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497" r:id="rId5"/>
    <p:sldId id="332" r:id="rId6"/>
    <p:sldId id="326" r:id="rId7"/>
    <p:sldId id="259" r:id="rId8"/>
    <p:sldId id="287" r:id="rId9"/>
    <p:sldId id="289" r:id="rId10"/>
    <p:sldId id="330" r:id="rId11"/>
    <p:sldId id="348" r:id="rId12"/>
    <p:sldId id="285" r:id="rId13"/>
    <p:sldId id="335" r:id="rId14"/>
    <p:sldId id="296" r:id="rId15"/>
    <p:sldId id="301" r:id="rId16"/>
    <p:sldId id="501" r:id="rId17"/>
    <p:sldId id="502" r:id="rId18"/>
    <p:sldId id="503" r:id="rId19"/>
    <p:sldId id="489" r:id="rId20"/>
    <p:sldId id="342" r:id="rId21"/>
    <p:sldId id="349" r:id="rId22"/>
    <p:sldId id="327" r:id="rId23"/>
    <p:sldId id="328" r:id="rId24"/>
    <p:sldId id="279" r:id="rId25"/>
    <p:sldId id="423" r:id="rId26"/>
    <p:sldId id="322" r:id="rId27"/>
    <p:sldId id="261" r:id="rId2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Lucida Bright" panose="02040602050505020304" pitchFamily="18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EA072"/>
    <a:srgbClr val="00002F"/>
    <a:srgbClr val="9C8D5A"/>
    <a:srgbClr val="C4BD97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6B881-A7DD-4D52-8E20-6355CBB00F80}" v="1" dt="2022-08-16T14:00:44.740"/>
    <p1510:client id="{664E3522-C1CF-4113-9F32-291F04D47A3C}" v="126" dt="2022-08-16T13:56:22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8" autoAdjust="0"/>
    <p:restoredTop sz="94607" autoAdjust="0"/>
  </p:normalViewPr>
  <p:slideViewPr>
    <p:cSldViewPr snapToGrid="0" snapToObjects="1">
      <p:cViewPr varScale="1">
        <p:scale>
          <a:sx n="108" d="100"/>
          <a:sy n="108" d="100"/>
        </p:scale>
        <p:origin x="13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48E73-9982-9B45-974F-12EEC2946B2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8A60EE-E913-354F-9C2F-D1B35C4E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13A977-A603-46EC-ADEF-EE7FFD48A62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2A537C-83C2-4E07-BD8B-4DC1CC913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CA858-0556-482B-8EFD-DEB23216A44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A537C-83C2-4E07-BD8B-4DC1CC913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86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A537C-83C2-4E07-BD8B-4DC1CC913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1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A537C-83C2-4E07-BD8B-4DC1CC913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3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“more” to see the</a:t>
            </a:r>
            <a:r>
              <a:rPr lang="en-US" baseline="0" dirty="0"/>
              <a:t> full list and details, including links/instructions.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38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on length</a:t>
            </a:r>
            <a:r>
              <a:rPr lang="en-US" baseline="0" dirty="0"/>
              <a:t> of time needed for us to process loans in July/August/September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0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0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365E4E9-710C-426D-8E6E-4FE401E8E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F3955DE-BAFF-4F4E-AFA7-C9A68DD4E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E91C6-D541-4B7B-AF01-C5CA57424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FDE1-246B-4CCB-AF59-9E70A246D92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5C70D6C-6005-4828-9032-525189088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32BB7C2-29B3-46F0-9B38-D87AF8B69F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Emphasis on length of time needed for us to process loans in July/August/September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598BF-B9B2-4A7F-A676-111794FB5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215A18-62BE-4C89-B6D9-7941B5DA2E6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D08588A-4FBF-48E4-B839-4C3E1F093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6E8C0BD-BF88-4E5D-A1A8-95E4312A3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40BE7-2AB9-442A-B68A-C84762162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E558A-771F-405A-A03B-BA9F9F87DC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8CC290D-1CA9-4377-BC09-4ED0073CA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6CB0F59-8D8A-4694-8DC3-FF89210BA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E91C6-D541-4B7B-AF01-C5CA57424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1A9FA-E127-418A-96EF-53A2B11154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2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2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A537C-83C2-4E07-BD8B-4DC1CC913A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6" t="5810" r="795" b="25539"/>
          <a:stretch/>
        </p:blipFill>
        <p:spPr>
          <a:xfrm rot="16200000">
            <a:off x="4127154" y="1841153"/>
            <a:ext cx="6858005" cy="3175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87849-F4CC-D543-B821-90B0154A0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5968310" y="0"/>
            <a:ext cx="3175688" cy="157555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031873" y="248504"/>
            <a:ext cx="981075" cy="41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308" y="1817715"/>
            <a:ext cx="5226246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050" b="1" cap="all" spc="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308" y="2149831"/>
            <a:ext cx="5226246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5625"/>
              </a:lnSpc>
              <a:buNone/>
              <a:defRPr sz="54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473308" y="5721180"/>
            <a:ext cx="5226246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779924" y="889189"/>
            <a:ext cx="632894" cy="6328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/>
          <p:nvPr userDrawn="1"/>
        </p:nvCxnSpPr>
        <p:spPr>
          <a:xfrm>
            <a:off x="3086431" y="-191069"/>
            <a:ext cx="0" cy="928523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5951623"/>
            <a:ext cx="2195513" cy="5588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3025046" y="5951624"/>
            <a:ext cx="2674509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15, 2022</a:t>
            </a:fld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0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4CD3-B2C3-D44E-AB73-D4BF4A678D5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mailto:helpdesk@uakron.edu" TargetMode="External"/><Relationship Id="rId4" Type="http://schemas.openxmlformats.org/officeDocument/2006/relationships/hyperlink" Target="https://my.uakron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://www.uakron.edu/finaid/nex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akron.edu/finaid/cost-of-attenda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6E05AF2-D623-45C8-AB56-60E7CECA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076" y="1919319"/>
            <a:ext cx="5488539" cy="2448804"/>
          </a:xfrm>
        </p:spPr>
        <p:txBody>
          <a:bodyPr/>
          <a:lstStyle/>
          <a:p>
            <a:r>
              <a:rPr lang="en-US" sz="3600" b="1" dirty="0">
                <a:solidFill>
                  <a:srgbClr val="9C8D5A"/>
                </a:solidFill>
                <a:latin typeface="Georgia"/>
                <a:cs typeface="Georgia"/>
              </a:rPr>
              <a:t>Understanding and Managing the Financial Aid Process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DFD5F-B8A7-49B5-BC90-B686CC86EA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Office of Student Financial Aid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3207EAA-38D4-4385-9C20-502F2C66F6C8}"/>
              </a:ext>
            </a:extLst>
          </p:cNvPr>
          <p:cNvSpPr txBox="1">
            <a:spLocks/>
          </p:cNvSpPr>
          <p:nvPr/>
        </p:nvSpPr>
        <p:spPr>
          <a:xfrm>
            <a:off x="27782" y="4708960"/>
            <a:ext cx="5307012" cy="1085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146" rtl="0" eaLnBrk="1" latinLnBrk="0" hangingPunct="1">
              <a:lnSpc>
                <a:spcPts val="5625"/>
              </a:lnSpc>
              <a:spcBef>
                <a:spcPct val="20000"/>
              </a:spcBef>
              <a:buFont typeface="Arial"/>
              <a:buNone/>
              <a:defRPr sz="5400" kern="1200">
                <a:solidFill>
                  <a:srgbClr val="A89968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3429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en-US" sz="1400" i="1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Deniesha Newby</a:t>
            </a:r>
          </a:p>
          <a:p>
            <a:pPr algn="r">
              <a:lnSpc>
                <a:spcPct val="150000"/>
              </a:lnSpc>
            </a:pPr>
            <a:r>
              <a:rPr lang="en-US" altLang="en-US" sz="1400" i="1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Director, Student Financial Aid</a:t>
            </a:r>
          </a:p>
          <a:p>
            <a:pPr algn="l">
              <a:lnSpc>
                <a:spcPct val="150000"/>
              </a:lnSpc>
            </a:pPr>
            <a:endParaRPr lang="en-US" altLang="en-US" sz="160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1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893" y="802432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Student Center of </a:t>
            </a:r>
            <a:r>
              <a:rPr lang="en-US" sz="3600" dirty="0" err="1">
                <a:solidFill>
                  <a:srgbClr val="00002F"/>
                </a:solidFill>
                <a:latin typeface="Georgia" panose="02040502050405020303" pitchFamily="18" charset="0"/>
              </a:rPr>
              <a:t>MyAkron</a:t>
            </a:r>
            <a:endParaRPr lang="en-US" sz="3600" dirty="0">
              <a:solidFill>
                <a:srgbClr val="00002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52893" y="1264016"/>
            <a:ext cx="7643194" cy="7199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b="1" dirty="0">
                <a:ea typeface="+mn-lt"/>
                <a:cs typeface="+mn-lt"/>
                <a:hlinkClick r:id="rId4"/>
              </a:rPr>
              <a:t>https://my.uakron.edu</a:t>
            </a:r>
            <a:endParaRPr lang="en-US" b="1" dirty="0">
              <a:ea typeface="+mn-lt"/>
              <a:cs typeface="+mn-lt"/>
            </a:endParaRPr>
          </a:p>
          <a:p>
            <a:pPr marL="342265" indent="-342265">
              <a:buNone/>
            </a:pPr>
            <a:r>
              <a:rPr lang="en-US" sz="1600" b="1" dirty="0">
                <a:ea typeface="+mn-lt"/>
                <a:cs typeface="+mn-lt"/>
              </a:rPr>
              <a:t>Students log in with the UANet ID and password (emailed from Admissions)</a:t>
            </a:r>
          </a:p>
          <a:p>
            <a:pPr marL="342265" indent="-342265">
              <a:buNone/>
            </a:pPr>
            <a:r>
              <a:rPr lang="en-US" sz="1600" b="1" dirty="0">
                <a:ea typeface="+mn-lt"/>
                <a:cs typeface="+mn-lt"/>
              </a:rPr>
              <a:t>If you need to reset /activate  contact </a:t>
            </a:r>
            <a:r>
              <a:rPr lang="en-US" sz="1600" b="1" dirty="0" err="1">
                <a:ea typeface="+mn-lt"/>
                <a:cs typeface="+mn-lt"/>
              </a:rPr>
              <a:t>ZipSupport</a:t>
            </a:r>
            <a:r>
              <a:rPr lang="en-US" sz="1600" b="1" dirty="0">
                <a:ea typeface="+mn-lt"/>
                <a:cs typeface="+mn-lt"/>
              </a:rPr>
              <a:t> at: 330 972-6888 or </a:t>
            </a:r>
            <a:r>
              <a:rPr lang="en-US" sz="1600" b="1" u="sng" dirty="0">
                <a:ea typeface="+mn-lt"/>
                <a:cs typeface="+mn-lt"/>
                <a:hlinkClick r:id="rId5"/>
              </a:rPr>
              <a:t>helpdesk@uakron.edu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1600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93" y="2719031"/>
            <a:ext cx="5220426" cy="3718577"/>
          </a:xfrm>
          <a:prstGeom prst="rect">
            <a:avLst/>
          </a:prstGeom>
          <a:ln>
            <a:solidFill>
              <a:srgbClr val="00002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91" y="4483281"/>
            <a:ext cx="3943900" cy="2095792"/>
          </a:xfrm>
          <a:prstGeom prst="rect">
            <a:avLst/>
          </a:prstGeom>
          <a:ln>
            <a:solidFill>
              <a:srgbClr val="00002F"/>
            </a:solidFill>
          </a:ln>
        </p:spPr>
      </p:pic>
      <p:sp>
        <p:nvSpPr>
          <p:cNvPr id="9" name="Oval 8"/>
          <p:cNvSpPr/>
          <p:nvPr/>
        </p:nvSpPr>
        <p:spPr>
          <a:xfrm>
            <a:off x="5030526" y="5696155"/>
            <a:ext cx="1285585" cy="713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" y="-7068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75"/>
          <a:stretch/>
        </p:blipFill>
        <p:spPr>
          <a:xfrm>
            <a:off x="258838" y="556183"/>
            <a:ext cx="8678659" cy="1663234"/>
          </a:xfrm>
          <a:prstGeom prst="rect">
            <a:avLst/>
          </a:prstGeom>
          <a:ln>
            <a:solidFill>
              <a:srgbClr val="00002F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F38631-5E33-45F8-89FC-9A673E5A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68"/>
          <a:stretch/>
        </p:blipFill>
        <p:spPr>
          <a:xfrm>
            <a:off x="258837" y="2194165"/>
            <a:ext cx="8678659" cy="352331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818858" y="3777153"/>
            <a:ext cx="926592" cy="402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9156" y="3421932"/>
            <a:ext cx="2166364" cy="12841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26CA5D-8955-C25B-4F84-4532F6481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785" y="4294671"/>
            <a:ext cx="6006122" cy="269412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DF8740-98B2-4040-9529-6F2C785E1FA6}"/>
              </a:ext>
            </a:extLst>
          </p:cNvPr>
          <p:cNvSpPr/>
          <p:nvPr/>
        </p:nvSpPr>
        <p:spPr>
          <a:xfrm>
            <a:off x="3202604" y="5347602"/>
            <a:ext cx="600934" cy="3587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3"/>
          <a:stretch/>
        </p:blipFill>
        <p:spPr>
          <a:xfrm>
            <a:off x="0" y="1402"/>
            <a:ext cx="9144000" cy="517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C3B3B-C061-469C-9081-C2F7EF0D8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683" y="687638"/>
            <a:ext cx="6442820" cy="61703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346021" y="2689388"/>
            <a:ext cx="8955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88323" y="6307033"/>
            <a:ext cx="1083677" cy="2276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25336" y="1082338"/>
            <a:ext cx="504825" cy="198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5"/>
          <a:stretch/>
        </p:blipFill>
        <p:spPr>
          <a:xfrm>
            <a:off x="0" y="0"/>
            <a:ext cx="9144000" cy="5896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05EB49-349E-44BB-967B-5DC45DF51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338" y="804451"/>
            <a:ext cx="5363323" cy="58967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101277" y="4681586"/>
            <a:ext cx="546754" cy="311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85722" y="4517009"/>
            <a:ext cx="1820171" cy="11170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2783-03E5-4747-B514-48C4A1A7E70D}"/>
              </a:ext>
            </a:extLst>
          </p:cNvPr>
          <p:cNvSpPr txBox="1"/>
          <p:nvPr/>
        </p:nvSpPr>
        <p:spPr>
          <a:xfrm>
            <a:off x="2115065" y="17325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81F3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Accept/Decline/Reduce Awards</a:t>
            </a:r>
          </a:p>
        </p:txBody>
      </p:sp>
    </p:spTree>
    <p:extLst>
      <p:ext uri="{BB962C8B-B14F-4D97-AF65-F5344CB8AC3E}">
        <p14:creationId xmlns:p14="http://schemas.microsoft.com/office/powerpoint/2010/main" val="217777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6"/>
          <a:stretch/>
        </p:blipFill>
        <p:spPr>
          <a:xfrm>
            <a:off x="0" y="0"/>
            <a:ext cx="9144000" cy="5876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6190" y="-40809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81F3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Accept/Decline/Reduce Awards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023" y="3044858"/>
            <a:ext cx="1395167" cy="20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825809-5CD3-44F2-82E7-32358B077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61" y="981075"/>
            <a:ext cx="4217582" cy="41344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576AA7-2BC8-414F-B4BC-DA47758A2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885" y="1857375"/>
            <a:ext cx="4632157" cy="42651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E1D41B-25DE-4D29-BD04-6C7143B1E6C2}"/>
              </a:ext>
            </a:extLst>
          </p:cNvPr>
          <p:cNvSpPr txBox="1"/>
          <p:nvPr/>
        </p:nvSpPr>
        <p:spPr>
          <a:xfrm>
            <a:off x="6194030" y="1610936"/>
            <a:ext cx="2702320" cy="923330"/>
          </a:xfrm>
          <a:prstGeom prst="rect">
            <a:avLst/>
          </a:prstGeom>
          <a:solidFill>
            <a:srgbClr val="DDD9C3"/>
          </a:solidFill>
          <a:ln>
            <a:solidFill>
              <a:srgbClr val="081F3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1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each award you wish to accept or decline (you can also reduce here)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53423-3643-48EA-87E6-81E034F7AAFC}"/>
              </a:ext>
            </a:extLst>
          </p:cNvPr>
          <p:cNvSpPr txBox="1"/>
          <p:nvPr/>
        </p:nvSpPr>
        <p:spPr>
          <a:xfrm>
            <a:off x="109275" y="5190348"/>
            <a:ext cx="4264220" cy="96180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Important! Estimates are NOT actual awards and cannot be accepted.</a:t>
            </a:r>
          </a:p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OCOG – EST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be removed and changed to OCOG (not an estimate) in late July.</a:t>
            </a:r>
          </a:p>
          <a:p>
            <a:pPr marL="285750" marR="0" lvl="0" indent="-2857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PLUS or Private Loan Estimate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requires a separate application.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6B75E5-C46A-4877-9BC8-2E222908865C}"/>
              </a:ext>
            </a:extLst>
          </p:cNvPr>
          <p:cNvSpPr/>
          <p:nvPr/>
        </p:nvSpPr>
        <p:spPr>
          <a:xfrm>
            <a:off x="169241" y="2902998"/>
            <a:ext cx="4166004" cy="788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71373D0-4F43-4056-9E29-64832E31F841}"/>
              </a:ext>
            </a:extLst>
          </p:cNvPr>
          <p:cNvCxnSpPr>
            <a:cxnSpLocks/>
          </p:cNvCxnSpPr>
          <p:nvPr/>
        </p:nvCxnSpPr>
        <p:spPr>
          <a:xfrm>
            <a:off x="4355739" y="3273278"/>
            <a:ext cx="3909371" cy="466137"/>
          </a:xfrm>
          <a:prstGeom prst="bentConnector3">
            <a:avLst>
              <a:gd name="adj1" fmla="val 9973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FCAE21-740A-4A9D-B9A4-18A0D6E35204}"/>
              </a:ext>
            </a:extLst>
          </p:cNvPr>
          <p:cNvCxnSpPr/>
          <p:nvPr/>
        </p:nvCxnSpPr>
        <p:spPr>
          <a:xfrm>
            <a:off x="7634796" y="6001305"/>
            <a:ext cx="8167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6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893" y="802432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2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Loan Requirements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023" y="3044858"/>
            <a:ext cx="1395167" cy="20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825" y="1552114"/>
            <a:ext cx="5028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students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 to accept their federal direct student loans in the Student Center of MyAkron,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financial aid year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First-time student loan borrowers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need to complete two additional requirements the first time they borrow loans at UA:</a:t>
            </a:r>
          </a:p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Entrance counseling</a:t>
            </a:r>
          </a:p>
          <a:p>
            <a:pPr marL="285750" marR="0" lvl="0" indent="-2857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Loan Agreement/Master Promissory Note (MPN)</a:t>
            </a:r>
          </a:p>
          <a:p>
            <a:pPr marL="285750" marR="0" lvl="0" indent="-28575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of these can be completed online 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studentaid.gov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student’s FSA ID                   (username and password)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FA85F-D23E-402E-AAF9-07620B0372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2492" y="1541673"/>
            <a:ext cx="3428731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0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6"/>
          <a:stretch/>
        </p:blipFill>
        <p:spPr>
          <a:xfrm>
            <a:off x="0" y="0"/>
            <a:ext cx="9144000" cy="5760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893" y="802432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No Financial Aid Offer?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01C78-2136-4F69-A283-2B7015616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93" y="1601370"/>
            <a:ext cx="8436071" cy="472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6387536" y="2459397"/>
            <a:ext cx="2312695" cy="11814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611642" y="3312090"/>
            <a:ext cx="659876" cy="263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5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204" y="80386"/>
            <a:ext cx="47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Loan Considerations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1023" y="3044858"/>
            <a:ext cx="1395167" cy="206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85187"/>
              </p:ext>
            </p:extLst>
          </p:nvPr>
        </p:nvGraphicFramePr>
        <p:xfrm>
          <a:off x="323557" y="851749"/>
          <a:ext cx="8553158" cy="5724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6425">
                  <a:extLst>
                    <a:ext uri="{9D8B030D-6E8A-4147-A177-3AD203B41FA5}">
                      <a16:colId xmlns:a16="http://schemas.microsoft.com/office/drawing/2014/main" val="1204590282"/>
                    </a:ext>
                  </a:extLst>
                </a:gridCol>
                <a:gridCol w="2954215">
                  <a:extLst>
                    <a:ext uri="{9D8B030D-6E8A-4147-A177-3AD203B41FA5}">
                      <a16:colId xmlns:a16="http://schemas.microsoft.com/office/drawing/2014/main" val="3290410837"/>
                    </a:ext>
                  </a:extLst>
                </a:gridCol>
                <a:gridCol w="3432518">
                  <a:extLst>
                    <a:ext uri="{9D8B030D-6E8A-4147-A177-3AD203B41FA5}">
                      <a16:colId xmlns:a16="http://schemas.microsoft.com/office/drawing/2014/main" val="2602439208"/>
                    </a:ext>
                  </a:extLst>
                </a:gridCol>
              </a:tblGrid>
              <a:tr h="6573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Loan Limits (Annual and Aggregate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8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Dependent Undergraduates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Independent Undergraduates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3911"/>
                  </a:ext>
                </a:extLst>
              </a:tr>
              <a:tr h="666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First year (0-30 credits completed)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$5,500—No more than $3,500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$9,500—No more than $3,500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7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Second year (31-60 credits completed)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$6,500—No more than $4,500 in Subsidized loans.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$10,500—No more than $4,500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24972"/>
                  </a:ext>
                </a:extLst>
              </a:tr>
              <a:tr h="906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Third Year + (completed 61 or more credits)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$7,500—No more than $5,500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$12,500—No more than $5,500 in Subsidized loans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37644"/>
                  </a:ext>
                </a:extLst>
              </a:tr>
              <a:tr h="81603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Aggregate Loan Limits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 more than $31,000 combined sub/unsub</a:t>
                      </a:r>
                    </a:p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 more than $57,500 combined sub/unsub</a:t>
                      </a:r>
                    </a:p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5736"/>
                  </a:ext>
                </a:extLst>
              </a:tr>
              <a:tr h="553960">
                <a:tc gridSpan="3"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highlight>
                            <a:srgbClr val="00002F"/>
                          </a:highlight>
                        </a:rPr>
                        <a:t>Grad/ Professional Students Loan Limits (Annual and Aggregate)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  <a:highlight>
                          <a:srgbClr val="00002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  <a:highlight>
                          <a:srgbClr val="00002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36185"/>
                  </a:ext>
                </a:extLst>
              </a:tr>
              <a:tr h="10889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Masters or Doctorate program (MA, MBA,MD, JD, PhD, EdD)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Annual Limit $20,500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No more than $138,500</a:t>
                      </a:r>
                      <a:r>
                        <a:rPr lang="en-US" sz="1600" baseline="0" dirty="0">
                          <a:solidFill>
                            <a:sysClr val="windowText" lastClr="000000"/>
                          </a:solidFill>
                        </a:rPr>
                        <a:t> combined sub/unsub (includes loans from undergraduate degree)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8127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" b="99273" l="1274" r="98885">
                        <a14:foregroundMark x1="50637" y1="46545" x2="50637" y2="46545"/>
                        <a14:foregroundMark x1="47134" y1="35455" x2="46975" y2="61818"/>
                        <a14:foregroundMark x1="52707" y1="79636" x2="52707" y2="79636"/>
                        <a14:foregroundMark x1="50796" y1="76545" x2="53025" y2="79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2407" y="0"/>
            <a:ext cx="781335" cy="5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3023"/>
              </p:ext>
            </p:extLst>
          </p:nvPr>
        </p:nvGraphicFramePr>
        <p:xfrm>
          <a:off x="784864" y="3022941"/>
          <a:ext cx="7890703" cy="290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310">
                  <a:extLst>
                    <a:ext uri="{9D8B030D-6E8A-4147-A177-3AD203B41FA5}">
                      <a16:colId xmlns:a16="http://schemas.microsoft.com/office/drawing/2014/main" val="1561326975"/>
                    </a:ext>
                  </a:extLst>
                </a:gridCol>
                <a:gridCol w="1589138">
                  <a:extLst>
                    <a:ext uri="{9D8B030D-6E8A-4147-A177-3AD203B41FA5}">
                      <a16:colId xmlns:a16="http://schemas.microsoft.com/office/drawing/2014/main" val="3737290470"/>
                    </a:ext>
                  </a:extLst>
                </a:gridCol>
                <a:gridCol w="2371060">
                  <a:extLst>
                    <a:ext uri="{9D8B030D-6E8A-4147-A177-3AD203B41FA5}">
                      <a16:colId xmlns:a16="http://schemas.microsoft.com/office/drawing/2014/main" val="2261013606"/>
                    </a:ext>
                  </a:extLst>
                </a:gridCol>
                <a:gridCol w="2349195">
                  <a:extLst>
                    <a:ext uri="{9D8B030D-6E8A-4147-A177-3AD203B41FA5}">
                      <a16:colId xmlns:a16="http://schemas.microsoft.com/office/drawing/2014/main" val="36775875"/>
                    </a:ext>
                  </a:extLst>
                </a:gridCol>
              </a:tblGrid>
              <a:tr h="62106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Grad Plus Loan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Private Loan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Payment Plan </a:t>
                      </a:r>
                      <a:br>
                        <a:rPr lang="en-US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(Office of Student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</a:rPr>
                        <a:t> Accounts)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1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FAFSA Required?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51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Credit Check?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Yes – 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Yes – student (and cosigner)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01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7.54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Varies</a:t>
                      </a: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 by lender </a:t>
                      </a:r>
                      <a:b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(based on credit history of </a:t>
                      </a:r>
                      <a:b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applicant/ cosigner)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$35 application</a:t>
                      </a: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 fee; </a:t>
                      </a:r>
                      <a:b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1400" b="1" baseline="0" dirty="0">
                          <a:solidFill>
                            <a:sysClr val="windowText" lastClr="000000"/>
                          </a:solidFill>
                        </a:rPr>
                        <a:t>25% down payment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49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Application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Process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Studentaid.gov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uakron.edu/finaid/private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uakron.edu/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</a:rPr>
                        <a:t>paymentoptions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408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3263" y="778159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Financing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263" y="6296387"/>
            <a:ext cx="6102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/>
              <a:t>Plus and Private loans are disbursed directly to UA. Any overage creates a credit balance which will be refunded by the Office of Student Accounts (can be used for books, expenses, etc.).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34" y="1516642"/>
            <a:ext cx="6102352" cy="14141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728" y="1560190"/>
            <a:ext cx="3055310" cy="10281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15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9799"/>
            <a:ext cx="8536329" cy="76200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Loan Lender vs. Servicer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921932"/>
            <a:ext cx="7957594" cy="4339972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loan servicer: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Manages the repayment of your debt/collects repayments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Tracks due dates and minimums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you don’t slip into delinquency or default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need to change your repayment plan, work out a new payment schedule, ask for deferral or forbearance, or verify any loan forgiveness you may qualify for, contact your loan servicer.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your servicer’s job to keep you in good standing by giving you the support and resources you need. </a:t>
            </a: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27" y="6402494"/>
            <a:ext cx="658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https://studentloanhero.com/featured/student-loan-servicing-explained-difference/</a:t>
            </a:r>
          </a:p>
        </p:txBody>
      </p:sp>
    </p:spTree>
    <p:extLst>
      <p:ext uri="{BB962C8B-B14F-4D97-AF65-F5344CB8AC3E}">
        <p14:creationId xmlns:p14="http://schemas.microsoft.com/office/powerpoint/2010/main" val="350003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UCM-1016-32800_GeneralPP3.jpg">
            <a:extLst>
              <a:ext uri="{FF2B5EF4-FFF2-40B4-BE49-F238E27FC236}">
                <a16:creationId xmlns:a16="http://schemas.microsoft.com/office/drawing/2014/main" id="{BAE474F5-0751-4EBB-AA63-0CC35FCFE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1">
            <a:extLst>
              <a:ext uri="{FF2B5EF4-FFF2-40B4-BE49-F238E27FC236}">
                <a16:creationId xmlns:a16="http://schemas.microsoft.com/office/drawing/2014/main" id="{375B4148-348E-4328-99C6-34CC3076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95263"/>
            <a:ext cx="8229600" cy="1049337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solidFill>
                  <a:srgbClr val="041E4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AGENDA</a:t>
            </a:r>
          </a:p>
        </p:txBody>
      </p:sp>
      <p:sp>
        <p:nvSpPr>
          <p:cNvPr id="41988" name="Content Placeholder 1">
            <a:extLst>
              <a:ext uri="{FF2B5EF4-FFF2-40B4-BE49-F238E27FC236}">
                <a16:creationId xmlns:a16="http://schemas.microsoft.com/office/drawing/2014/main" id="{779E5967-C230-4976-8599-1EA4481FE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0473" y="1439863"/>
            <a:ext cx="5486399" cy="49472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What is 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The Process of Applying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Cost of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venir LT Std 35 Light" panose="020B0402020203020204" pitchFamily="34" charset="0"/>
              </a:rPr>
              <a:t>MyAkron</a:t>
            </a:r>
            <a:r>
              <a:rPr lang="en-US" sz="2800" dirty="0">
                <a:latin typeface="Avenir LT Std 35 Light" panose="020B0402020203020204" pitchFamily="34" charset="0"/>
              </a:rPr>
              <a:t> &amp; the Student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How to View and Accept Your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Your Previous Aid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venir LT Std 35 Light" panose="020B0402020203020204" pitchFamily="34" charset="0"/>
              </a:rPr>
              <a:t>Next Steps </a:t>
            </a:r>
          </a:p>
          <a:p>
            <a:endParaRPr lang="en-US" altLang="en-US" dirty="0">
              <a:solidFill>
                <a:srgbClr val="041E42"/>
              </a:solidFill>
            </a:endParaRPr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0D247425-27D1-4229-89EA-4388A9A3F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54138"/>
            <a:ext cx="182504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80032-9EB1-4BDC-8E87-D08DBFE98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830">
            <a:off x="448611" y="3397307"/>
            <a:ext cx="1556300" cy="267854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5E33F8F4-CEAB-4B81-ACC8-1F1594018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103313"/>
            <a:ext cx="217963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017E5-F3B2-4FD2-9875-43FD1BCEA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778">
            <a:off x="6963153" y="3476439"/>
            <a:ext cx="1799200" cy="2340423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-2310"/>
            <a:ext cx="8536329" cy="762001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Loan Servicer Info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830" y="779587"/>
            <a:ext cx="8536327" cy="4339972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 err="1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StudentAid.Gov</a:t>
            </a: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each of your loans for servicer information</a:t>
            </a:r>
            <a:b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may not have the same servicer for all loans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an account at your servicer’s website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9C8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does not include private loans or institutional loans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1800" b="0" dirty="0">
              <a:solidFill>
                <a:srgbClr val="9C8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350CB-1B64-4058-9363-A8EDF09D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98" y="3418764"/>
            <a:ext cx="6556953" cy="3320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20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6"/>
          <a:stretch/>
        </p:blipFill>
        <p:spPr>
          <a:xfrm>
            <a:off x="0" y="0"/>
            <a:ext cx="9144000" cy="590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997" y="785854"/>
            <a:ext cx="7814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Your Next Steps - </a:t>
            </a:r>
            <a:r>
              <a:rPr lang="en-US" sz="2400" b="1" i="1" dirty="0">
                <a:hlinkClick r:id="rId4"/>
              </a:rPr>
              <a:t>www.uakron.edu/finaid/next</a:t>
            </a:r>
            <a:r>
              <a:rPr lang="en-US" sz="2400" b="1" i="1" dirty="0"/>
              <a:t> </a:t>
            </a:r>
          </a:p>
          <a:p>
            <a:endParaRPr lang="en-US" sz="700" dirty="0">
              <a:solidFill>
                <a:srgbClr val="00002F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4407"/>
          <a:stretch/>
        </p:blipFill>
        <p:spPr>
          <a:xfrm>
            <a:off x="356997" y="1454126"/>
            <a:ext cx="8103415" cy="47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UCM-1016-32800_GeneralPP3.jpg">
            <a:extLst>
              <a:ext uri="{FF2B5EF4-FFF2-40B4-BE49-F238E27FC236}">
                <a16:creationId xmlns:a16="http://schemas.microsoft.com/office/drawing/2014/main" id="{6146EB62-8113-4969-92FF-8E98FED0A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2AD049D2-B519-4D02-BEBB-BC857E6F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569913"/>
            <a:ext cx="8229600" cy="1049337"/>
          </a:xfrm>
        </p:spPr>
        <p:txBody>
          <a:bodyPr anchor="b"/>
          <a:lstStyle/>
          <a:p>
            <a:pPr eaLnBrk="1" hangingPunct="1"/>
            <a:r>
              <a:rPr lang="en-US" altLang="en-US" sz="3200" b="1" dirty="0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External Scholarship 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A434AD-49D0-4F18-838D-AB42610B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1511808"/>
            <a:ext cx="8382000" cy="5071871"/>
          </a:xfrm>
        </p:spPr>
        <p:txBody>
          <a:bodyPr rtlCol="0">
            <a:normAutofit fontScale="70000" lnSpcReduction="20000"/>
          </a:bodyPr>
          <a:lstStyle/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College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foundations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Businesses and employers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Civic and charitable organizations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Churches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libraries</a:t>
            </a:r>
          </a:p>
          <a:p>
            <a:pPr marL="1314450" lvl="2" indent="-457200" defTabSz="457146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Scholarship Board- 2</a:t>
            </a:r>
            <a:r>
              <a:rPr lang="en-US" sz="2600" baseline="300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sz="26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floor- Simmons Hall</a:t>
            </a:r>
          </a:p>
          <a:p>
            <a:pPr lvl="1"/>
            <a:r>
              <a:rPr lang="en-US" sz="2200" u="sng" dirty="0">
                <a:solidFill>
                  <a:prstClr val="black"/>
                </a:solidFill>
              </a:rPr>
              <a:t>Scholarship sites   </a:t>
            </a:r>
          </a:p>
          <a:p>
            <a:pPr>
              <a:buNone/>
            </a:pPr>
            <a:r>
              <a:rPr lang="en-US" sz="2600" dirty="0">
                <a:solidFill>
                  <a:prstClr val="black"/>
                </a:solidFill>
              </a:rPr>
              <a:t>         </a:t>
            </a:r>
            <a:r>
              <a:rPr lang="en-US" sz="2600" dirty="0">
                <a:solidFill>
                  <a:srgbClr val="4F81BD">
                    <a:lumMod val="75000"/>
                  </a:srgbClr>
                </a:solidFill>
              </a:rPr>
              <a:t>- </a:t>
            </a:r>
            <a:r>
              <a:rPr lang="en-US" sz="2600" dirty="0"/>
              <a:t>www.fastweb.com</a:t>
            </a:r>
          </a:p>
          <a:p>
            <a:pPr>
              <a:buNone/>
            </a:pPr>
            <a:r>
              <a:rPr lang="en-US" sz="2600" dirty="0"/>
              <a:t>         - www.scholarships.com</a:t>
            </a:r>
          </a:p>
          <a:p>
            <a:pPr>
              <a:buNone/>
            </a:pPr>
            <a:r>
              <a:rPr lang="en-US" sz="2600" dirty="0"/>
              <a:t>         - www.collegenowgc.org </a:t>
            </a:r>
          </a:p>
          <a:p>
            <a:pPr marL="457200" lvl="1" indent="0" defTabSz="457146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i="1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defTabSz="457146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i="1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applications early and pay attention to deadlines                            and all required documentation.</a:t>
            </a:r>
          </a:p>
          <a:p>
            <a:pPr marL="457200" lvl="1" indent="0" defTabSz="457146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i="1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defTabSz="457146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FB2E7074-0C13-49F4-AA20-F2709068AD01}"/>
              </a:ext>
            </a:extLst>
          </p:cNvPr>
          <p:cNvSpPr/>
          <p:nvPr/>
        </p:nvSpPr>
        <p:spPr>
          <a:xfrm>
            <a:off x="295275" y="5364163"/>
            <a:ext cx="392113" cy="395287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2F3B1-78FF-44B8-80AA-F5C03339FBD8}"/>
              </a:ext>
            </a:extLst>
          </p:cNvPr>
          <p:cNvSpPr txBox="1"/>
          <p:nvPr/>
        </p:nvSpPr>
        <p:spPr>
          <a:xfrm>
            <a:off x="4934697" y="4507569"/>
            <a:ext cx="254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Georgia"/>
              </a:rPr>
              <a:t>Never Too Late</a:t>
            </a:r>
            <a:br>
              <a:rPr lang="en-US" dirty="0">
                <a:solidFill>
                  <a:srgbClr val="FF0000"/>
                </a:solidFill>
                <a:cs typeface="Georgia"/>
              </a:rPr>
            </a:br>
            <a:r>
              <a:rPr lang="en-US" dirty="0">
                <a:solidFill>
                  <a:srgbClr val="FF0000"/>
                </a:solidFill>
                <a:cs typeface="Georgia"/>
              </a:rPr>
              <a:t>Not just for Undergraduates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CA76613D-1113-433B-8278-BF8CAAD4C511}"/>
              </a:ext>
            </a:extLst>
          </p:cNvPr>
          <p:cNvSpPr/>
          <p:nvPr/>
        </p:nvSpPr>
        <p:spPr>
          <a:xfrm>
            <a:off x="3967241" y="4507569"/>
            <a:ext cx="4479010" cy="1106657"/>
          </a:xfrm>
          <a:prstGeom prst="ribbon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UCM-1016-32800_GeneralPP3.jpg">
            <a:extLst>
              <a:ext uri="{FF2B5EF4-FFF2-40B4-BE49-F238E27FC236}">
                <a16:creationId xmlns:a16="http://schemas.microsoft.com/office/drawing/2014/main" id="{7F9DF0B3-F431-4C4B-8507-E366FD701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Box 6">
            <a:extLst>
              <a:ext uri="{FF2B5EF4-FFF2-40B4-BE49-F238E27FC236}">
                <a16:creationId xmlns:a16="http://schemas.microsoft.com/office/drawing/2014/main" id="{71C7E677-D5BD-4C4A-847B-9B5C21E78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919163"/>
            <a:ext cx="832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>
                <a:solidFill>
                  <a:srgbClr val="00002F"/>
                </a:solidFill>
                <a:latin typeface="Georgia" panose="02040502050405020303" pitchFamily="18" charset="0"/>
              </a:rPr>
              <a:t>Contact the Office of Student Financial Aid</a:t>
            </a:r>
          </a:p>
        </p:txBody>
      </p:sp>
      <p:pic>
        <p:nvPicPr>
          <p:cNvPr id="75780" name="Picture 1">
            <a:extLst>
              <a:ext uri="{FF2B5EF4-FFF2-40B4-BE49-F238E27FC236}">
                <a16:creationId xmlns:a16="http://schemas.microsoft.com/office/drawing/2014/main" id="{E7F9804E-4105-4DC3-8460-3766249F1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974850"/>
            <a:ext cx="47482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3">
            <a:extLst>
              <a:ext uri="{FF2B5EF4-FFF2-40B4-BE49-F238E27FC236}">
                <a16:creationId xmlns:a16="http://schemas.microsoft.com/office/drawing/2014/main" id="{B5331774-0D15-4FBB-B6B1-CEC5A2E7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1974850"/>
            <a:ext cx="3667125" cy="3140075"/>
          </a:xfrm>
          <a:prstGeom prst="rect">
            <a:avLst/>
          </a:prstGeom>
          <a:solidFill>
            <a:srgbClr val="9C8D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Simmons Hall Room 204         330-972-7032</a:t>
            </a: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1-800-621-3847</a:t>
            </a:r>
          </a:p>
          <a:p>
            <a:pPr algn="ctr" eaLnBrk="1" hangingPunct="1"/>
            <a:endParaRPr lang="en-US" altLang="en-US" sz="2000" dirty="0">
              <a:solidFill>
                <a:srgbClr val="00002F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Online at</a:t>
            </a: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uakron.edu/</a:t>
            </a:r>
            <a:r>
              <a:rPr lang="en-US" altLang="en-US" sz="2000" dirty="0" err="1">
                <a:solidFill>
                  <a:srgbClr val="00002F"/>
                </a:solidFill>
              </a:rPr>
              <a:t>finaid</a:t>
            </a:r>
            <a:r>
              <a:rPr lang="en-US" altLang="en-US" sz="2000" dirty="0">
                <a:solidFill>
                  <a:srgbClr val="00002F"/>
                </a:solidFill>
              </a:rPr>
              <a:t>/support</a:t>
            </a:r>
          </a:p>
          <a:p>
            <a:pPr algn="ctr" eaLnBrk="1" hangingPunct="1"/>
            <a:endParaRPr lang="en-US" altLang="en-US" sz="800" dirty="0">
              <a:solidFill>
                <a:srgbClr val="00002F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Live Chat</a:t>
            </a:r>
          </a:p>
          <a:p>
            <a:pPr algn="ctr" eaLnBrk="1" hangingPunct="1"/>
            <a:endParaRPr lang="en-US" altLang="en-US" sz="1200" dirty="0">
              <a:solidFill>
                <a:srgbClr val="00002F"/>
              </a:solidFill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2F"/>
                </a:solidFill>
              </a:rPr>
              <a:t>Available 24/7/365</a:t>
            </a:r>
          </a:p>
          <a:p>
            <a:pPr algn="ctr" eaLnBrk="1" hangingPunct="1"/>
            <a:endParaRPr lang="en-US" altLang="en-US" b="1" dirty="0">
              <a:solidFill>
                <a:srgbClr val="00002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UCM-1016-32800_GeneralPP5.jpg">
            <a:extLst>
              <a:ext uri="{FF2B5EF4-FFF2-40B4-BE49-F238E27FC236}">
                <a16:creationId xmlns:a16="http://schemas.microsoft.com/office/drawing/2014/main" id="{D22B10F6-52D0-427C-980A-BAF18F70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>
            <a:extLst>
              <a:ext uri="{FF2B5EF4-FFF2-40B4-BE49-F238E27FC236}">
                <a16:creationId xmlns:a16="http://schemas.microsoft.com/office/drawing/2014/main" id="{6AB6F379-8DFB-4048-A54E-F8A8E016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917700"/>
            <a:ext cx="47640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200" b="1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Questions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C7138EA1-0F98-4EC4-AE4F-0741C9468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6213"/>
            <a:ext cx="38560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CM-1016-32800_GeneralPP2.jpg">
            <a:extLst>
              <a:ext uri="{FF2B5EF4-FFF2-40B4-BE49-F238E27FC236}">
                <a16:creationId xmlns:a16="http://schemas.microsoft.com/office/drawing/2014/main" id="{D20BE27C-FE0C-48FC-A1F7-30B2B659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2E1D27BB-4CBA-42D3-BA94-0F4DB277A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666750"/>
            <a:ext cx="780097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200" b="1" dirty="0">
                <a:solidFill>
                  <a:srgbClr val="041E4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What is Financial Aid?</a:t>
            </a:r>
          </a:p>
          <a:p>
            <a:pPr eaLnBrk="1" hangingPunct="1">
              <a:lnSpc>
                <a:spcPct val="120000"/>
              </a:lnSpc>
            </a:pPr>
            <a:endParaRPr lang="en-US" altLang="en-US" sz="2400" i="1" dirty="0">
              <a:solidFill>
                <a:srgbClr val="041E4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 i="1" dirty="0">
                <a:solidFill>
                  <a:srgbClr val="041E4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Aid is a broad group of funding sources that assists students in meeting the cost of attending college and can include grants, scholarships, work-study programs, and student loans. </a:t>
            </a:r>
          </a:p>
          <a:p>
            <a:pPr eaLnBrk="1" hangingPunct="1"/>
            <a:endParaRPr lang="en-US" altLang="en-US" sz="2400" dirty="0">
              <a:solidFill>
                <a:srgbClr val="0000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endParaRPr lang="en-US" altLang="en-US" sz="1400" dirty="0"/>
          </a:p>
          <a:p>
            <a:pPr algn="ctr" eaLnBrk="1" hangingPunct="1">
              <a:lnSpc>
                <a:spcPct val="120000"/>
              </a:lnSpc>
            </a:pPr>
            <a:endParaRPr lang="en-US" altLang="en-US" sz="1400" b="1" dirty="0">
              <a:solidFill>
                <a:srgbClr val="00002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2"/>
          <a:stretch/>
        </p:blipFill>
        <p:spPr>
          <a:xfrm>
            <a:off x="0" y="0"/>
            <a:ext cx="9144000" cy="59011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3" y="792251"/>
            <a:ext cx="5876760" cy="61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M-1016-32800_GeneralP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706" y="5964709"/>
            <a:ext cx="7207481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i="1" dirty="0"/>
              <a:t>*New students, starting in Summer 2022, Fall 2022, or Spring 2023</a:t>
            </a:r>
          </a:p>
          <a:p>
            <a:r>
              <a:rPr lang="en-US" sz="1100" b="1" i="1" dirty="0"/>
              <a:t>*Full-time enrollment is 9 or more credits</a:t>
            </a:r>
          </a:p>
          <a:p>
            <a:endParaRPr lang="en-US" sz="1100" b="1" i="1" dirty="0"/>
          </a:p>
          <a:p>
            <a:r>
              <a:rPr lang="en-US" sz="1600" b="1" i="1" dirty="0">
                <a:hlinkClick r:id="rId4"/>
              </a:rPr>
              <a:t>www.uakron.edu/finaid/cost-of-attendance</a:t>
            </a:r>
            <a:r>
              <a:rPr lang="en-US" sz="1600" b="1" i="1" dirty="0"/>
              <a:t>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BE6B1FA-ABA8-40CC-B1A0-FA40E11DF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44020"/>
              </p:ext>
            </p:extLst>
          </p:nvPr>
        </p:nvGraphicFramePr>
        <p:xfrm>
          <a:off x="173706" y="699270"/>
          <a:ext cx="8625121" cy="5220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666">
                  <a:extLst>
                    <a:ext uri="{9D8B030D-6E8A-4147-A177-3AD203B41FA5}">
                      <a16:colId xmlns:a16="http://schemas.microsoft.com/office/drawing/2014/main" val="1204590282"/>
                    </a:ext>
                  </a:extLst>
                </a:gridCol>
                <a:gridCol w="2031953">
                  <a:extLst>
                    <a:ext uri="{9D8B030D-6E8A-4147-A177-3AD203B41FA5}">
                      <a16:colId xmlns:a16="http://schemas.microsoft.com/office/drawing/2014/main" val="3290410837"/>
                    </a:ext>
                  </a:extLst>
                </a:gridCol>
                <a:gridCol w="1532028">
                  <a:extLst>
                    <a:ext uri="{9D8B030D-6E8A-4147-A177-3AD203B41FA5}">
                      <a16:colId xmlns:a16="http://schemas.microsoft.com/office/drawing/2014/main" val="2602439208"/>
                    </a:ext>
                  </a:extLst>
                </a:gridCol>
                <a:gridCol w="2174474">
                  <a:extLst>
                    <a:ext uri="{9D8B030D-6E8A-4147-A177-3AD203B41FA5}">
                      <a16:colId xmlns:a16="http://schemas.microsoft.com/office/drawing/2014/main" val="2271434868"/>
                    </a:ext>
                  </a:extLst>
                </a:gridCol>
              </a:tblGrid>
              <a:tr h="532128">
                <a:tc gridSpan="3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8D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6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ucida Bright" panose="02040602050505020304" pitchFamily="18" charset="0"/>
                        </a:rPr>
                        <a:t>Graduate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Full Time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9 or more credits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1/2  Time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4.5-8 credits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Less Than 1/2 Time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1-4 credits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3911"/>
                  </a:ext>
                </a:extLst>
              </a:tr>
              <a:tr h="376675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Lucida Bright" panose="02040602050505020304" pitchFamily="18" charset="0"/>
                          <a:ea typeface="+mn-ea"/>
                          <a:cs typeface="+mn-cs"/>
                        </a:rPr>
                        <a:t>Tuition and Fees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latin typeface="Lucida Bright" panose="02040602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Room and Board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11,490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11,490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24972"/>
                  </a:ext>
                </a:extLst>
              </a:tr>
              <a:tr h="482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Books and Supplies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37644"/>
                  </a:ext>
                </a:extLst>
              </a:tr>
              <a:tr h="468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26787"/>
                  </a:ext>
                </a:extLst>
              </a:tr>
              <a:tr h="385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Expenses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3,150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3,150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74468"/>
                  </a:ext>
                </a:extLst>
              </a:tr>
              <a:tr h="237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82736"/>
                  </a:ext>
                </a:extLst>
              </a:tr>
              <a:tr h="490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Total Ohio Resident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34,624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25,898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5736"/>
                  </a:ext>
                </a:extLst>
              </a:tr>
              <a:tr h="5392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 Resident Charge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9,788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36185"/>
                  </a:ext>
                </a:extLst>
              </a:tr>
              <a:tr h="660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Non-Ohio Resident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44,412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/>
                          <a:ea typeface="Calibri" panose="020F0502020204030204" pitchFamily="34" charset="0"/>
                          <a:cs typeface="Times New Roman"/>
                        </a:rPr>
                        <a:t>30,792</a:t>
                      </a:r>
                      <a:endParaRPr lang="en-US" sz="1600" b="1" dirty="0">
                        <a:effectLst/>
                        <a:latin typeface="Lucida Bright" panose="02040602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Lucida Bright" panose="02040602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8127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98981" y="646331"/>
            <a:ext cx="614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Cost of Attendance Examples</a:t>
            </a:r>
          </a:p>
        </p:txBody>
      </p:sp>
    </p:spTree>
    <p:extLst>
      <p:ext uri="{BB962C8B-B14F-4D97-AF65-F5344CB8AC3E}">
        <p14:creationId xmlns:p14="http://schemas.microsoft.com/office/powerpoint/2010/main" val="231402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2"/>
          <a:stretch/>
        </p:blipFill>
        <p:spPr>
          <a:xfrm>
            <a:off x="0" y="0"/>
            <a:ext cx="9144000" cy="5788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17" y="858042"/>
            <a:ext cx="4951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Types of Financial Aid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61861"/>
              </p:ext>
            </p:extLst>
          </p:nvPr>
        </p:nvGraphicFramePr>
        <p:xfrm>
          <a:off x="431222" y="1701537"/>
          <a:ext cx="8281556" cy="364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3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Gift Aid</a:t>
                      </a:r>
                    </a:p>
                  </a:txBody>
                  <a:tcPr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Description</a:t>
                      </a:r>
                    </a:p>
                  </a:txBody>
                  <a:tcPr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Grants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Awarded by federal and state</a:t>
                      </a:r>
                      <a:r>
                        <a:rPr lang="en-US" sz="1600" baseline="0" dirty="0"/>
                        <a:t> government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57">
                <a:tc>
                  <a:txBody>
                    <a:bodyPr/>
                    <a:lstStyle/>
                    <a:p>
                      <a:pPr marL="0" marR="0" lvl="0" indent="0" algn="l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Scholarships/Fellowships</a:t>
                      </a:r>
                    </a:p>
                  </a:txBody>
                  <a:tcPr anchor="ctr"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Awarded by a variety of sources including the University, community groups, businesses, etc.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4506"/>
                  </a:ext>
                </a:extLst>
              </a:tr>
              <a:tr h="4565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Self-Help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Aid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0000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 Employment/Federal Work Study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Money earned while working part-time on campus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Subsidized/Unsubsidized</a:t>
                      </a:r>
                      <a:r>
                        <a:rPr lang="en-US" baseline="0" dirty="0"/>
                        <a:t> Loans (student)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interest loans, repaid</a:t>
                      </a:r>
                      <a:r>
                        <a:rPr lang="en-US" sz="1600" baseline="0" dirty="0"/>
                        <a:t> by the </a:t>
                      </a:r>
                      <a:r>
                        <a:rPr lang="en-US" sz="1600" dirty="0"/>
                        <a:t>student after graduation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Private Loans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Loans that students borrow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400" baseline="0" dirty="0"/>
                        <a:t>Might </a:t>
                      </a:r>
                      <a:r>
                        <a:rPr lang="en-US" sz="1600" baseline="0" dirty="0"/>
                        <a:t>often needs a cosigner), repaid after graduation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8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UCM-1016-32800_GeneralPP3.jpg">
            <a:extLst>
              <a:ext uri="{FF2B5EF4-FFF2-40B4-BE49-F238E27FC236}">
                <a16:creationId xmlns:a16="http://schemas.microsoft.com/office/drawing/2014/main" id="{87986973-6B91-4723-A871-9568C1D54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>
            <a:extLst>
              <a:ext uri="{FF2B5EF4-FFF2-40B4-BE49-F238E27FC236}">
                <a16:creationId xmlns:a16="http://schemas.microsoft.com/office/drawing/2014/main" id="{73E3B2CF-0163-4508-A41D-26BDB56F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27" y="395527"/>
            <a:ext cx="7229208" cy="1212635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sz="3200" b="1" dirty="0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                                                                                         How Do I Apply For Federal Financial Aid? </a:t>
            </a:r>
            <a:br>
              <a:rPr lang="en-US" altLang="en-US" sz="3200" b="1" dirty="0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br>
              <a:rPr lang="en-US" altLang="en-US" sz="1000" b="1" dirty="0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endParaRPr lang="en-US" altLang="en-US" sz="2800" b="1" dirty="0">
              <a:solidFill>
                <a:srgbClr val="00002F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5375EC-1DE7-4E67-A796-04A8A873B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5722" y="1273926"/>
            <a:ext cx="8070850" cy="4559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4A82A5-00AF-4FCC-871D-810EBF3E7F16}"/>
              </a:ext>
            </a:extLst>
          </p:cNvPr>
          <p:cNvSpPr txBox="1"/>
          <p:nvPr/>
        </p:nvSpPr>
        <p:spPr>
          <a:xfrm>
            <a:off x="1026164" y="5955508"/>
            <a:ext cx="7309967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Studentaid.gov</a:t>
            </a:r>
          </a:p>
        </p:txBody>
      </p:sp>
    </p:spTree>
    <p:extLst>
      <p:ext uri="{BB962C8B-B14F-4D97-AF65-F5344CB8AC3E}">
        <p14:creationId xmlns:p14="http://schemas.microsoft.com/office/powerpoint/2010/main" val="363716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UCM-1016-32800_GeneralPP3.jpg">
            <a:extLst>
              <a:ext uri="{FF2B5EF4-FFF2-40B4-BE49-F238E27FC236}">
                <a16:creationId xmlns:a16="http://schemas.microsoft.com/office/drawing/2014/main" id="{9390C928-0899-4131-AB78-E3D7D4803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0"/>
            <a:ext cx="9275763" cy="6858000"/>
          </a:xfrm>
          <a:prstGeom prst="rect">
            <a:avLst/>
          </a:prstGeom>
          <a:solidFill>
            <a:srgbClr val="9C8D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94ACB526-9D57-4225-8E2D-CB82EBCF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163513"/>
            <a:ext cx="8229600" cy="1049337"/>
          </a:xfrm>
        </p:spPr>
        <p:txBody>
          <a:bodyPr anchor="b"/>
          <a:lstStyle/>
          <a:p>
            <a:pPr eaLnBrk="1" hangingPunct="1"/>
            <a:r>
              <a:rPr lang="en-US" altLang="en-US" sz="3200" b="1">
                <a:solidFill>
                  <a:srgbClr val="00002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Application Process Flow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C58E8D-25C8-432E-B6E1-8137616D5AB3}"/>
              </a:ext>
            </a:extLst>
          </p:cNvPr>
          <p:cNvSpPr/>
          <p:nvPr/>
        </p:nvSpPr>
        <p:spPr>
          <a:xfrm>
            <a:off x="153988" y="1335088"/>
            <a:ext cx="2435225" cy="957262"/>
          </a:xfrm>
          <a:prstGeom prst="roundRect">
            <a:avLst/>
          </a:prstGeom>
          <a:solidFill>
            <a:srgbClr val="0000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completes FAFSA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854B7BD6-F775-4A7A-BB44-18D36E72F8D8}"/>
              </a:ext>
            </a:extLst>
          </p:cNvPr>
          <p:cNvCxnSpPr/>
          <p:nvPr/>
        </p:nvCxnSpPr>
        <p:spPr>
          <a:xfrm>
            <a:off x="2589213" y="1592263"/>
            <a:ext cx="461962" cy="4286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04C2E2-34B7-4B92-92DC-23A76569E9BE}"/>
              </a:ext>
            </a:extLst>
          </p:cNvPr>
          <p:cNvSpPr/>
          <p:nvPr/>
        </p:nvSpPr>
        <p:spPr>
          <a:xfrm>
            <a:off x="3051175" y="1592263"/>
            <a:ext cx="2524125" cy="1112837"/>
          </a:xfrm>
          <a:prstGeom prst="roundRect">
            <a:avLst/>
          </a:prstGeom>
          <a:solidFill>
            <a:srgbClr val="9C8D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 receives results and determines if any additional information is needed and makes request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6AF271C-C997-4EEE-B23B-A5265D418F6C}"/>
              </a:ext>
            </a:extLst>
          </p:cNvPr>
          <p:cNvSpPr/>
          <p:nvPr/>
        </p:nvSpPr>
        <p:spPr>
          <a:xfrm>
            <a:off x="3024188" y="3151188"/>
            <a:ext cx="2551112" cy="930275"/>
          </a:xfrm>
          <a:prstGeom prst="roundRect">
            <a:avLst/>
          </a:prstGeom>
          <a:solidFill>
            <a:srgbClr val="0000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provides any additional information needed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23F4B7A-D3CD-4052-96D8-EB13A4A79BF5}"/>
              </a:ext>
            </a:extLst>
          </p:cNvPr>
          <p:cNvSpPr/>
          <p:nvPr/>
        </p:nvSpPr>
        <p:spPr>
          <a:xfrm>
            <a:off x="3013075" y="4473575"/>
            <a:ext cx="2562225" cy="892175"/>
          </a:xfrm>
          <a:prstGeom prst="roundRect">
            <a:avLst/>
          </a:prstGeom>
          <a:solidFill>
            <a:srgbClr val="9C8D5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 reviews and finalizes awards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4F26C21-DFC8-4EBF-BABE-3ECDAFA6EF4D}"/>
              </a:ext>
            </a:extLst>
          </p:cNvPr>
          <p:cNvCxnSpPr/>
          <p:nvPr/>
        </p:nvCxnSpPr>
        <p:spPr>
          <a:xfrm flipV="1">
            <a:off x="5575300" y="4629150"/>
            <a:ext cx="560388" cy="3032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CCDE57F-8247-453E-94B1-644EEEBA71BD}"/>
              </a:ext>
            </a:extLst>
          </p:cNvPr>
          <p:cNvSpPr/>
          <p:nvPr/>
        </p:nvSpPr>
        <p:spPr>
          <a:xfrm>
            <a:off x="6135688" y="4222750"/>
            <a:ext cx="2473325" cy="1392238"/>
          </a:xfrm>
          <a:prstGeom prst="roundRect">
            <a:avLst/>
          </a:prstGeom>
          <a:solidFill>
            <a:srgbClr val="0000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receives Financial Aid Offer  detailing financial aid offers. 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3D4ED93E-47DA-4A84-B197-69B4C429A63E}"/>
              </a:ext>
            </a:extLst>
          </p:cNvPr>
          <p:cNvCxnSpPr/>
          <p:nvPr/>
        </p:nvCxnSpPr>
        <p:spPr>
          <a:xfrm rot="5400000">
            <a:off x="4090194" y="2837656"/>
            <a:ext cx="446088" cy="23177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35C6C9C-EF40-4525-A348-5225872F5215}"/>
              </a:ext>
            </a:extLst>
          </p:cNvPr>
          <p:cNvCxnSpPr>
            <a:stCxn id="13" idx="2"/>
          </p:cNvCxnSpPr>
          <p:nvPr/>
        </p:nvCxnSpPr>
        <p:spPr>
          <a:xfrm rot="5400000">
            <a:off x="3986213" y="4160838"/>
            <a:ext cx="392112" cy="2333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F73C9A8A-F232-4883-A50D-94B35A2278F2}"/>
              </a:ext>
            </a:extLst>
          </p:cNvPr>
          <p:cNvSpPr/>
          <p:nvPr/>
        </p:nvSpPr>
        <p:spPr>
          <a:xfrm>
            <a:off x="8199438" y="3846513"/>
            <a:ext cx="611187" cy="47148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M-1016-32800_GeneralPP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"/>
          <a:stretch/>
        </p:blipFill>
        <p:spPr>
          <a:xfrm>
            <a:off x="0" y="0"/>
            <a:ext cx="9144000" cy="680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263" y="704014"/>
            <a:ext cx="78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2F"/>
                </a:solidFill>
                <a:latin typeface="Georgia" panose="02040502050405020303" pitchFamily="18" charset="0"/>
              </a:rPr>
              <a:t>Check Your Email!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098" y="1562282"/>
            <a:ext cx="7272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8" y="1418343"/>
            <a:ext cx="6086476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85836" y="2250567"/>
            <a:ext cx="6333755" cy="4387476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noProof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noProof="0" dirty="0">
                <a:solidFill>
                  <a:schemeClr val="tx1"/>
                </a:solidFill>
                <a:latin typeface="+mn-lt"/>
              </a:rPr>
              <a:t>UA faculty members and offices on campus will communicate with you through your University email address.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It is important that you check your email at least once a day!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76212" y="3056643"/>
            <a:ext cx="990600" cy="685800"/>
          </a:xfrm>
          <a:prstGeom prst="ellipse">
            <a:avLst/>
          </a:prstGeom>
          <a:noFill/>
          <a:ln w="285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8FCE97FB44649AB34C3D557001B70" ma:contentTypeVersion="12" ma:contentTypeDescription="Create a new document." ma:contentTypeScope="" ma:versionID="304a7fab0813f81fc83ad7002ce12f2e">
  <xsd:schema xmlns:xsd="http://www.w3.org/2001/XMLSchema" xmlns:xs="http://www.w3.org/2001/XMLSchema" xmlns:p="http://schemas.microsoft.com/office/2006/metadata/properties" xmlns:ns2="d67891d2-cd9e-4a21-8ca8-72eebd1e943a" xmlns:ns3="59a9e351-6eeb-4989-9c98-ec4a036abd9f" targetNamespace="http://schemas.microsoft.com/office/2006/metadata/properties" ma:root="true" ma:fieldsID="120afdbfab9954bfc0a73bf8e7f12b7a" ns2:_="" ns3:_="">
    <xsd:import namespace="d67891d2-cd9e-4a21-8ca8-72eebd1e943a"/>
    <xsd:import namespace="59a9e351-6eeb-4989-9c98-ec4a036abd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891d2-cd9e-4a21-8ca8-72eebd1e94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e351-6eeb-4989-9c98-ec4a036ab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EEDAF1-617F-44AC-84BA-6607EAF46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CDF52-E1E0-4679-869B-AA29B4E46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7891d2-cd9e-4a21-8ca8-72eebd1e943a"/>
    <ds:schemaRef ds:uri="59a9e351-6eeb-4989-9c98-ec4a036abd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1B4777-E2E8-4ACA-AA1F-1289F32D3E58}">
  <ds:schemaRefs>
    <ds:schemaRef ds:uri="http://purl.org/dc/elements/1.1/"/>
    <ds:schemaRef ds:uri="http://www.w3.org/XML/1998/namespace"/>
    <ds:schemaRef ds:uri="http://schemas.microsoft.com/office/infopath/2007/PartnerControls"/>
    <ds:schemaRef ds:uri="d67891d2-cd9e-4a21-8ca8-72eebd1e943a"/>
    <ds:schemaRef ds:uri="http://schemas.openxmlformats.org/package/2006/metadata/core-properties"/>
    <ds:schemaRef ds:uri="59a9e351-6eeb-4989-9c98-ec4a036abd9f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1171</Words>
  <Application>Microsoft Office PowerPoint</Application>
  <PresentationFormat>On-screen Show (4:3)</PresentationFormat>
  <Paragraphs>231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Verdana</vt:lpstr>
      <vt:lpstr>Georgia</vt:lpstr>
      <vt:lpstr>Avenir LT Std 35 Light</vt:lpstr>
      <vt:lpstr>Trebuchet MS</vt:lpstr>
      <vt:lpstr>Arial</vt:lpstr>
      <vt:lpstr>Calibri</vt:lpstr>
      <vt:lpstr>Lucida Bright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How Do I Apply For Federal Financial Aid?   </vt:lpstr>
      <vt:lpstr>Application Process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Loan Lender vs. Servicer</vt:lpstr>
      <vt:lpstr>Student Loan Servicer Info</vt:lpstr>
      <vt:lpstr>PowerPoint Presentation</vt:lpstr>
      <vt:lpstr>External Scholarship Sources</vt:lpstr>
      <vt:lpstr>PowerPoint Presentation</vt:lpstr>
      <vt:lpstr>PowerPoint Presentation</vt:lpstr>
    </vt:vector>
  </TitlesOfParts>
  <Company>University of Akron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 User</dc:creator>
  <cp:lastModifiedBy>Heather A Blake</cp:lastModifiedBy>
  <cp:revision>157</cp:revision>
  <cp:lastPrinted>2018-03-20T17:06:59Z</cp:lastPrinted>
  <dcterms:created xsi:type="dcterms:W3CDTF">2015-06-03T17:53:09Z</dcterms:created>
  <dcterms:modified xsi:type="dcterms:W3CDTF">2022-09-15T14:25:26Z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0x010100BB18FCE97FB44649AB34C3D557001B70</vt:lpwstr>
  </property>
  <property fmtid="{D5CDD505-2E9C-101B-9397-08002B2CF9AE}" pid="4" name="Order">
    <vt:r8>100</vt:r8>
  </property>
</Properties>
</file>