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7"/>
  </p:notesMasterIdLst>
  <p:sldIdLst>
    <p:sldId id="256" r:id="rId5"/>
    <p:sldId id="257" r:id="rId6"/>
    <p:sldId id="271" r:id="rId7"/>
    <p:sldId id="259" r:id="rId8"/>
    <p:sldId id="266" r:id="rId9"/>
    <p:sldId id="260" r:id="rId10"/>
    <p:sldId id="258" r:id="rId11"/>
    <p:sldId id="268" r:id="rId12"/>
    <p:sldId id="267" r:id="rId13"/>
    <p:sldId id="273" r:id="rId14"/>
    <p:sldId id="272" r:id="rId15"/>
    <p:sldId id="264" r:id="rId16"/>
  </p:sldIdLst>
  <p:sldSz cx="9753600" cy="7315200"/>
  <p:notesSz cx="6858000" cy="9144000"/>
  <p:embeddedFontLst>
    <p:embeddedFont>
      <p:font typeface="Century Gothic" panose="020B0502020202020204" pitchFamily="34" charset="0"/>
      <p:regular r:id="rId18"/>
      <p:bold r:id="rId19"/>
      <p:italic r:id="rId20"/>
      <p:boldItalic r:id="rId21"/>
    </p:embeddedFont>
    <p:embeddedFont>
      <p:font typeface="Inter" panose="020B0604020202020204" charset="0"/>
      <p:regular r:id="rId22"/>
    </p:embeddedFont>
    <p:embeddedFont>
      <p:font typeface="Inter Bold" panose="020B0604020202020204" charset="0"/>
      <p:regular r:id="rId23"/>
    </p:embeddedFont>
    <p:embeddedFont>
      <p:font typeface="Oswald" panose="00000500000000000000" pitchFamily="2" charset="0"/>
      <p:regular r:id="rId24"/>
      <p:bold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44A"/>
    <a:srgbClr val="FFFAEC"/>
    <a:srgbClr val="9076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3556BD-9F89-40D2-9871-A032E37ACC41}" v="69" dt="2026-05-04T17:20:23.7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9298" autoAdjust="0"/>
  </p:normalViewPr>
  <p:slideViewPr>
    <p:cSldViewPr>
      <p:cViewPr varScale="1">
        <p:scale>
          <a:sx n="82" d="100"/>
          <a:sy n="82" d="100"/>
        </p:scale>
        <p:origin x="2298"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2.fntdata"/><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Choma" userId="528d9544-8dfd-4f6d-a839-e78d2f787911" providerId="ADAL" clId="{E10C8141-4E23-4D6A-9806-87AB60A5E981}"/>
    <pc:docChg chg="undo redo custSel addSld delSld modSld sldOrd">
      <pc:chgData name="Mary Choma" userId="528d9544-8dfd-4f6d-a839-e78d2f787911" providerId="ADAL" clId="{E10C8141-4E23-4D6A-9806-87AB60A5E981}" dt="2026-05-04T17:20:47.362" v="3260" actId="14100"/>
      <pc:docMkLst>
        <pc:docMk/>
      </pc:docMkLst>
      <pc:sldChg chg="modSp mod modNotesTx">
        <pc:chgData name="Mary Choma" userId="528d9544-8dfd-4f6d-a839-e78d2f787911" providerId="ADAL" clId="{E10C8141-4E23-4D6A-9806-87AB60A5E981}" dt="2026-05-04T14:29:45.856" v="643" actId="20577"/>
        <pc:sldMkLst>
          <pc:docMk/>
          <pc:sldMk cId="0" sldId="256"/>
        </pc:sldMkLst>
        <pc:spChg chg="mod">
          <ac:chgData name="Mary Choma" userId="528d9544-8dfd-4f6d-a839-e78d2f787911" providerId="ADAL" clId="{E10C8141-4E23-4D6A-9806-87AB60A5E981}" dt="2026-05-04T14:20:09.321" v="4" actId="1076"/>
          <ac:spMkLst>
            <pc:docMk/>
            <pc:sldMk cId="0" sldId="256"/>
            <ac:spMk id="2" creationId="{00000000-0000-0000-0000-000000000000}"/>
          </ac:spMkLst>
        </pc:spChg>
        <pc:spChg chg="mod">
          <ac:chgData name="Mary Choma" userId="528d9544-8dfd-4f6d-a839-e78d2f787911" providerId="ADAL" clId="{E10C8141-4E23-4D6A-9806-87AB60A5E981}" dt="2026-05-04T14:20:05.792" v="3" actId="20577"/>
          <ac:spMkLst>
            <pc:docMk/>
            <pc:sldMk cId="0" sldId="256"/>
            <ac:spMk id="4" creationId="{00000000-0000-0000-0000-000000000000}"/>
          </ac:spMkLst>
        </pc:spChg>
      </pc:sldChg>
      <pc:sldChg chg="modSp mod">
        <pc:chgData name="Mary Choma" userId="528d9544-8dfd-4f6d-a839-e78d2f787911" providerId="ADAL" clId="{E10C8141-4E23-4D6A-9806-87AB60A5E981}" dt="2026-05-04T17:18:05.964" v="3224" actId="1076"/>
        <pc:sldMkLst>
          <pc:docMk/>
          <pc:sldMk cId="0" sldId="257"/>
        </pc:sldMkLst>
        <pc:spChg chg="mod">
          <ac:chgData name="Mary Choma" userId="528d9544-8dfd-4f6d-a839-e78d2f787911" providerId="ADAL" clId="{E10C8141-4E23-4D6A-9806-87AB60A5E981}" dt="2026-05-04T17:18:02.969" v="3223" actId="1076"/>
          <ac:spMkLst>
            <pc:docMk/>
            <pc:sldMk cId="0" sldId="257"/>
            <ac:spMk id="7" creationId="{3B17C747-081F-7EB2-2AAE-4E9E798848A7}"/>
          </ac:spMkLst>
        </pc:spChg>
        <pc:spChg chg="mod">
          <ac:chgData name="Mary Choma" userId="528d9544-8dfd-4f6d-a839-e78d2f787911" providerId="ADAL" clId="{E10C8141-4E23-4D6A-9806-87AB60A5E981}" dt="2026-05-04T17:18:01.589" v="3222" actId="1076"/>
          <ac:spMkLst>
            <pc:docMk/>
            <pc:sldMk cId="0" sldId="257"/>
            <ac:spMk id="8" creationId="{26AFD2D1-BB4C-C189-FCB4-D828DCB1880F}"/>
          </ac:spMkLst>
        </pc:spChg>
        <pc:spChg chg="mod">
          <ac:chgData name="Mary Choma" userId="528d9544-8dfd-4f6d-a839-e78d2f787911" providerId="ADAL" clId="{E10C8141-4E23-4D6A-9806-87AB60A5E981}" dt="2026-05-04T17:18:05.964" v="3224" actId="1076"/>
          <ac:spMkLst>
            <pc:docMk/>
            <pc:sldMk cId="0" sldId="257"/>
            <ac:spMk id="12" creationId="{00000000-0000-0000-0000-000000000000}"/>
          </ac:spMkLst>
        </pc:spChg>
        <pc:spChg chg="mod">
          <ac:chgData name="Mary Choma" userId="528d9544-8dfd-4f6d-a839-e78d2f787911" providerId="ADAL" clId="{E10C8141-4E23-4D6A-9806-87AB60A5E981}" dt="2026-05-04T17:17:57.392" v="3221" actId="20577"/>
          <ac:spMkLst>
            <pc:docMk/>
            <pc:sldMk cId="0" sldId="257"/>
            <ac:spMk id="14" creationId="{00000000-0000-0000-0000-000000000000}"/>
          </ac:spMkLst>
        </pc:spChg>
      </pc:sldChg>
      <pc:sldChg chg="addSp delSp modSp mod">
        <pc:chgData name="Mary Choma" userId="528d9544-8dfd-4f6d-a839-e78d2f787911" providerId="ADAL" clId="{E10C8141-4E23-4D6A-9806-87AB60A5E981}" dt="2026-05-04T16:02:02.353" v="2719" actId="20577"/>
        <pc:sldMkLst>
          <pc:docMk/>
          <pc:sldMk cId="0" sldId="258"/>
        </pc:sldMkLst>
        <pc:spChg chg="del">
          <ac:chgData name="Mary Choma" userId="528d9544-8dfd-4f6d-a839-e78d2f787911" providerId="ADAL" clId="{E10C8141-4E23-4D6A-9806-87AB60A5E981}" dt="2026-05-04T15:27:09.712" v="1231" actId="478"/>
          <ac:spMkLst>
            <pc:docMk/>
            <pc:sldMk cId="0" sldId="258"/>
            <ac:spMk id="2" creationId="{00000000-0000-0000-0000-000000000000}"/>
          </ac:spMkLst>
        </pc:spChg>
        <pc:spChg chg="mod">
          <ac:chgData name="Mary Choma" userId="528d9544-8dfd-4f6d-a839-e78d2f787911" providerId="ADAL" clId="{E10C8141-4E23-4D6A-9806-87AB60A5E981}" dt="2026-05-04T16:02:02.353" v="2719" actId="20577"/>
          <ac:spMkLst>
            <pc:docMk/>
            <pc:sldMk cId="0" sldId="258"/>
            <ac:spMk id="3" creationId="{00000000-0000-0000-0000-000000000000}"/>
          </ac:spMkLst>
        </pc:spChg>
        <pc:spChg chg="del mod">
          <ac:chgData name="Mary Choma" userId="528d9544-8dfd-4f6d-a839-e78d2f787911" providerId="ADAL" clId="{E10C8141-4E23-4D6A-9806-87AB60A5E981}" dt="2026-05-04T15:38:19.283" v="1244" actId="478"/>
          <ac:spMkLst>
            <pc:docMk/>
            <pc:sldMk cId="0" sldId="258"/>
            <ac:spMk id="4" creationId="{00000000-0000-0000-0000-000000000000}"/>
          </ac:spMkLst>
        </pc:spChg>
        <pc:spChg chg="mod">
          <ac:chgData name="Mary Choma" userId="528d9544-8dfd-4f6d-a839-e78d2f787911" providerId="ADAL" clId="{E10C8141-4E23-4D6A-9806-87AB60A5E981}" dt="2026-05-04T15:58:31.263" v="2610" actId="20577"/>
          <ac:spMkLst>
            <pc:docMk/>
            <pc:sldMk cId="0" sldId="258"/>
            <ac:spMk id="5" creationId="{00000000-0000-0000-0000-000000000000}"/>
          </ac:spMkLst>
        </pc:spChg>
        <pc:spChg chg="mod">
          <ac:chgData name="Mary Choma" userId="528d9544-8dfd-4f6d-a839-e78d2f787911" providerId="ADAL" clId="{E10C8141-4E23-4D6A-9806-87AB60A5E981}" dt="2026-05-04T15:43:43.705" v="1870" actId="1076"/>
          <ac:spMkLst>
            <pc:docMk/>
            <pc:sldMk cId="0" sldId="258"/>
            <ac:spMk id="6" creationId="{00000000-0000-0000-0000-000000000000}"/>
          </ac:spMkLst>
        </pc:spChg>
        <pc:spChg chg="mod">
          <ac:chgData name="Mary Choma" userId="528d9544-8dfd-4f6d-a839-e78d2f787911" providerId="ADAL" clId="{E10C8141-4E23-4D6A-9806-87AB60A5E981}" dt="2026-05-04T15:39:17.236" v="1304" actId="1036"/>
          <ac:spMkLst>
            <pc:docMk/>
            <pc:sldMk cId="0" sldId="258"/>
            <ac:spMk id="7" creationId="{00000000-0000-0000-0000-000000000000}"/>
          </ac:spMkLst>
        </pc:spChg>
        <pc:spChg chg="del mod">
          <ac:chgData name="Mary Choma" userId="528d9544-8dfd-4f6d-a839-e78d2f787911" providerId="ADAL" clId="{E10C8141-4E23-4D6A-9806-87AB60A5E981}" dt="2026-05-04T15:38:19.285" v="1246"/>
          <ac:spMkLst>
            <pc:docMk/>
            <pc:sldMk cId="0" sldId="258"/>
            <ac:spMk id="8" creationId="{00000000-0000-0000-0000-000000000000}"/>
          </ac:spMkLst>
        </pc:spChg>
        <pc:spChg chg="del">
          <ac:chgData name="Mary Choma" userId="528d9544-8dfd-4f6d-a839-e78d2f787911" providerId="ADAL" clId="{E10C8141-4E23-4D6A-9806-87AB60A5E981}" dt="2026-05-04T15:27:18.584" v="1236" actId="478"/>
          <ac:spMkLst>
            <pc:docMk/>
            <pc:sldMk cId="0" sldId="258"/>
            <ac:spMk id="9" creationId="{00000000-0000-0000-0000-000000000000}"/>
          </ac:spMkLst>
        </pc:spChg>
        <pc:spChg chg="del">
          <ac:chgData name="Mary Choma" userId="528d9544-8dfd-4f6d-a839-e78d2f787911" providerId="ADAL" clId="{E10C8141-4E23-4D6A-9806-87AB60A5E981}" dt="2026-05-04T15:27:10.523" v="1232" actId="478"/>
          <ac:spMkLst>
            <pc:docMk/>
            <pc:sldMk cId="0" sldId="258"/>
            <ac:spMk id="10" creationId="{00000000-0000-0000-0000-000000000000}"/>
          </ac:spMkLst>
        </pc:spChg>
        <pc:spChg chg="del">
          <ac:chgData name="Mary Choma" userId="528d9544-8dfd-4f6d-a839-e78d2f787911" providerId="ADAL" clId="{E10C8141-4E23-4D6A-9806-87AB60A5E981}" dt="2026-05-04T15:27:09.075" v="1230" actId="478"/>
          <ac:spMkLst>
            <pc:docMk/>
            <pc:sldMk cId="0" sldId="258"/>
            <ac:spMk id="11" creationId="{00000000-0000-0000-0000-000000000000}"/>
          </ac:spMkLst>
        </pc:spChg>
        <pc:spChg chg="mod">
          <ac:chgData name="Mary Choma" userId="528d9544-8dfd-4f6d-a839-e78d2f787911" providerId="ADAL" clId="{E10C8141-4E23-4D6A-9806-87AB60A5E981}" dt="2026-05-04T15:46:31.035" v="1976" actId="1076"/>
          <ac:spMkLst>
            <pc:docMk/>
            <pc:sldMk cId="0" sldId="258"/>
            <ac:spMk id="12" creationId="{00000000-0000-0000-0000-000000000000}"/>
          </ac:spMkLst>
        </pc:spChg>
        <pc:spChg chg="mod">
          <ac:chgData name="Mary Choma" userId="528d9544-8dfd-4f6d-a839-e78d2f787911" providerId="ADAL" clId="{E10C8141-4E23-4D6A-9806-87AB60A5E981}" dt="2026-05-04T15:57:58.098" v="2584" actId="20577"/>
          <ac:spMkLst>
            <pc:docMk/>
            <pc:sldMk cId="0" sldId="258"/>
            <ac:spMk id="13" creationId="{00000000-0000-0000-0000-000000000000}"/>
          </ac:spMkLst>
        </pc:spChg>
        <pc:spChg chg="del">
          <ac:chgData name="Mary Choma" userId="528d9544-8dfd-4f6d-a839-e78d2f787911" providerId="ADAL" clId="{E10C8141-4E23-4D6A-9806-87AB60A5E981}" dt="2026-05-04T15:27:17.926" v="1235" actId="478"/>
          <ac:spMkLst>
            <pc:docMk/>
            <pc:sldMk cId="0" sldId="258"/>
            <ac:spMk id="14" creationId="{00000000-0000-0000-0000-000000000000}"/>
          </ac:spMkLst>
        </pc:spChg>
        <pc:spChg chg="del mod">
          <ac:chgData name="Mary Choma" userId="528d9544-8dfd-4f6d-a839-e78d2f787911" providerId="ADAL" clId="{E10C8141-4E23-4D6A-9806-87AB60A5E981}" dt="2026-05-04T15:38:19.287" v="1248"/>
          <ac:spMkLst>
            <pc:docMk/>
            <pc:sldMk cId="0" sldId="258"/>
            <ac:spMk id="15" creationId="{00000000-0000-0000-0000-000000000000}"/>
          </ac:spMkLst>
        </pc:spChg>
        <pc:spChg chg="mod">
          <ac:chgData name="Mary Choma" userId="528d9544-8dfd-4f6d-a839-e78d2f787911" providerId="ADAL" clId="{E10C8141-4E23-4D6A-9806-87AB60A5E981}" dt="2026-05-04T15:44:45.255" v="1938" actId="14100"/>
          <ac:spMkLst>
            <pc:docMk/>
            <pc:sldMk cId="0" sldId="258"/>
            <ac:spMk id="17" creationId="{B3492D1C-8012-79C7-8F88-11E6DC7D1838}"/>
          </ac:spMkLst>
        </pc:spChg>
        <pc:spChg chg="add mod">
          <ac:chgData name="Mary Choma" userId="528d9544-8dfd-4f6d-a839-e78d2f787911" providerId="ADAL" clId="{E10C8141-4E23-4D6A-9806-87AB60A5E981}" dt="2026-05-04T15:56:56.903" v="2551" actId="1076"/>
          <ac:spMkLst>
            <pc:docMk/>
            <pc:sldMk cId="0" sldId="258"/>
            <ac:spMk id="18" creationId="{5D9CC3B7-8CE7-C1D9-CE50-4B12676359A6}"/>
          </ac:spMkLst>
        </pc:spChg>
        <pc:spChg chg="add mod">
          <ac:chgData name="Mary Choma" userId="528d9544-8dfd-4f6d-a839-e78d2f787911" providerId="ADAL" clId="{E10C8141-4E23-4D6A-9806-87AB60A5E981}" dt="2026-05-04T15:56:56.903" v="2551" actId="1076"/>
          <ac:spMkLst>
            <pc:docMk/>
            <pc:sldMk cId="0" sldId="258"/>
            <ac:spMk id="19" creationId="{32306575-B88F-3167-BC2B-0A84C5083DE7}"/>
          </ac:spMkLst>
        </pc:spChg>
        <pc:spChg chg="add mod">
          <ac:chgData name="Mary Choma" userId="528d9544-8dfd-4f6d-a839-e78d2f787911" providerId="ADAL" clId="{E10C8141-4E23-4D6A-9806-87AB60A5E981}" dt="2026-05-04T15:58:08.642" v="2598" actId="20577"/>
          <ac:spMkLst>
            <pc:docMk/>
            <pc:sldMk cId="0" sldId="258"/>
            <ac:spMk id="20" creationId="{F7BD4469-4CC7-14DA-F508-A3DB377E3377}"/>
          </ac:spMkLst>
        </pc:spChg>
        <pc:spChg chg="add mod">
          <ac:chgData name="Mary Choma" userId="528d9544-8dfd-4f6d-a839-e78d2f787911" providerId="ADAL" clId="{E10C8141-4E23-4D6A-9806-87AB60A5E981}" dt="2026-05-04T15:57:13.414" v="2552" actId="1076"/>
          <ac:spMkLst>
            <pc:docMk/>
            <pc:sldMk cId="0" sldId="258"/>
            <ac:spMk id="21" creationId="{68E277EC-58AE-8F74-50B2-C3F532C9C05A}"/>
          </ac:spMkLst>
        </pc:spChg>
        <pc:spChg chg="add mod">
          <ac:chgData name="Mary Choma" userId="528d9544-8dfd-4f6d-a839-e78d2f787911" providerId="ADAL" clId="{E10C8141-4E23-4D6A-9806-87AB60A5E981}" dt="2026-05-04T15:57:13.414" v="2552" actId="1076"/>
          <ac:spMkLst>
            <pc:docMk/>
            <pc:sldMk cId="0" sldId="258"/>
            <ac:spMk id="22" creationId="{BCC38DBE-EAEC-9E5E-FC97-4C7805F3AA0B}"/>
          </ac:spMkLst>
        </pc:spChg>
        <pc:spChg chg="add mod">
          <ac:chgData name="Mary Choma" userId="528d9544-8dfd-4f6d-a839-e78d2f787911" providerId="ADAL" clId="{E10C8141-4E23-4D6A-9806-87AB60A5E981}" dt="2026-05-04T15:57:13.414" v="2552" actId="1076"/>
          <ac:spMkLst>
            <pc:docMk/>
            <pc:sldMk cId="0" sldId="258"/>
            <ac:spMk id="23" creationId="{79709D7C-AE5F-1F8C-879C-9F4039DA580A}"/>
          </ac:spMkLst>
        </pc:spChg>
      </pc:sldChg>
      <pc:sldChg chg="addSp delSp modSp mod ord">
        <pc:chgData name="Mary Choma" userId="528d9544-8dfd-4f6d-a839-e78d2f787911" providerId="ADAL" clId="{E10C8141-4E23-4D6A-9806-87AB60A5E981}" dt="2026-05-04T17:20:03.907" v="3251" actId="255"/>
        <pc:sldMkLst>
          <pc:docMk/>
          <pc:sldMk cId="0" sldId="259"/>
        </pc:sldMkLst>
        <pc:spChg chg="del mod">
          <ac:chgData name="Mary Choma" userId="528d9544-8dfd-4f6d-a839-e78d2f787911" providerId="ADAL" clId="{E10C8141-4E23-4D6A-9806-87AB60A5E981}" dt="2026-05-04T14:34:23.381" v="646" actId="478"/>
          <ac:spMkLst>
            <pc:docMk/>
            <pc:sldMk cId="0" sldId="259"/>
            <ac:spMk id="2" creationId="{5CF90892-FE8C-027E-C2D4-87847FC3FECE}"/>
          </ac:spMkLst>
        </pc:spChg>
        <pc:spChg chg="mod">
          <ac:chgData name="Mary Choma" userId="528d9544-8dfd-4f6d-a839-e78d2f787911" providerId="ADAL" clId="{E10C8141-4E23-4D6A-9806-87AB60A5E981}" dt="2026-05-04T14:46:51.202" v="790" actId="1076"/>
          <ac:spMkLst>
            <pc:docMk/>
            <pc:sldMk cId="0" sldId="259"/>
            <ac:spMk id="3" creationId="{00000000-0000-0000-0000-000000000000}"/>
          </ac:spMkLst>
        </pc:spChg>
        <pc:spChg chg="add mod">
          <ac:chgData name="Mary Choma" userId="528d9544-8dfd-4f6d-a839-e78d2f787911" providerId="ADAL" clId="{E10C8141-4E23-4D6A-9806-87AB60A5E981}" dt="2026-05-04T14:46:49.328" v="789" actId="1076"/>
          <ac:spMkLst>
            <pc:docMk/>
            <pc:sldMk cId="0" sldId="259"/>
            <ac:spMk id="4" creationId="{A1621F86-5778-76FF-0DB2-04B0521B3EFE}"/>
          </ac:spMkLst>
        </pc:spChg>
        <pc:spChg chg="add mod">
          <ac:chgData name="Mary Choma" userId="528d9544-8dfd-4f6d-a839-e78d2f787911" providerId="ADAL" clId="{E10C8141-4E23-4D6A-9806-87AB60A5E981}" dt="2026-05-04T14:34:56.733" v="648"/>
          <ac:spMkLst>
            <pc:docMk/>
            <pc:sldMk cId="0" sldId="259"/>
            <ac:spMk id="5" creationId="{2B76CEF7-EF74-5708-422A-3AAA347B192D}"/>
          </ac:spMkLst>
        </pc:spChg>
        <pc:spChg chg="del">
          <ac:chgData name="Mary Choma" userId="528d9544-8dfd-4f6d-a839-e78d2f787911" providerId="ADAL" clId="{E10C8141-4E23-4D6A-9806-87AB60A5E981}" dt="2026-05-04T14:46:14.593" v="780" actId="478"/>
          <ac:spMkLst>
            <pc:docMk/>
            <pc:sldMk cId="0" sldId="259"/>
            <ac:spMk id="6" creationId="{00000000-0000-0000-0000-000000000000}"/>
          </ac:spMkLst>
        </pc:spChg>
        <pc:spChg chg="mod">
          <ac:chgData name="Mary Choma" userId="528d9544-8dfd-4f6d-a839-e78d2f787911" providerId="ADAL" clId="{E10C8141-4E23-4D6A-9806-87AB60A5E981}" dt="2026-05-04T17:20:03.907" v="3251" actId="255"/>
          <ac:spMkLst>
            <pc:docMk/>
            <pc:sldMk cId="0" sldId="259"/>
            <ac:spMk id="7" creationId="{00000000-0000-0000-0000-000000000000}"/>
          </ac:spMkLst>
        </pc:spChg>
        <pc:spChg chg="mod">
          <ac:chgData name="Mary Choma" userId="528d9544-8dfd-4f6d-a839-e78d2f787911" providerId="ADAL" clId="{E10C8141-4E23-4D6A-9806-87AB60A5E981}" dt="2026-05-04T14:21:29.096" v="44" actId="20577"/>
          <ac:spMkLst>
            <pc:docMk/>
            <pc:sldMk cId="0" sldId="259"/>
            <ac:spMk id="8" creationId="{00000000-0000-0000-0000-000000000000}"/>
          </ac:spMkLst>
        </pc:spChg>
        <pc:spChg chg="del mod">
          <ac:chgData name="Mary Choma" userId="528d9544-8dfd-4f6d-a839-e78d2f787911" providerId="ADAL" clId="{E10C8141-4E23-4D6A-9806-87AB60A5E981}" dt="2026-05-04T14:21:30.421" v="47"/>
          <ac:spMkLst>
            <pc:docMk/>
            <pc:sldMk cId="0" sldId="259"/>
            <ac:spMk id="10" creationId="{00000000-0000-0000-0000-000000000000}"/>
          </ac:spMkLst>
        </pc:spChg>
        <pc:spChg chg="del mod">
          <ac:chgData name="Mary Choma" userId="528d9544-8dfd-4f6d-a839-e78d2f787911" providerId="ADAL" clId="{E10C8141-4E23-4D6A-9806-87AB60A5E981}" dt="2026-05-04T14:21:30.421" v="49"/>
          <ac:spMkLst>
            <pc:docMk/>
            <pc:sldMk cId="0" sldId="259"/>
            <ac:spMk id="11" creationId="{00000000-0000-0000-0000-000000000000}"/>
          </ac:spMkLst>
        </pc:spChg>
        <pc:spChg chg="mod">
          <ac:chgData name="Mary Choma" userId="528d9544-8dfd-4f6d-a839-e78d2f787911" providerId="ADAL" clId="{E10C8141-4E23-4D6A-9806-87AB60A5E981}" dt="2026-05-04T14:46:18.190" v="781" actId="1076"/>
          <ac:spMkLst>
            <pc:docMk/>
            <pc:sldMk cId="0" sldId="259"/>
            <ac:spMk id="12" creationId="{00000000-0000-0000-0000-000000000000}"/>
          </ac:spMkLst>
        </pc:spChg>
        <pc:spChg chg="del">
          <ac:chgData name="Mary Choma" userId="528d9544-8dfd-4f6d-a839-e78d2f787911" providerId="ADAL" clId="{E10C8141-4E23-4D6A-9806-87AB60A5E981}" dt="2026-05-04T14:21:31.589" v="51" actId="478"/>
          <ac:spMkLst>
            <pc:docMk/>
            <pc:sldMk cId="0" sldId="259"/>
            <ac:spMk id="13" creationId="{AC7824CE-7EF5-6ADD-CF8F-D4187DA02B0B}"/>
          </ac:spMkLst>
        </pc:spChg>
        <pc:spChg chg="add mod">
          <ac:chgData name="Mary Choma" userId="528d9544-8dfd-4f6d-a839-e78d2f787911" providerId="ADAL" clId="{E10C8141-4E23-4D6A-9806-87AB60A5E981}" dt="2026-05-04T14:46:52.741" v="791" actId="1076"/>
          <ac:spMkLst>
            <pc:docMk/>
            <pc:sldMk cId="0" sldId="259"/>
            <ac:spMk id="14" creationId="{633BE4DD-09D8-28D2-E301-0F64296903A1}"/>
          </ac:spMkLst>
        </pc:spChg>
        <pc:spChg chg="add del">
          <ac:chgData name="Mary Choma" userId="528d9544-8dfd-4f6d-a839-e78d2f787911" providerId="ADAL" clId="{E10C8141-4E23-4D6A-9806-87AB60A5E981}" dt="2026-05-04T14:37:58.834" v="730" actId="478"/>
          <ac:spMkLst>
            <pc:docMk/>
            <pc:sldMk cId="0" sldId="259"/>
            <ac:spMk id="16" creationId="{54B17F3E-4281-28E3-0EA6-BE63212E9EC8}"/>
          </ac:spMkLst>
        </pc:spChg>
        <pc:picChg chg="del">
          <ac:chgData name="Mary Choma" userId="528d9544-8dfd-4f6d-a839-e78d2f787911" providerId="ADAL" clId="{E10C8141-4E23-4D6A-9806-87AB60A5E981}" dt="2026-05-04T14:21:30.851" v="50" actId="478"/>
          <ac:picMkLst>
            <pc:docMk/>
            <pc:sldMk cId="0" sldId="259"/>
            <ac:picMk id="9" creationId="{EE2666C3-BF47-68FC-A723-AC70D62EF77F}"/>
          </ac:picMkLst>
        </pc:picChg>
        <pc:picChg chg="add mod modCrop">
          <ac:chgData name="Mary Choma" userId="528d9544-8dfd-4f6d-a839-e78d2f787911" providerId="ADAL" clId="{E10C8141-4E23-4D6A-9806-87AB60A5E981}" dt="2026-05-04T14:47:05.656" v="795" actId="1076"/>
          <ac:picMkLst>
            <pc:docMk/>
            <pc:sldMk cId="0" sldId="259"/>
            <ac:picMk id="18" creationId="{50B735AB-4378-D91E-9214-B00E8DF01D87}"/>
          </ac:picMkLst>
        </pc:picChg>
      </pc:sldChg>
      <pc:sldChg chg="addSp delSp modSp mod modNotesTx">
        <pc:chgData name="Mary Choma" userId="528d9544-8dfd-4f6d-a839-e78d2f787911" providerId="ADAL" clId="{E10C8141-4E23-4D6A-9806-87AB60A5E981}" dt="2026-05-04T17:19:58.843" v="3250" actId="1076"/>
        <pc:sldMkLst>
          <pc:docMk/>
          <pc:sldMk cId="0" sldId="260"/>
        </pc:sldMkLst>
        <pc:spChg chg="add mod">
          <ac:chgData name="Mary Choma" userId="528d9544-8dfd-4f6d-a839-e78d2f787911" providerId="ADAL" clId="{E10C8141-4E23-4D6A-9806-87AB60A5E981}" dt="2026-05-04T17:07:32.134" v="2880" actId="1076"/>
          <ac:spMkLst>
            <pc:docMk/>
            <pc:sldMk cId="0" sldId="260"/>
            <ac:spMk id="2" creationId="{E2AFC885-573C-A0F9-FFD9-3B670B3561C2}"/>
          </ac:spMkLst>
        </pc:spChg>
        <pc:spChg chg="mod">
          <ac:chgData name="Mary Choma" userId="528d9544-8dfd-4f6d-a839-e78d2f787911" providerId="ADAL" clId="{E10C8141-4E23-4D6A-9806-87AB60A5E981}" dt="2026-05-04T17:19:58.843" v="3250" actId="1076"/>
          <ac:spMkLst>
            <pc:docMk/>
            <pc:sldMk cId="0" sldId="260"/>
            <ac:spMk id="5" creationId="{00000000-0000-0000-0000-000000000000}"/>
          </ac:spMkLst>
        </pc:spChg>
        <pc:spChg chg="mod">
          <ac:chgData name="Mary Choma" userId="528d9544-8dfd-4f6d-a839-e78d2f787911" providerId="ADAL" clId="{E10C8141-4E23-4D6A-9806-87AB60A5E981}" dt="2026-05-04T17:08:25.043" v="2884" actId="1076"/>
          <ac:spMkLst>
            <pc:docMk/>
            <pc:sldMk cId="0" sldId="260"/>
            <ac:spMk id="6" creationId="{00000000-0000-0000-0000-000000000000}"/>
          </ac:spMkLst>
        </pc:spChg>
        <pc:spChg chg="mod">
          <ac:chgData name="Mary Choma" userId="528d9544-8dfd-4f6d-a839-e78d2f787911" providerId="ADAL" clId="{E10C8141-4E23-4D6A-9806-87AB60A5E981}" dt="2026-05-04T17:08:30.150" v="2886" actId="1076"/>
          <ac:spMkLst>
            <pc:docMk/>
            <pc:sldMk cId="0" sldId="260"/>
            <ac:spMk id="7" creationId="{00000000-0000-0000-0000-000000000000}"/>
          </ac:spMkLst>
        </pc:spChg>
        <pc:spChg chg="mod">
          <ac:chgData name="Mary Choma" userId="528d9544-8dfd-4f6d-a839-e78d2f787911" providerId="ADAL" clId="{E10C8141-4E23-4D6A-9806-87AB60A5E981}" dt="2026-05-04T17:08:20.521" v="2883" actId="1076"/>
          <ac:spMkLst>
            <pc:docMk/>
            <pc:sldMk cId="0" sldId="260"/>
            <ac:spMk id="8" creationId="{00000000-0000-0000-0000-000000000000}"/>
          </ac:spMkLst>
        </pc:spChg>
        <pc:spChg chg="mod">
          <ac:chgData name="Mary Choma" userId="528d9544-8dfd-4f6d-a839-e78d2f787911" providerId="ADAL" clId="{E10C8141-4E23-4D6A-9806-87AB60A5E981}" dt="2026-05-04T17:07:37.339" v="2882" actId="114"/>
          <ac:spMkLst>
            <pc:docMk/>
            <pc:sldMk cId="0" sldId="260"/>
            <ac:spMk id="9" creationId="{00000000-0000-0000-0000-000000000000}"/>
          </ac:spMkLst>
        </pc:spChg>
        <pc:picChg chg="del">
          <ac:chgData name="Mary Choma" userId="528d9544-8dfd-4f6d-a839-e78d2f787911" providerId="ADAL" clId="{E10C8141-4E23-4D6A-9806-87AB60A5E981}" dt="2026-05-04T14:57:20.864" v="1112" actId="478"/>
          <ac:picMkLst>
            <pc:docMk/>
            <pc:sldMk cId="0" sldId="260"/>
            <ac:picMk id="12" creationId="{3AB9CAB1-07D6-A5EF-5266-3CF3A839FBC1}"/>
          </ac:picMkLst>
        </pc:picChg>
      </pc:sldChg>
      <pc:sldChg chg="del ord">
        <pc:chgData name="Mary Choma" userId="528d9544-8dfd-4f6d-a839-e78d2f787911" providerId="ADAL" clId="{E10C8141-4E23-4D6A-9806-87AB60A5E981}" dt="2026-05-04T14:53:28.200" v="1021" actId="2696"/>
        <pc:sldMkLst>
          <pc:docMk/>
          <pc:sldMk cId="0" sldId="261"/>
        </pc:sldMkLst>
      </pc:sldChg>
      <pc:sldChg chg="add del">
        <pc:chgData name="Mary Choma" userId="528d9544-8dfd-4f6d-a839-e78d2f787911" providerId="ADAL" clId="{E10C8141-4E23-4D6A-9806-87AB60A5E981}" dt="2026-05-04T14:26:58.757" v="186" actId="2696"/>
        <pc:sldMkLst>
          <pc:docMk/>
          <pc:sldMk cId="0" sldId="262"/>
        </pc:sldMkLst>
      </pc:sldChg>
      <pc:sldChg chg="del">
        <pc:chgData name="Mary Choma" userId="528d9544-8dfd-4f6d-a839-e78d2f787911" providerId="ADAL" clId="{E10C8141-4E23-4D6A-9806-87AB60A5E981}" dt="2026-05-04T14:26:31.147" v="181" actId="2696"/>
        <pc:sldMkLst>
          <pc:docMk/>
          <pc:sldMk cId="0" sldId="263"/>
        </pc:sldMkLst>
      </pc:sldChg>
      <pc:sldChg chg="delSp modSp mod">
        <pc:chgData name="Mary Choma" userId="528d9544-8dfd-4f6d-a839-e78d2f787911" providerId="ADAL" clId="{E10C8141-4E23-4D6A-9806-87AB60A5E981}" dt="2026-05-04T17:11:10.445" v="2951" actId="1076"/>
        <pc:sldMkLst>
          <pc:docMk/>
          <pc:sldMk cId="0" sldId="264"/>
        </pc:sldMkLst>
        <pc:spChg chg="mod">
          <ac:chgData name="Mary Choma" userId="528d9544-8dfd-4f6d-a839-e78d2f787911" providerId="ADAL" clId="{E10C8141-4E23-4D6A-9806-87AB60A5E981}" dt="2026-05-04T16:03:10.929" v="2730" actId="1076"/>
          <ac:spMkLst>
            <pc:docMk/>
            <pc:sldMk cId="0" sldId="264"/>
            <ac:spMk id="3" creationId="{00000000-0000-0000-0000-000000000000}"/>
          </ac:spMkLst>
        </pc:spChg>
        <pc:spChg chg="del mod">
          <ac:chgData name="Mary Choma" userId="528d9544-8dfd-4f6d-a839-e78d2f787911" providerId="ADAL" clId="{E10C8141-4E23-4D6A-9806-87AB60A5E981}" dt="2026-05-04T14:27:12.690" v="208" actId="478"/>
          <ac:spMkLst>
            <pc:docMk/>
            <pc:sldMk cId="0" sldId="264"/>
            <ac:spMk id="4" creationId="{00000000-0000-0000-0000-000000000000}"/>
          </ac:spMkLst>
        </pc:spChg>
        <pc:spChg chg="mod">
          <ac:chgData name="Mary Choma" userId="528d9544-8dfd-4f6d-a839-e78d2f787911" providerId="ADAL" clId="{E10C8141-4E23-4D6A-9806-87AB60A5E981}" dt="2026-05-04T17:11:08.333" v="2950" actId="1076"/>
          <ac:spMkLst>
            <pc:docMk/>
            <pc:sldMk cId="0" sldId="264"/>
            <ac:spMk id="7" creationId="{00000000-0000-0000-0000-000000000000}"/>
          </ac:spMkLst>
        </pc:spChg>
        <pc:picChg chg="mod">
          <ac:chgData name="Mary Choma" userId="528d9544-8dfd-4f6d-a839-e78d2f787911" providerId="ADAL" clId="{E10C8141-4E23-4D6A-9806-87AB60A5E981}" dt="2026-05-04T17:11:10.445" v="2951" actId="1076"/>
          <ac:picMkLst>
            <pc:docMk/>
            <pc:sldMk cId="0" sldId="264"/>
            <ac:picMk id="10" creationId="{E006BFBC-6DE1-2A85-521C-4933062D0906}"/>
          </ac:picMkLst>
        </pc:picChg>
      </pc:sldChg>
      <pc:sldChg chg="modSp mod ord">
        <pc:chgData name="Mary Choma" userId="528d9544-8dfd-4f6d-a839-e78d2f787911" providerId="ADAL" clId="{E10C8141-4E23-4D6A-9806-87AB60A5E981}" dt="2026-05-04T14:53:53.728" v="1033" actId="1076"/>
        <pc:sldMkLst>
          <pc:docMk/>
          <pc:sldMk cId="1638257842" sldId="266"/>
        </pc:sldMkLst>
        <pc:spChg chg="mod">
          <ac:chgData name="Mary Choma" userId="528d9544-8dfd-4f6d-a839-e78d2f787911" providerId="ADAL" clId="{E10C8141-4E23-4D6A-9806-87AB60A5E981}" dt="2026-05-04T14:53:53.728" v="1033" actId="1076"/>
          <ac:spMkLst>
            <pc:docMk/>
            <pc:sldMk cId="1638257842" sldId="266"/>
            <ac:spMk id="3" creationId="{39EE246F-A813-66E0-E040-3B726A196FE7}"/>
          </ac:spMkLst>
        </pc:spChg>
        <pc:spChg chg="mod">
          <ac:chgData name="Mary Choma" userId="528d9544-8dfd-4f6d-a839-e78d2f787911" providerId="ADAL" clId="{E10C8141-4E23-4D6A-9806-87AB60A5E981}" dt="2026-05-04T14:53:41.305" v="1028" actId="1036"/>
          <ac:spMkLst>
            <pc:docMk/>
            <pc:sldMk cId="1638257842" sldId="266"/>
            <ac:spMk id="8" creationId="{39E4A77B-B2B2-93E4-0DA4-DC838975B634}"/>
          </ac:spMkLst>
        </pc:spChg>
        <pc:picChg chg="mod">
          <ac:chgData name="Mary Choma" userId="528d9544-8dfd-4f6d-a839-e78d2f787911" providerId="ADAL" clId="{E10C8141-4E23-4D6A-9806-87AB60A5E981}" dt="2026-05-04T14:53:43.288" v="1032" actId="1036"/>
          <ac:picMkLst>
            <pc:docMk/>
            <pc:sldMk cId="1638257842" sldId="266"/>
            <ac:picMk id="14" creationId="{65135A7A-C0A1-109A-646E-5CB454DF562E}"/>
          </ac:picMkLst>
        </pc:picChg>
      </pc:sldChg>
      <pc:sldChg chg="addSp delSp modSp mod">
        <pc:chgData name="Mary Choma" userId="528d9544-8dfd-4f6d-a839-e78d2f787911" providerId="ADAL" clId="{E10C8141-4E23-4D6A-9806-87AB60A5E981}" dt="2026-05-04T17:18:36.580" v="3228" actId="2711"/>
        <pc:sldMkLst>
          <pc:docMk/>
          <pc:sldMk cId="1121256788" sldId="267"/>
        </pc:sldMkLst>
        <pc:spChg chg="add">
          <ac:chgData name="Mary Choma" userId="528d9544-8dfd-4f6d-a839-e78d2f787911" providerId="ADAL" clId="{E10C8141-4E23-4D6A-9806-87AB60A5E981}" dt="2026-05-04T16:00:51.394" v="2679"/>
          <ac:spMkLst>
            <pc:docMk/>
            <pc:sldMk cId="1121256788" sldId="267"/>
            <ac:spMk id="3" creationId="{26E9994E-8CE9-438A-AD03-5D70672B1460}"/>
          </ac:spMkLst>
        </pc:spChg>
        <pc:spChg chg="mod">
          <ac:chgData name="Mary Choma" userId="528d9544-8dfd-4f6d-a839-e78d2f787911" providerId="ADAL" clId="{E10C8141-4E23-4D6A-9806-87AB60A5E981}" dt="2026-05-04T16:01:45.815" v="2692" actId="20577"/>
          <ac:spMkLst>
            <pc:docMk/>
            <pc:sldMk cId="1121256788" sldId="267"/>
            <ac:spMk id="4" creationId="{FB58C7DB-5D98-6226-7BF6-C4C590B6FA5F}"/>
          </ac:spMkLst>
        </pc:spChg>
        <pc:spChg chg="add del mod">
          <ac:chgData name="Mary Choma" userId="528d9544-8dfd-4f6d-a839-e78d2f787911" providerId="ADAL" clId="{E10C8141-4E23-4D6A-9806-87AB60A5E981}" dt="2026-05-04T16:01:33.602" v="2690" actId="478"/>
          <ac:spMkLst>
            <pc:docMk/>
            <pc:sldMk cId="1121256788" sldId="267"/>
            <ac:spMk id="5" creationId="{8D373120-0296-31D3-F16E-6EDE0FEC41E2}"/>
          </ac:spMkLst>
        </pc:spChg>
        <pc:spChg chg="add del">
          <ac:chgData name="Mary Choma" userId="528d9544-8dfd-4f6d-a839-e78d2f787911" providerId="ADAL" clId="{E10C8141-4E23-4D6A-9806-87AB60A5E981}" dt="2026-05-04T17:11:57.628" v="2987" actId="22"/>
          <ac:spMkLst>
            <pc:docMk/>
            <pc:sldMk cId="1121256788" sldId="267"/>
            <ac:spMk id="5" creationId="{FF955BD3-FC51-5D14-231F-D08E74D056C4}"/>
          </ac:spMkLst>
        </pc:spChg>
        <pc:spChg chg="add del mod">
          <ac:chgData name="Mary Choma" userId="528d9544-8dfd-4f6d-a839-e78d2f787911" providerId="ADAL" clId="{E10C8141-4E23-4D6A-9806-87AB60A5E981}" dt="2026-05-04T16:01:29.754" v="2688" actId="478"/>
          <ac:spMkLst>
            <pc:docMk/>
            <pc:sldMk cId="1121256788" sldId="267"/>
            <ac:spMk id="6" creationId="{A3C629C3-C767-F50A-7DA0-965B22007BAA}"/>
          </ac:spMkLst>
        </pc:spChg>
        <pc:spChg chg="mod">
          <ac:chgData name="Mary Choma" userId="528d9544-8dfd-4f6d-a839-e78d2f787911" providerId="ADAL" clId="{E10C8141-4E23-4D6A-9806-87AB60A5E981}" dt="2026-05-04T17:18:36.580" v="3228" actId="2711"/>
          <ac:spMkLst>
            <pc:docMk/>
            <pc:sldMk cId="1121256788" sldId="267"/>
            <ac:spMk id="8" creationId="{CF0DCC42-1B58-58D4-F3E0-3578E1814FDE}"/>
          </ac:spMkLst>
        </pc:spChg>
      </pc:sldChg>
      <pc:sldChg chg="addSp delSp modSp mod">
        <pc:chgData name="Mary Choma" userId="528d9544-8dfd-4f6d-a839-e78d2f787911" providerId="ADAL" clId="{E10C8141-4E23-4D6A-9806-87AB60A5E981}" dt="2026-05-04T17:19:37.505" v="3246" actId="1076"/>
        <pc:sldMkLst>
          <pc:docMk/>
          <pc:sldMk cId="1873875665" sldId="268"/>
        </pc:sldMkLst>
        <pc:spChg chg="add del mod">
          <ac:chgData name="Mary Choma" userId="528d9544-8dfd-4f6d-a839-e78d2f787911" providerId="ADAL" clId="{E10C8141-4E23-4D6A-9806-87AB60A5E981}" dt="2026-05-04T15:55:26.045" v="2504" actId="478"/>
          <ac:spMkLst>
            <pc:docMk/>
            <pc:sldMk cId="1873875665" sldId="268"/>
            <ac:spMk id="2" creationId="{15E0872A-500C-2E8C-BC87-95336DD0C383}"/>
          </ac:spMkLst>
        </pc:spChg>
        <pc:spChg chg="mod">
          <ac:chgData name="Mary Choma" userId="528d9544-8dfd-4f6d-a839-e78d2f787911" providerId="ADAL" clId="{E10C8141-4E23-4D6A-9806-87AB60A5E981}" dt="2026-05-04T17:19:32.449" v="3244" actId="1076"/>
          <ac:spMkLst>
            <pc:docMk/>
            <pc:sldMk cId="1873875665" sldId="268"/>
            <ac:spMk id="5" creationId="{AA497F48-40CA-D643-2C84-CE477AEE2AEB}"/>
          </ac:spMkLst>
        </pc:spChg>
        <pc:spChg chg="add del mod">
          <ac:chgData name="Mary Choma" userId="528d9544-8dfd-4f6d-a839-e78d2f787911" providerId="ADAL" clId="{E10C8141-4E23-4D6A-9806-87AB60A5E981}" dt="2026-05-04T15:55:27.348" v="2505" actId="478"/>
          <ac:spMkLst>
            <pc:docMk/>
            <pc:sldMk cId="1873875665" sldId="268"/>
            <ac:spMk id="6" creationId="{CB226C9F-F286-1CD3-5106-A5C51367B16F}"/>
          </ac:spMkLst>
        </pc:spChg>
        <pc:spChg chg="mod">
          <ac:chgData name="Mary Choma" userId="528d9544-8dfd-4f6d-a839-e78d2f787911" providerId="ADAL" clId="{E10C8141-4E23-4D6A-9806-87AB60A5E981}" dt="2026-05-04T17:19:35.656" v="3245" actId="1076"/>
          <ac:spMkLst>
            <pc:docMk/>
            <pc:sldMk cId="1873875665" sldId="268"/>
            <ac:spMk id="7" creationId="{AF3190FA-E5AD-37F1-1045-5E5798CEFA4F}"/>
          </ac:spMkLst>
        </pc:spChg>
        <pc:spChg chg="mod">
          <ac:chgData name="Mary Choma" userId="528d9544-8dfd-4f6d-a839-e78d2f787911" providerId="ADAL" clId="{E10C8141-4E23-4D6A-9806-87AB60A5E981}" dt="2026-05-04T17:19:37.505" v="3246" actId="1076"/>
          <ac:spMkLst>
            <pc:docMk/>
            <pc:sldMk cId="1873875665" sldId="268"/>
            <ac:spMk id="9" creationId="{66833BDD-2F19-7E30-E237-57186EB52064}"/>
          </ac:spMkLst>
        </pc:spChg>
        <pc:spChg chg="mod">
          <ac:chgData name="Mary Choma" userId="528d9544-8dfd-4f6d-a839-e78d2f787911" providerId="ADAL" clId="{E10C8141-4E23-4D6A-9806-87AB60A5E981}" dt="2026-05-04T15:56:32.831" v="2549" actId="1076"/>
          <ac:spMkLst>
            <pc:docMk/>
            <pc:sldMk cId="1873875665" sldId="268"/>
            <ac:spMk id="11" creationId="{AB3E9E9A-B378-9128-1669-BA176C4E7566}"/>
          </ac:spMkLst>
        </pc:spChg>
        <pc:spChg chg="mod">
          <ac:chgData name="Mary Choma" userId="528d9544-8dfd-4f6d-a839-e78d2f787911" providerId="ADAL" clId="{E10C8141-4E23-4D6A-9806-87AB60A5E981}" dt="2026-05-04T17:19:30.491" v="3243" actId="255"/>
          <ac:spMkLst>
            <pc:docMk/>
            <pc:sldMk cId="1873875665" sldId="268"/>
            <ac:spMk id="18" creationId="{D55AE817-1F6B-C195-B1CC-BF2B39BDDCF6}"/>
          </ac:spMkLst>
        </pc:spChg>
      </pc:sldChg>
      <pc:sldChg chg="addSp modSp new del ord">
        <pc:chgData name="Mary Choma" userId="528d9544-8dfd-4f6d-a839-e78d2f787911" providerId="ADAL" clId="{E10C8141-4E23-4D6A-9806-87AB60A5E981}" dt="2026-05-04T14:21:11.443" v="12" actId="47"/>
        <pc:sldMkLst>
          <pc:docMk/>
          <pc:sldMk cId="1628767876" sldId="269"/>
        </pc:sldMkLst>
        <pc:spChg chg="add mod">
          <ac:chgData name="Mary Choma" userId="528d9544-8dfd-4f6d-a839-e78d2f787911" providerId="ADAL" clId="{E10C8141-4E23-4D6A-9806-87AB60A5E981}" dt="2026-05-04T14:20:54.373" v="8"/>
          <ac:spMkLst>
            <pc:docMk/>
            <pc:sldMk cId="1628767876" sldId="269"/>
            <ac:spMk id="2" creationId="{8A4AF878-5197-206B-4366-F58A5A7091F0}"/>
          </ac:spMkLst>
        </pc:spChg>
      </pc:sldChg>
      <pc:sldChg chg="add del">
        <pc:chgData name="Mary Choma" userId="528d9544-8dfd-4f6d-a839-e78d2f787911" providerId="ADAL" clId="{E10C8141-4E23-4D6A-9806-87AB60A5E981}" dt="2026-05-04T14:21:18.085" v="14" actId="2696"/>
        <pc:sldMkLst>
          <pc:docMk/>
          <pc:sldMk cId="1745371019" sldId="270"/>
        </pc:sldMkLst>
      </pc:sldChg>
      <pc:sldChg chg="add del">
        <pc:chgData name="Mary Choma" userId="528d9544-8dfd-4f6d-a839-e78d2f787911" providerId="ADAL" clId="{E10C8141-4E23-4D6A-9806-87AB60A5E981}" dt="2026-05-04T14:21:08.021" v="10" actId="2890"/>
        <pc:sldMkLst>
          <pc:docMk/>
          <pc:sldMk cId="3449770674" sldId="270"/>
        </pc:sldMkLst>
      </pc:sldChg>
      <pc:sldChg chg="addSp delSp modSp add mod">
        <pc:chgData name="Mary Choma" userId="528d9544-8dfd-4f6d-a839-e78d2f787911" providerId="ADAL" clId="{E10C8141-4E23-4D6A-9806-87AB60A5E981}" dt="2026-05-04T17:20:47.362" v="3260" actId="14100"/>
        <pc:sldMkLst>
          <pc:docMk/>
          <pc:sldMk cId="2558904846" sldId="271"/>
        </pc:sldMkLst>
        <pc:spChg chg="del mod">
          <ac:chgData name="Mary Choma" userId="528d9544-8dfd-4f6d-a839-e78d2f787911" providerId="ADAL" clId="{E10C8141-4E23-4D6A-9806-87AB60A5E981}" dt="2026-05-04T15:55:06.168" v="2502" actId="478"/>
          <ac:spMkLst>
            <pc:docMk/>
            <pc:sldMk cId="2558904846" sldId="271"/>
            <ac:spMk id="2" creationId="{14E527A0-A3FA-6B7D-5BCB-3518F606056D}"/>
          </ac:spMkLst>
        </pc:spChg>
        <pc:spChg chg="add mod">
          <ac:chgData name="Mary Choma" userId="528d9544-8dfd-4f6d-a839-e78d2f787911" providerId="ADAL" clId="{E10C8141-4E23-4D6A-9806-87AB60A5E981}" dt="2026-05-04T17:20:22.721" v="3254" actId="1076"/>
          <ac:spMkLst>
            <pc:docMk/>
            <pc:sldMk cId="2558904846" sldId="271"/>
            <ac:spMk id="2" creationId="{7B2AF193-B504-D5EC-F788-C2C6560F2434}"/>
          </ac:spMkLst>
        </pc:spChg>
        <pc:spChg chg="mod">
          <ac:chgData name="Mary Choma" userId="528d9544-8dfd-4f6d-a839-e78d2f787911" providerId="ADAL" clId="{E10C8141-4E23-4D6A-9806-87AB60A5E981}" dt="2026-05-04T17:01:38.118" v="2743" actId="1076"/>
          <ac:spMkLst>
            <pc:docMk/>
            <pc:sldMk cId="2558904846" sldId="271"/>
            <ac:spMk id="3" creationId="{48D63C95-F994-B36E-8FE1-C56BB75A0033}"/>
          </ac:spMkLst>
        </pc:spChg>
        <pc:spChg chg="add mod">
          <ac:chgData name="Mary Choma" userId="528d9544-8dfd-4f6d-a839-e78d2f787911" providerId="ADAL" clId="{E10C8141-4E23-4D6A-9806-87AB60A5E981}" dt="2026-05-04T17:20:47.362" v="3260" actId="14100"/>
          <ac:spMkLst>
            <pc:docMk/>
            <pc:sldMk cId="2558904846" sldId="271"/>
            <ac:spMk id="4" creationId="{3D94EED7-6D8C-3927-6EF0-D419B6D52D24}"/>
          </ac:spMkLst>
        </pc:spChg>
        <pc:spChg chg="add mod">
          <ac:chgData name="Mary Choma" userId="528d9544-8dfd-4f6d-a839-e78d2f787911" providerId="ADAL" clId="{E10C8141-4E23-4D6A-9806-87AB60A5E981}" dt="2026-05-04T17:18:23.749" v="3227" actId="1076"/>
          <ac:spMkLst>
            <pc:docMk/>
            <pc:sldMk cId="2558904846" sldId="271"/>
            <ac:spMk id="5" creationId="{D391F4F5-EE8E-5A12-1F12-F7A30EFB8FAA}"/>
          </ac:spMkLst>
        </pc:spChg>
        <pc:spChg chg="mod">
          <ac:chgData name="Mary Choma" userId="528d9544-8dfd-4f6d-a839-e78d2f787911" providerId="ADAL" clId="{E10C8141-4E23-4D6A-9806-87AB60A5E981}" dt="2026-05-04T17:01:44.504" v="2745" actId="1076"/>
          <ac:spMkLst>
            <pc:docMk/>
            <pc:sldMk cId="2558904846" sldId="271"/>
            <ac:spMk id="7" creationId="{1BB8E9D0-52BC-EAC1-2F59-3835268398F1}"/>
          </ac:spMkLst>
        </pc:spChg>
        <pc:spChg chg="mod">
          <ac:chgData name="Mary Choma" userId="528d9544-8dfd-4f6d-a839-e78d2f787911" providerId="ADAL" clId="{E10C8141-4E23-4D6A-9806-87AB60A5E981}" dt="2026-05-04T14:24:49.540" v="82" actId="20577"/>
          <ac:spMkLst>
            <pc:docMk/>
            <pc:sldMk cId="2558904846" sldId="271"/>
            <ac:spMk id="8" creationId="{A4308BBB-DB2A-50A0-0AF4-CC20B1ACB48E}"/>
          </ac:spMkLst>
        </pc:spChg>
        <pc:spChg chg="del mod">
          <ac:chgData name="Mary Choma" userId="528d9544-8dfd-4f6d-a839-e78d2f787911" providerId="ADAL" clId="{E10C8141-4E23-4D6A-9806-87AB60A5E981}" dt="2026-05-04T14:24:51.036" v="86"/>
          <ac:spMkLst>
            <pc:docMk/>
            <pc:sldMk cId="2558904846" sldId="271"/>
            <ac:spMk id="10" creationId="{08A3159E-DF19-8E81-1E36-49B7244809D4}"/>
          </ac:spMkLst>
        </pc:spChg>
        <pc:spChg chg="del mod">
          <ac:chgData name="Mary Choma" userId="528d9544-8dfd-4f6d-a839-e78d2f787911" providerId="ADAL" clId="{E10C8141-4E23-4D6A-9806-87AB60A5E981}" dt="2026-05-04T14:24:51.036" v="88"/>
          <ac:spMkLst>
            <pc:docMk/>
            <pc:sldMk cId="2558904846" sldId="271"/>
            <ac:spMk id="11" creationId="{2F2AC6D8-5467-4907-9130-4845814D0D03}"/>
          </ac:spMkLst>
        </pc:spChg>
        <pc:spChg chg="del">
          <ac:chgData name="Mary Choma" userId="528d9544-8dfd-4f6d-a839-e78d2f787911" providerId="ADAL" clId="{E10C8141-4E23-4D6A-9806-87AB60A5E981}" dt="2026-05-04T14:47:15.015" v="796" actId="478"/>
          <ac:spMkLst>
            <pc:docMk/>
            <pc:sldMk cId="2558904846" sldId="271"/>
            <ac:spMk id="13" creationId="{097F3A28-57A8-4D03-5B27-C54416D5E159}"/>
          </ac:spMkLst>
        </pc:spChg>
        <pc:spChg chg="add del mod">
          <ac:chgData name="Mary Choma" userId="528d9544-8dfd-4f6d-a839-e78d2f787911" providerId="ADAL" clId="{E10C8141-4E23-4D6A-9806-87AB60A5E981}" dt="2026-05-04T14:53:35.518" v="1024"/>
          <ac:spMkLst>
            <pc:docMk/>
            <pc:sldMk cId="2558904846" sldId="271"/>
            <ac:spMk id="14" creationId="{11AF1D69-E239-24F0-8F61-B6EAFA4A3184}"/>
          </ac:spMkLst>
        </pc:spChg>
        <pc:picChg chg="del">
          <ac:chgData name="Mary Choma" userId="528d9544-8dfd-4f6d-a839-e78d2f787911" providerId="ADAL" clId="{E10C8141-4E23-4D6A-9806-87AB60A5E981}" dt="2026-05-04T14:24:51.036" v="84" actId="478"/>
          <ac:picMkLst>
            <pc:docMk/>
            <pc:sldMk cId="2558904846" sldId="271"/>
            <ac:picMk id="9" creationId="{A634D514-7595-DC06-8409-CA6A4EC06D8F}"/>
          </ac:picMkLst>
        </pc:picChg>
      </pc:sldChg>
      <pc:sldChg chg="add">
        <pc:chgData name="Mary Choma" userId="528d9544-8dfd-4f6d-a839-e78d2f787911" providerId="ADAL" clId="{E10C8141-4E23-4D6A-9806-87AB60A5E981}" dt="2026-05-04T15:59:13.091" v="2617" actId="2890"/>
        <pc:sldMkLst>
          <pc:docMk/>
          <pc:sldMk cId="578814829" sldId="272"/>
        </pc:sldMkLst>
      </pc:sldChg>
      <pc:sldChg chg="addSp delSp modSp add mod ord">
        <pc:chgData name="Mary Choma" userId="528d9544-8dfd-4f6d-a839-e78d2f787911" providerId="ADAL" clId="{E10C8141-4E23-4D6A-9806-87AB60A5E981}" dt="2026-05-04T17:19:19.056" v="3242" actId="20577"/>
        <pc:sldMkLst>
          <pc:docMk/>
          <pc:sldMk cId="2078129276" sldId="273"/>
        </pc:sldMkLst>
        <pc:spChg chg="add mod">
          <ac:chgData name="Mary Choma" userId="528d9544-8dfd-4f6d-a839-e78d2f787911" providerId="ADAL" clId="{E10C8141-4E23-4D6A-9806-87AB60A5E981}" dt="2026-05-04T17:19:19.056" v="3242" actId="20577"/>
          <ac:spMkLst>
            <pc:docMk/>
            <pc:sldMk cId="2078129276" sldId="273"/>
            <ac:spMk id="2" creationId="{FDB361E4-2EEA-0B7C-B859-D1286EC86D80}"/>
          </ac:spMkLst>
        </pc:spChg>
        <pc:spChg chg="mod">
          <ac:chgData name="Mary Choma" userId="528d9544-8dfd-4f6d-a839-e78d2f787911" providerId="ADAL" clId="{E10C8141-4E23-4D6A-9806-87AB60A5E981}" dt="2026-05-04T17:11:51.613" v="2982" actId="20577"/>
          <ac:spMkLst>
            <pc:docMk/>
            <pc:sldMk cId="2078129276" sldId="273"/>
            <ac:spMk id="3" creationId="{19525798-A6DA-EEB2-5D10-D6D0C4CD90FD}"/>
          </ac:spMkLst>
        </pc:spChg>
        <pc:spChg chg="del">
          <ac:chgData name="Mary Choma" userId="528d9544-8dfd-4f6d-a839-e78d2f787911" providerId="ADAL" clId="{E10C8141-4E23-4D6A-9806-87AB60A5E981}" dt="2026-05-04T17:11:53.977" v="2985" actId="478"/>
          <ac:spMkLst>
            <pc:docMk/>
            <pc:sldMk cId="2078129276" sldId="273"/>
            <ac:spMk id="8" creationId="{E016D855-492C-44B8-AF7D-0F5E4F074814}"/>
          </ac:spMkLst>
        </pc:spChg>
        <pc:picChg chg="del mod">
          <ac:chgData name="Mary Choma" userId="528d9544-8dfd-4f6d-a839-e78d2f787911" providerId="ADAL" clId="{E10C8141-4E23-4D6A-9806-87AB60A5E981}" dt="2026-05-04T17:11:52.865" v="2984" actId="478"/>
          <ac:picMkLst>
            <pc:docMk/>
            <pc:sldMk cId="2078129276" sldId="273"/>
            <ac:picMk id="14" creationId="{23EF8C3D-1546-17EA-F644-1D2D95BD178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851F7A-ABB2-46E3-A257-7E2FB4FCD471}" type="datetimeFigureOut">
              <a:rPr lang="en-US" smtClean="0"/>
              <a:t>5/4/2026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4B78-C848-4356-BABF-37B535DC6BDC}" type="slidenum">
              <a:rPr lang="en-US" smtClean="0"/>
              <a:t>‹#›</a:t>
            </a:fld>
            <a:endParaRPr lang="en-US"/>
          </a:p>
        </p:txBody>
      </p:sp>
    </p:spTree>
    <p:extLst>
      <p:ext uri="{BB962C8B-B14F-4D97-AF65-F5344CB8AC3E}">
        <p14:creationId xmlns:p14="http://schemas.microsoft.com/office/powerpoint/2010/main" val="3402968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Welcome to Accessibility 101: </a:t>
            </a:r>
            <a:r>
              <a:rPr lang="en-US" baseline="0" dirty="0"/>
              <a:t>An informational presentation for faculty, presented by the Office of Accessibility at The University of Akron.</a:t>
            </a:r>
            <a:endParaRPr lang="en-US" dirty="0"/>
          </a:p>
        </p:txBody>
      </p:sp>
      <p:sp>
        <p:nvSpPr>
          <p:cNvPr id="4" name="Slide Number Placeholder 3"/>
          <p:cNvSpPr>
            <a:spLocks noGrp="1"/>
          </p:cNvSpPr>
          <p:nvPr>
            <p:ph type="sldNum" sz="quarter" idx="5"/>
          </p:nvPr>
        </p:nvSpPr>
        <p:spPr/>
        <p:txBody>
          <a:bodyPr/>
          <a:lstStyle/>
          <a:p>
            <a:fld id="{B6984B78-C848-4356-BABF-37B535DC6BDC}" type="slidenum">
              <a:rPr lang="en-US" smtClean="0"/>
              <a:t>1</a:t>
            </a:fld>
            <a:endParaRPr lang="en-US"/>
          </a:p>
        </p:txBody>
      </p:sp>
    </p:spTree>
    <p:extLst>
      <p:ext uri="{BB962C8B-B14F-4D97-AF65-F5344CB8AC3E}">
        <p14:creationId xmlns:p14="http://schemas.microsoft.com/office/powerpoint/2010/main" val="1845698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buFont typeface="Wingdings" pitchFamily="2" charset="2"/>
              <a:buNone/>
            </a:pPr>
            <a:r>
              <a:rPr lang="en-US" dirty="0"/>
              <a:t>The</a:t>
            </a:r>
            <a:r>
              <a:rPr lang="en-US" baseline="0" dirty="0"/>
              <a:t> mission of the Office of Accessibility at The University of Akron </a:t>
            </a:r>
            <a:r>
              <a:rPr lang="en-US" dirty="0">
                <a:latin typeface="Arial" charset="0"/>
                <a:cs typeface="Arial" charset="0"/>
              </a:rPr>
              <a:t>is to provide students with full access to and the opportunity for full participation in the academic environment.  </a:t>
            </a:r>
          </a:p>
          <a:p>
            <a:pPr>
              <a:lnSpc>
                <a:spcPct val="90000"/>
              </a:lnSpc>
              <a:buFont typeface="Wingdings" pitchFamily="2" charset="2"/>
              <a:buNone/>
            </a:pPr>
            <a:endParaRPr lang="en-US" dirty="0">
              <a:latin typeface="Arial" charset="0"/>
              <a:cs typeface="Arial" charset="0"/>
            </a:endParaRPr>
          </a:p>
          <a:p>
            <a:pPr>
              <a:lnSpc>
                <a:spcPct val="90000"/>
              </a:lnSpc>
              <a:buFont typeface="Wingdings" pitchFamily="2" charset="2"/>
              <a:buNone/>
            </a:pPr>
            <a:r>
              <a:rPr lang="en-US" dirty="0">
                <a:latin typeface="Arial" charset="0"/>
                <a:cs typeface="Arial" charset="0"/>
              </a:rPr>
              <a:t>We are advocates of social justice for students with disabilities and work to end oppression by examining the social, cultural and institutional barriers to inclusion of all students.  </a:t>
            </a:r>
          </a:p>
          <a:p>
            <a:pPr>
              <a:lnSpc>
                <a:spcPct val="90000"/>
              </a:lnSpc>
              <a:buFont typeface="Wingdings" pitchFamily="2" charset="2"/>
              <a:buNone/>
            </a:pPr>
            <a:endParaRPr lang="en-US" dirty="0">
              <a:latin typeface="Arial" charset="0"/>
              <a:cs typeface="Arial" charset="0"/>
            </a:endParaRPr>
          </a:p>
          <a:p>
            <a:pPr>
              <a:lnSpc>
                <a:spcPct val="90000"/>
              </a:lnSpc>
              <a:buFont typeface="Wingdings" pitchFamily="2" charset="2"/>
              <a:buNone/>
            </a:pPr>
            <a:r>
              <a:rPr lang="en-US" dirty="0">
                <a:latin typeface="Arial" charset="0"/>
                <a:cs typeface="Arial" charset="0"/>
              </a:rPr>
              <a:t>We embrace the diversity of our student body and celebrate a culturally sensitive and accessible campus through outreach, partnership, and advocacy with many university departments.</a:t>
            </a:r>
          </a:p>
          <a:p>
            <a:pPr>
              <a:lnSpc>
                <a:spcPct val="90000"/>
              </a:lnSpc>
              <a:buFont typeface="Wingdings" pitchFamily="2" charset="2"/>
              <a:buNone/>
            </a:pPr>
            <a:endParaRPr lang="en-US" dirty="0">
              <a:latin typeface="Arial" charset="0"/>
              <a:cs typeface="Arial" charset="0"/>
            </a:endParaRPr>
          </a:p>
          <a:p>
            <a:pPr>
              <a:lnSpc>
                <a:spcPct val="90000"/>
              </a:lnSpc>
              <a:buFont typeface="Wingdings" pitchFamily="2" charset="2"/>
              <a:buNone/>
            </a:pPr>
            <a:r>
              <a:rPr lang="en-US" dirty="0">
                <a:latin typeface="Arial" charset="0"/>
                <a:cs typeface="Arial" charset="0"/>
              </a:rPr>
              <a:t>The Office of Accessibility provides an accessible environment, while also working to remove any kind of barriers that might be in place for people with disabilities at The University of Akron.  We also spend a </a:t>
            </a:r>
            <a:r>
              <a:rPr lang="en-US" dirty="0" err="1">
                <a:latin typeface="Arial" charset="0"/>
                <a:cs typeface="Arial" charset="0"/>
              </a:rPr>
              <a:t>signficant</a:t>
            </a:r>
            <a:r>
              <a:rPr lang="en-US" dirty="0">
                <a:latin typeface="Arial" charset="0"/>
                <a:cs typeface="Arial" charset="0"/>
              </a:rPr>
              <a:t> amount of time providing outreach and education to both the campus constituents and the community alike.</a:t>
            </a:r>
          </a:p>
          <a:p>
            <a:pPr eaLnBrk="1" hangingPunct="1"/>
            <a:endParaRPr lang="en-US" dirty="0"/>
          </a:p>
          <a:p>
            <a:endParaRPr lang="en-US" dirty="0"/>
          </a:p>
        </p:txBody>
      </p:sp>
      <p:sp>
        <p:nvSpPr>
          <p:cNvPr id="4" name="Slide Number Placeholder 3"/>
          <p:cNvSpPr>
            <a:spLocks noGrp="1"/>
          </p:cNvSpPr>
          <p:nvPr>
            <p:ph type="sldNum" sz="quarter" idx="5"/>
          </p:nvPr>
        </p:nvSpPr>
        <p:spPr/>
        <p:txBody>
          <a:bodyPr/>
          <a:lstStyle/>
          <a:p>
            <a:fld id="{B6984B78-C848-4356-BABF-37B535DC6BDC}" type="slidenum">
              <a:rPr lang="en-US" smtClean="0"/>
              <a:t>2</a:t>
            </a:fld>
            <a:endParaRPr lang="en-US"/>
          </a:p>
        </p:txBody>
      </p:sp>
    </p:spTree>
    <p:extLst>
      <p:ext uri="{BB962C8B-B14F-4D97-AF65-F5344CB8AC3E}">
        <p14:creationId xmlns:p14="http://schemas.microsoft.com/office/powerpoint/2010/main" val="2864697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Instructors play a key role in determining what is </a:t>
            </a:r>
            <a:r>
              <a:rPr lang="en-US" i="1" dirty="0">
                <a:effectLst/>
              </a:rPr>
              <a:t>essential</a:t>
            </a:r>
            <a:r>
              <a:rPr lang="en-US" dirty="0">
                <a:effectLst/>
              </a:rPr>
              <a:t> in their course or program. Disability accommodations must provide equal access, but they cannot require the institution to:</a:t>
            </a:r>
            <a:endParaRPr lang="en-US" dirty="0"/>
          </a:p>
          <a:p>
            <a:r>
              <a:rPr lang="en-US" dirty="0">
                <a:effectLst/>
              </a:rPr>
              <a:t>- Remove or change essential academic or technical standards</a:t>
            </a:r>
            <a:endParaRPr lang="en-US" dirty="0"/>
          </a:p>
          <a:p>
            <a:r>
              <a:rPr lang="en-US" dirty="0">
                <a:effectLst/>
              </a:rPr>
              <a:t>- Create unreasonable administrative or financial strain</a:t>
            </a:r>
            <a:endParaRPr lang="en-US" dirty="0"/>
          </a:p>
          <a:p>
            <a:r>
              <a:rPr lang="en-US" dirty="0">
                <a:effectLst/>
              </a:rPr>
              <a:t>- Allow participation in a way that creates safety risks</a:t>
            </a:r>
            <a:endParaRPr lang="en-US" dirty="0"/>
          </a:p>
          <a:p>
            <a:r>
              <a:rPr lang="en-US" dirty="0">
                <a:effectLst/>
              </a:rPr>
              <a:t>- Change the fundamental nature of the course (for example, removing a required skill or competency)</a:t>
            </a:r>
            <a:endParaRPr lang="en-US" dirty="0"/>
          </a:p>
          <a:p>
            <a:endParaRPr lang="en-US" dirty="0">
              <a:effectLst/>
            </a:endParaRPr>
          </a:p>
          <a:p>
            <a:r>
              <a:rPr lang="en-US" dirty="0">
                <a:effectLst/>
              </a:rPr>
              <a:t>This is why collaboration between instructors and the disability services office is so important — instructors define the academic integrity of their discipline, and accommodations must work </a:t>
            </a:r>
            <a:r>
              <a:rPr lang="en-US" i="1" dirty="0">
                <a:effectLst/>
              </a:rPr>
              <a:t>within</a:t>
            </a:r>
            <a:r>
              <a:rPr lang="en-US" dirty="0">
                <a:effectLst/>
              </a:rPr>
              <a:t> those boundaries.</a:t>
            </a:r>
            <a:endParaRPr lang="en-US" dirty="0"/>
          </a:p>
          <a:p>
            <a:endParaRPr lang="en-US" dirty="0"/>
          </a:p>
        </p:txBody>
      </p:sp>
      <p:sp>
        <p:nvSpPr>
          <p:cNvPr id="4" name="Slide Number Placeholder 3"/>
          <p:cNvSpPr>
            <a:spLocks noGrp="1"/>
          </p:cNvSpPr>
          <p:nvPr>
            <p:ph type="sldNum" sz="quarter" idx="5"/>
          </p:nvPr>
        </p:nvSpPr>
        <p:spPr/>
        <p:txBody>
          <a:bodyPr/>
          <a:lstStyle/>
          <a:p>
            <a:fld id="{B6984B78-C848-4356-BABF-37B535DC6BDC}" type="slidenum">
              <a:rPr lang="en-US" smtClean="0"/>
              <a:t>6</a:t>
            </a:fld>
            <a:endParaRPr lang="en-US"/>
          </a:p>
        </p:txBody>
      </p:sp>
    </p:spTree>
    <p:extLst>
      <p:ext uri="{BB962C8B-B14F-4D97-AF65-F5344CB8AC3E}">
        <p14:creationId xmlns:p14="http://schemas.microsoft.com/office/powerpoint/2010/main" val="1751396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examples of reasonable accommodations may include adaptive technology, accessible</a:t>
            </a:r>
            <a:r>
              <a:rPr lang="en-US" baseline="0" dirty="0"/>
              <a:t> classrooms, extended testing time and distraction reduced space for testing, copies of </a:t>
            </a:r>
            <a:r>
              <a:rPr lang="en-US" baseline="0" dirty="0" err="1"/>
              <a:t>powerpoints</a:t>
            </a:r>
            <a:r>
              <a:rPr lang="en-US" baseline="0" dirty="0"/>
              <a:t>, use of a tape recorder, use of sign language interpreters, proctors for exams, and attendance.  The Office of Accessibility also works with Residence Life and Housing to provide accessible on campus housing accommodations to qualified students.</a:t>
            </a:r>
            <a:endParaRPr lang="en-US" dirty="0"/>
          </a:p>
          <a:p>
            <a:endParaRPr lang="en-US" dirty="0"/>
          </a:p>
        </p:txBody>
      </p:sp>
      <p:sp>
        <p:nvSpPr>
          <p:cNvPr id="4" name="Slide Number Placeholder 3"/>
          <p:cNvSpPr>
            <a:spLocks noGrp="1"/>
          </p:cNvSpPr>
          <p:nvPr>
            <p:ph type="sldNum" sz="quarter" idx="5"/>
          </p:nvPr>
        </p:nvSpPr>
        <p:spPr/>
        <p:txBody>
          <a:bodyPr/>
          <a:lstStyle/>
          <a:p>
            <a:fld id="{B6984B78-C848-4356-BABF-37B535DC6BDC}" type="slidenum">
              <a:rPr lang="en-US" smtClean="0"/>
              <a:t>7</a:t>
            </a:fld>
            <a:endParaRPr lang="en-US"/>
          </a:p>
        </p:txBody>
      </p:sp>
    </p:spTree>
    <p:extLst>
      <p:ext uri="{BB962C8B-B14F-4D97-AF65-F5344CB8AC3E}">
        <p14:creationId xmlns:p14="http://schemas.microsoft.com/office/powerpoint/2010/main" val="3808080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85B8A-964B-0E7A-D96C-8E1EC00C8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5F9334-30A8-22F7-7AD3-3BF94DC012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A8A9A0-AB2C-7588-8013-C30C2DEF8088}"/>
              </a:ext>
            </a:extLst>
          </p:cNvPr>
          <p:cNvSpPr>
            <a:spLocks noGrp="1"/>
          </p:cNvSpPr>
          <p:nvPr>
            <p:ph type="body" idx="1"/>
          </p:nvPr>
        </p:nvSpPr>
        <p:spPr/>
        <p:txBody>
          <a:bodyPr/>
          <a:lstStyle/>
          <a:p>
            <a:r>
              <a:rPr lang="en-US" dirty="0"/>
              <a:t>Intake and eligibility must be completed before accommodations can be used. </a:t>
            </a:r>
          </a:p>
          <a:p>
            <a:endParaRPr lang="en-US" dirty="0"/>
          </a:p>
          <a:p>
            <a:r>
              <a:rPr lang="en-US" dirty="0"/>
              <a:t>Students are responsible for requesting accommodations </a:t>
            </a:r>
            <a:r>
              <a:rPr lang="en-US" b="1" dirty="0"/>
              <a:t>each semester</a:t>
            </a:r>
            <a:r>
              <a:rPr lang="en-US" dirty="0"/>
              <a:t>.</a:t>
            </a:r>
          </a:p>
          <a:p>
            <a:endParaRPr lang="en-US" dirty="0"/>
          </a:p>
          <a:p>
            <a:r>
              <a:rPr lang="en-US" dirty="0"/>
              <a:t>Requests should be submitted </a:t>
            </a:r>
            <a:r>
              <a:rPr lang="en-US" b="1" dirty="0"/>
              <a:t>as soon as your class schedule is available</a:t>
            </a:r>
            <a:r>
              <a:rPr lang="en-US" dirty="0"/>
              <a:t>.</a:t>
            </a:r>
          </a:p>
        </p:txBody>
      </p:sp>
      <p:sp>
        <p:nvSpPr>
          <p:cNvPr id="4" name="Slide Number Placeholder 3">
            <a:extLst>
              <a:ext uri="{FF2B5EF4-FFF2-40B4-BE49-F238E27FC236}">
                <a16:creationId xmlns:a16="http://schemas.microsoft.com/office/drawing/2014/main" id="{F94AAC43-84DE-9B79-D30E-942C997F80A4}"/>
              </a:ext>
            </a:extLst>
          </p:cNvPr>
          <p:cNvSpPr>
            <a:spLocks noGrp="1"/>
          </p:cNvSpPr>
          <p:nvPr>
            <p:ph type="sldNum" sz="quarter" idx="5"/>
          </p:nvPr>
        </p:nvSpPr>
        <p:spPr/>
        <p:txBody>
          <a:bodyPr/>
          <a:lstStyle/>
          <a:p>
            <a:fld id="{B6984B78-C848-4356-BABF-37B535DC6BDC}" type="slidenum">
              <a:rPr lang="en-US" smtClean="0"/>
              <a:t>8</a:t>
            </a:fld>
            <a:endParaRPr lang="en-US"/>
          </a:p>
        </p:txBody>
      </p:sp>
    </p:spTree>
    <p:extLst>
      <p:ext uri="{BB962C8B-B14F-4D97-AF65-F5344CB8AC3E}">
        <p14:creationId xmlns:p14="http://schemas.microsoft.com/office/powerpoint/2010/main" val="3765651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Students play an active role in the accommodation process. They must register with our office, provide documentation, and meet with a Disability Specialist to determine eligibility. Each semester, they need to submit their accommodation requests through STARS so instructors are notified. Students are also responsible for speaking with their professors about how accommodations will be implemented and completing any Flex Plan agreements when applicable. Ongoing communication with both instructors and our office helps ensure that accommodations are implemented smoothly.</a:t>
            </a:r>
            <a:endParaRPr lang="en-US" dirty="0"/>
          </a:p>
          <a:p>
            <a:endParaRPr lang="en-US" dirty="0"/>
          </a:p>
        </p:txBody>
      </p:sp>
      <p:sp>
        <p:nvSpPr>
          <p:cNvPr id="4" name="Slide Number Placeholder 3"/>
          <p:cNvSpPr>
            <a:spLocks noGrp="1"/>
          </p:cNvSpPr>
          <p:nvPr>
            <p:ph type="sldNum" sz="quarter" idx="5"/>
          </p:nvPr>
        </p:nvSpPr>
        <p:spPr/>
        <p:txBody>
          <a:bodyPr/>
          <a:lstStyle/>
          <a:p>
            <a:fld id="{B6984B78-C848-4356-BABF-37B535DC6BDC}" type="slidenum">
              <a:rPr lang="en-US" smtClean="0"/>
              <a:t>10</a:t>
            </a:fld>
            <a:endParaRPr lang="en-US"/>
          </a:p>
        </p:txBody>
      </p:sp>
    </p:spTree>
    <p:extLst>
      <p:ext uri="{BB962C8B-B14F-4D97-AF65-F5344CB8AC3E}">
        <p14:creationId xmlns:p14="http://schemas.microsoft.com/office/powerpoint/2010/main" val="1932046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Office of Accessibility welcomes</a:t>
            </a:r>
            <a:r>
              <a:rPr lang="en-US" baseline="0" dirty="0"/>
              <a:t> any questions or concerns that faculty and staff have when working with students with disabilities.  Please feel free to contact the office to discuss the information in this presentation, or with any other questions or concerns.</a:t>
            </a:r>
            <a:endParaRPr lang="en-US" dirty="0"/>
          </a:p>
          <a:p>
            <a:endParaRPr lang="en-US" dirty="0"/>
          </a:p>
        </p:txBody>
      </p:sp>
      <p:sp>
        <p:nvSpPr>
          <p:cNvPr id="4" name="Slide Number Placeholder 3"/>
          <p:cNvSpPr>
            <a:spLocks noGrp="1"/>
          </p:cNvSpPr>
          <p:nvPr>
            <p:ph type="sldNum" sz="quarter" idx="5"/>
          </p:nvPr>
        </p:nvSpPr>
        <p:spPr/>
        <p:txBody>
          <a:bodyPr/>
          <a:lstStyle/>
          <a:p>
            <a:fld id="{B6984B78-C848-4356-BABF-37B535DC6BDC}" type="slidenum">
              <a:rPr lang="en-US" smtClean="0"/>
              <a:t>12</a:t>
            </a:fld>
            <a:endParaRPr lang="en-US"/>
          </a:p>
        </p:txBody>
      </p:sp>
    </p:spTree>
    <p:extLst>
      <p:ext uri="{BB962C8B-B14F-4D97-AF65-F5344CB8AC3E}">
        <p14:creationId xmlns:p14="http://schemas.microsoft.com/office/powerpoint/2010/main" val="1719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hyperlink" Target="mailto:access@uakron.edu" TargetMode="Externa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0.sv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hyperlink" Target="http://www.uakron.edu/access"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p:cNvGrpSpPr/>
        <p:nvPr/>
      </p:nvGrpSpPr>
      <p:grpSpPr>
        <a:xfrm>
          <a:off x="0" y="0"/>
          <a:ext cx="0" cy="0"/>
          <a:chOff x="0" y="0"/>
          <a:chExt cx="0" cy="0"/>
        </a:xfrm>
      </p:grpSpPr>
      <p:sp>
        <p:nvSpPr>
          <p:cNvPr id="2" name="Freeform 2"/>
          <p:cNvSpPr/>
          <p:nvPr/>
        </p:nvSpPr>
        <p:spPr>
          <a:xfrm rot="-5400000">
            <a:off x="-2320520" y="1939521"/>
            <a:ext cx="7315200" cy="3436159"/>
          </a:xfrm>
          <a:custGeom>
            <a:avLst/>
            <a:gdLst/>
            <a:ahLst/>
            <a:cxnLst/>
            <a:rect l="l" t="t" r="r" b="b"/>
            <a:pathLst>
              <a:path w="8925089" h="3436159">
                <a:moveTo>
                  <a:pt x="0" y="0"/>
                </a:moveTo>
                <a:lnTo>
                  <a:pt x="8925090" y="0"/>
                </a:lnTo>
                <a:lnTo>
                  <a:pt x="8925090" y="3436159"/>
                </a:lnTo>
                <a:lnTo>
                  <a:pt x="0" y="3436159"/>
                </a:lnTo>
                <a:lnTo>
                  <a:pt x="0" y="0"/>
                </a:lnTo>
                <a:close/>
              </a:path>
            </a:pathLst>
          </a:custGeom>
          <a:blipFill>
            <a:blip>
              <a:extLst>
                <a:ext uri="{96DAC541-7B7A-43D3-8B79-37D633B846F1}">
                  <asvg:svgBlip xmlns:asvg="http://schemas.microsoft.com/office/drawing/2016/SVG/main" r:embed="rId3"/>
                </a:ext>
              </a:extLst>
            </a:blip>
            <a:stretch>
              <a:fillRect l="-22008" r="1"/>
            </a:stretch>
          </a:blipFill>
        </p:spPr>
        <p:txBody>
          <a:bodyPr/>
          <a:lstStyle/>
          <a:p>
            <a:endParaRPr lang="en-US"/>
          </a:p>
        </p:txBody>
      </p:sp>
      <p:sp>
        <p:nvSpPr>
          <p:cNvPr id="3" name="Freeform 3"/>
          <p:cNvSpPr/>
          <p:nvPr/>
        </p:nvSpPr>
        <p:spPr>
          <a:xfrm>
            <a:off x="3383527" y="2014715"/>
            <a:ext cx="3335251" cy="3636793"/>
          </a:xfrm>
          <a:custGeom>
            <a:avLst/>
            <a:gdLst/>
            <a:ahLst/>
            <a:cxnLst/>
            <a:rect l="l" t="t" r="r" b="b"/>
            <a:pathLst>
              <a:path w="3524500" h="3990382">
                <a:moveTo>
                  <a:pt x="0" y="0"/>
                </a:moveTo>
                <a:lnTo>
                  <a:pt x="3524500" y="0"/>
                </a:lnTo>
                <a:lnTo>
                  <a:pt x="3524500" y="3990382"/>
                </a:lnTo>
                <a:lnTo>
                  <a:pt x="0" y="3990382"/>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2514600" y="1002226"/>
            <a:ext cx="9108096" cy="466859"/>
          </a:xfrm>
          <a:prstGeom prst="rect">
            <a:avLst/>
          </a:prstGeom>
        </p:spPr>
        <p:txBody>
          <a:bodyPr wrap="square" lIns="0" tIns="0" rIns="0" bIns="0" rtlCol="0" anchor="t">
            <a:spAutoFit/>
          </a:bodyPr>
          <a:lstStyle/>
          <a:p>
            <a:pPr algn="l">
              <a:lnSpc>
                <a:spcPts val="3599"/>
              </a:lnSpc>
            </a:pPr>
            <a:r>
              <a:rPr lang="en-US" sz="4000" b="1" dirty="0">
                <a:solidFill>
                  <a:srgbClr val="092040"/>
                </a:solidFill>
                <a:latin typeface="Inter" panose="020B0604020202020204" charset="0"/>
                <a:ea typeface="Inter" panose="020B0604020202020204" charset="0"/>
                <a:cs typeface="Segoe UI Semilight" panose="020B0402040204020203" pitchFamily="34" charset="0"/>
                <a:sym typeface="Century Gothic Paneuropean Bold"/>
              </a:rPr>
              <a:t>Office of Accessibility 101</a:t>
            </a:r>
          </a:p>
        </p:txBody>
      </p:sp>
      <p:sp>
        <p:nvSpPr>
          <p:cNvPr id="6" name="TextBox 6"/>
          <p:cNvSpPr txBox="1"/>
          <p:nvPr/>
        </p:nvSpPr>
        <p:spPr>
          <a:xfrm>
            <a:off x="2808780" y="6327565"/>
            <a:ext cx="4484747" cy="321306"/>
          </a:xfrm>
          <a:prstGeom prst="rect">
            <a:avLst/>
          </a:prstGeom>
        </p:spPr>
        <p:txBody>
          <a:bodyPr wrap="square" lIns="0" tIns="0" rIns="0" bIns="0" rtlCol="0" anchor="t">
            <a:spAutoFit/>
          </a:bodyPr>
          <a:lstStyle/>
          <a:p>
            <a:pPr algn="ctr">
              <a:lnSpc>
                <a:spcPts val="2419"/>
              </a:lnSpc>
              <a:spcBef>
                <a:spcPct val="0"/>
              </a:spcBef>
            </a:pPr>
            <a:r>
              <a:rPr lang="en-US" sz="3000" dirty="0">
                <a:solidFill>
                  <a:srgbClr val="0E243C"/>
                </a:solidFill>
                <a:latin typeface="Inter"/>
                <a:ea typeface="Inter"/>
                <a:cs typeface="Inter"/>
                <a:sym typeface="Inter"/>
              </a:rPr>
              <a:t>Simmons Hall, 105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a:extLst>
            <a:ext uri="{FF2B5EF4-FFF2-40B4-BE49-F238E27FC236}">
              <a16:creationId xmlns:a16="http://schemas.microsoft.com/office/drawing/2014/main" id="{A977B3DB-8324-6D0C-1DF5-D445B180AB6F}"/>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19525798-A6DA-EEB2-5D10-D6D0C4CD90FD}"/>
              </a:ext>
            </a:extLst>
          </p:cNvPr>
          <p:cNvSpPr txBox="1"/>
          <p:nvPr/>
        </p:nvSpPr>
        <p:spPr>
          <a:xfrm>
            <a:off x="762000" y="548939"/>
            <a:ext cx="11236875" cy="642035"/>
          </a:xfrm>
          <a:prstGeom prst="rect">
            <a:avLst/>
          </a:prstGeom>
        </p:spPr>
        <p:txBody>
          <a:bodyPr wrap="square" lIns="0" tIns="0" rIns="0" bIns="0" rtlCol="0" anchor="t">
            <a:spAutoFit/>
          </a:bodyPr>
          <a:lstStyle/>
          <a:p>
            <a:pPr algn="l">
              <a:lnSpc>
                <a:spcPts val="5290"/>
              </a:lnSpc>
            </a:pPr>
            <a:r>
              <a:rPr lang="en-US" sz="4408" dirty="0">
                <a:solidFill>
                  <a:srgbClr val="0E243C"/>
                </a:solidFill>
                <a:latin typeface="Oswald"/>
                <a:ea typeface="Oswald"/>
                <a:cs typeface="Oswald"/>
                <a:sym typeface="Oswald"/>
              </a:rPr>
              <a:t>STUDENT RESPONSIBILITIES</a:t>
            </a:r>
          </a:p>
        </p:txBody>
      </p:sp>
      <p:sp>
        <p:nvSpPr>
          <p:cNvPr id="16" name="TextBox 5">
            <a:extLst>
              <a:ext uri="{FF2B5EF4-FFF2-40B4-BE49-F238E27FC236}">
                <a16:creationId xmlns:a16="http://schemas.microsoft.com/office/drawing/2014/main" id="{7FF47751-0AA6-93A3-4A02-3607C7B23A8A}"/>
              </a:ext>
            </a:extLst>
          </p:cNvPr>
          <p:cNvSpPr txBox="1"/>
          <p:nvPr/>
        </p:nvSpPr>
        <p:spPr>
          <a:xfrm>
            <a:off x="-195280" y="1096390"/>
            <a:ext cx="10310595" cy="1645194"/>
          </a:xfrm>
          <a:prstGeom prst="rect">
            <a:avLst/>
          </a:prstGeom>
        </p:spPr>
        <p:txBody>
          <a:bodyPr wrap="square" lIns="0" tIns="0" rIns="0" bIns="0" rtlCol="0" anchor="t">
            <a:spAutoFit/>
          </a:bodyPr>
          <a:lstStyle/>
          <a:p>
            <a:pPr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592"/>
              </a:lnSpc>
            </a:pPr>
            <a:r>
              <a:rPr lang="en-US" sz="2160" dirty="0">
                <a:solidFill>
                  <a:srgbClr val="0E243C"/>
                </a:solidFill>
                <a:latin typeface="Century Gothic" panose="020B0502020202020204" pitchFamily="34" charset="0"/>
                <a:ea typeface="Century Gothic Paneuropean"/>
                <a:cs typeface="Century Gothic Paneuropean"/>
                <a:sym typeface="Century Gothic Paneuropean"/>
              </a:rPr>
              <a:t> </a:t>
            </a:r>
          </a:p>
          <a:p>
            <a:pPr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marL="466464" lvl="1" indent="-233232" algn="l">
              <a:lnSpc>
                <a:spcPts val="2592"/>
              </a:lnSpc>
              <a:buFont typeface="Arial"/>
              <a:buChar char="•"/>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p:txBody>
      </p:sp>
      <p:sp>
        <p:nvSpPr>
          <p:cNvPr id="11" name="Freeform 4">
            <a:extLst>
              <a:ext uri="{FF2B5EF4-FFF2-40B4-BE49-F238E27FC236}">
                <a16:creationId xmlns:a16="http://schemas.microsoft.com/office/drawing/2014/main" id="{F654A88C-E048-95AF-D9CC-1DD7E98E348D}"/>
              </a:ext>
            </a:extLst>
          </p:cNvPr>
          <p:cNvSpPr/>
          <p:nvPr/>
        </p:nvSpPr>
        <p:spPr>
          <a:xfrm flipV="1">
            <a:off x="-79854" y="4975697"/>
            <a:ext cx="9804169" cy="4549303"/>
          </a:xfrm>
          <a:custGeom>
            <a:avLst/>
            <a:gdLst/>
            <a:ahLst/>
            <a:cxnLst/>
            <a:rect l="l" t="t" r="r" b="b"/>
            <a:pathLst>
              <a:path w="8925089" h="3436159">
                <a:moveTo>
                  <a:pt x="0" y="3436160"/>
                </a:moveTo>
                <a:lnTo>
                  <a:pt x="8925089" y="3436160"/>
                </a:lnTo>
                <a:lnTo>
                  <a:pt x="8925089" y="0"/>
                </a:lnTo>
                <a:lnTo>
                  <a:pt x="0" y="0"/>
                </a:lnTo>
                <a:lnTo>
                  <a:pt x="0" y="3436160"/>
                </a:lnTo>
                <a:close/>
              </a:path>
            </a:pathLst>
          </a:custGeom>
          <a:blipFill>
            <a:blip>
              <a:extLst>
                <a:ext uri="{96DAC541-7B7A-43D3-8B79-37D633B846F1}">
                  <asvg:svgBlip xmlns:asvg="http://schemas.microsoft.com/office/drawing/2016/SVG/main" r:embed="rId3"/>
                </a:ext>
              </a:extLst>
            </a:blip>
            <a:stretch>
              <a:fillRect l="-20065"/>
            </a:stretch>
          </a:blipFill>
        </p:spPr>
        <p:txBody>
          <a:bodyPr/>
          <a:lstStyle/>
          <a:p>
            <a:endParaRPr lang="en-US"/>
          </a:p>
        </p:txBody>
      </p:sp>
      <p:sp>
        <p:nvSpPr>
          <p:cNvPr id="12" name="Freeform 10">
            <a:extLst>
              <a:ext uri="{FF2B5EF4-FFF2-40B4-BE49-F238E27FC236}">
                <a16:creationId xmlns:a16="http://schemas.microsoft.com/office/drawing/2014/main" id="{5C1F702B-FC93-2C93-D8F6-9DE9E0FAC607}"/>
              </a:ext>
            </a:extLst>
          </p:cNvPr>
          <p:cNvSpPr/>
          <p:nvPr/>
        </p:nvSpPr>
        <p:spPr>
          <a:xfrm flipV="1">
            <a:off x="-50261" y="4975697"/>
            <a:ext cx="9792410" cy="2821637"/>
          </a:xfrm>
          <a:custGeom>
            <a:avLst/>
            <a:gdLst/>
            <a:ahLst/>
            <a:cxnLst/>
            <a:rect l="l" t="t" r="r" b="b"/>
            <a:pathLst>
              <a:path w="8916174" h="2131226">
                <a:moveTo>
                  <a:pt x="0" y="2131226"/>
                </a:moveTo>
                <a:lnTo>
                  <a:pt x="8916173" y="2131226"/>
                </a:lnTo>
                <a:lnTo>
                  <a:pt x="8916173" y="0"/>
                </a:lnTo>
                <a:lnTo>
                  <a:pt x="0" y="0"/>
                </a:lnTo>
                <a:lnTo>
                  <a:pt x="0" y="2131226"/>
                </a:lnTo>
                <a:close/>
              </a:path>
            </a:pathLst>
          </a:custGeom>
          <a:blipFill>
            <a:blip>
              <a:extLst>
                <a:ext uri="{96DAC541-7B7A-43D3-8B79-37D633B846F1}">
                  <asvg:svgBlip xmlns:asvg="http://schemas.microsoft.com/office/drawing/2016/SVG/main" r:embed="rId4"/>
                </a:ext>
              </a:extLst>
            </a:blip>
            <a:stretch>
              <a:fillRect l="-20087" t="-61229" r="-121"/>
            </a:stretch>
          </a:blipFill>
        </p:spPr>
        <p:txBody>
          <a:bodyPr/>
          <a:lstStyle/>
          <a:p>
            <a:endParaRPr lang="en-US"/>
          </a:p>
        </p:txBody>
      </p:sp>
      <p:sp>
        <p:nvSpPr>
          <p:cNvPr id="2" name="Content Placeholder 7">
            <a:extLst>
              <a:ext uri="{FF2B5EF4-FFF2-40B4-BE49-F238E27FC236}">
                <a16:creationId xmlns:a16="http://schemas.microsoft.com/office/drawing/2014/main" id="{FDB361E4-2EEA-0B7C-B859-D1286EC86D80}"/>
              </a:ext>
            </a:extLst>
          </p:cNvPr>
          <p:cNvSpPr txBox="1">
            <a:spLocks/>
          </p:cNvSpPr>
          <p:nvPr/>
        </p:nvSpPr>
        <p:spPr>
          <a:xfrm>
            <a:off x="184104" y="1524000"/>
            <a:ext cx="9505042" cy="64008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200" dirty="0">
                <a:latin typeface="Century Gothic" panose="020B0502020202020204" pitchFamily="34" charset="0"/>
              </a:rPr>
              <a:t>Register with the Office of Accessibility.</a:t>
            </a:r>
          </a:p>
          <a:p>
            <a:pPr marL="0" lvl="0" indent="0">
              <a:buNone/>
            </a:pPr>
            <a:endParaRPr lang="en-US" sz="800" dirty="0">
              <a:latin typeface="Century Gothic" panose="020B0502020202020204" pitchFamily="34" charset="0"/>
            </a:endParaRPr>
          </a:p>
          <a:p>
            <a:pPr lvl="0"/>
            <a:r>
              <a:rPr lang="en-US" sz="2200" dirty="0">
                <a:latin typeface="Century Gothic" panose="020B0502020202020204" pitchFamily="34" charset="0"/>
              </a:rPr>
              <a:t>Meet with a Disability Specialist to complete the intake process.</a:t>
            </a:r>
          </a:p>
          <a:p>
            <a:pPr lvl="0"/>
            <a:endParaRPr lang="en-US" sz="800" dirty="0">
              <a:latin typeface="Century Gothic" panose="020B0502020202020204" pitchFamily="34" charset="0"/>
            </a:endParaRPr>
          </a:p>
          <a:p>
            <a:pPr lvl="0"/>
            <a:r>
              <a:rPr lang="en-US" sz="2200" dirty="0">
                <a:latin typeface="Century Gothic" panose="020B0502020202020204" pitchFamily="34" charset="0"/>
              </a:rPr>
              <a:t>Submit accommodation requests through STARS each semester to notify professors of approved accommodations.</a:t>
            </a:r>
          </a:p>
          <a:p>
            <a:pPr lvl="0"/>
            <a:endParaRPr lang="en-US" sz="800" dirty="0">
              <a:latin typeface="Century Gothic" panose="020B0502020202020204" pitchFamily="34" charset="0"/>
            </a:endParaRPr>
          </a:p>
          <a:p>
            <a:pPr lvl="0"/>
            <a:r>
              <a:rPr lang="en-US" sz="2200" dirty="0">
                <a:latin typeface="Century Gothic" panose="020B0502020202020204" pitchFamily="34" charset="0"/>
              </a:rPr>
              <a:t>Speak to professors about accommodations and complete any relevant Flex Plan agreements, with their input, if applicable.  </a:t>
            </a:r>
          </a:p>
          <a:p>
            <a:pPr lvl="0"/>
            <a:endParaRPr lang="en-US" sz="800" dirty="0">
              <a:latin typeface="Century Gothic" panose="020B0502020202020204" pitchFamily="34" charset="0"/>
            </a:endParaRPr>
          </a:p>
          <a:p>
            <a:pPr lvl="0"/>
            <a:r>
              <a:rPr lang="en-US" sz="2200" dirty="0">
                <a:latin typeface="Century Gothic" panose="020B0502020202020204" pitchFamily="34" charset="0"/>
              </a:rPr>
              <a:t>Maintain necessary communication with instructors and the Office of Accessibility to coordinate services throughout the semester.</a:t>
            </a:r>
          </a:p>
        </p:txBody>
      </p:sp>
    </p:spTree>
    <p:extLst>
      <p:ext uri="{BB962C8B-B14F-4D97-AF65-F5344CB8AC3E}">
        <p14:creationId xmlns:p14="http://schemas.microsoft.com/office/powerpoint/2010/main" val="2078129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a:extLst>
            <a:ext uri="{FF2B5EF4-FFF2-40B4-BE49-F238E27FC236}">
              <a16:creationId xmlns:a16="http://schemas.microsoft.com/office/drawing/2014/main" id="{4492FFF2-CDFF-E892-8985-82688A50BE4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A618205-E6E4-6ECE-CEFE-1B9E9A8F3E02}"/>
              </a:ext>
            </a:extLst>
          </p:cNvPr>
          <p:cNvSpPr/>
          <p:nvPr/>
        </p:nvSpPr>
        <p:spPr>
          <a:xfrm rot="-5400000">
            <a:off x="-2411321" y="1939520"/>
            <a:ext cx="7315200" cy="3436159"/>
          </a:xfrm>
          <a:custGeom>
            <a:avLst/>
            <a:gdLst/>
            <a:ahLst/>
            <a:cxnLst/>
            <a:rect l="l" t="t" r="r" b="b"/>
            <a:pathLst>
              <a:path w="8925089" h="3436159">
                <a:moveTo>
                  <a:pt x="0" y="0"/>
                </a:moveTo>
                <a:lnTo>
                  <a:pt x="8925090" y="0"/>
                </a:lnTo>
                <a:lnTo>
                  <a:pt x="8925090" y="3436159"/>
                </a:lnTo>
                <a:lnTo>
                  <a:pt x="0" y="3436159"/>
                </a:lnTo>
                <a:lnTo>
                  <a:pt x="0" y="0"/>
                </a:lnTo>
                <a:close/>
              </a:path>
            </a:pathLst>
          </a:custGeom>
          <a:blipFill>
            <a:blip>
              <a:extLst>
                <a:ext uri="{96DAC541-7B7A-43D3-8B79-37D633B846F1}">
                  <asvg:svgBlip xmlns:asvg="http://schemas.microsoft.com/office/drawing/2016/SVG/main" r:embed="rId2"/>
                </a:ext>
              </a:extLst>
            </a:blip>
            <a:stretch>
              <a:fillRect l="-22008" r="1"/>
            </a:stretch>
          </a:blipFill>
        </p:spPr>
        <p:txBody>
          <a:bodyPr/>
          <a:lstStyle/>
          <a:p>
            <a:endParaRPr lang="en-US"/>
          </a:p>
        </p:txBody>
      </p:sp>
      <p:sp>
        <p:nvSpPr>
          <p:cNvPr id="4" name="TextBox 4">
            <a:extLst>
              <a:ext uri="{FF2B5EF4-FFF2-40B4-BE49-F238E27FC236}">
                <a16:creationId xmlns:a16="http://schemas.microsoft.com/office/drawing/2014/main" id="{203AFA62-1407-5976-E918-047F85A8BB6A}"/>
              </a:ext>
            </a:extLst>
          </p:cNvPr>
          <p:cNvSpPr txBox="1"/>
          <p:nvPr/>
        </p:nvSpPr>
        <p:spPr>
          <a:xfrm>
            <a:off x="3124200" y="609600"/>
            <a:ext cx="9108096" cy="466859"/>
          </a:xfrm>
          <a:prstGeom prst="rect">
            <a:avLst/>
          </a:prstGeom>
        </p:spPr>
        <p:txBody>
          <a:bodyPr wrap="square" lIns="0" tIns="0" rIns="0" bIns="0" rtlCol="0" anchor="t">
            <a:spAutoFit/>
          </a:bodyPr>
          <a:lstStyle/>
          <a:p>
            <a:pPr algn="l">
              <a:lnSpc>
                <a:spcPts val="3599"/>
              </a:lnSpc>
            </a:pPr>
            <a:r>
              <a:rPr lang="en-US" sz="4000" dirty="0">
                <a:solidFill>
                  <a:srgbClr val="092040"/>
                </a:solidFill>
                <a:latin typeface="Oswald" panose="00000500000000000000" pitchFamily="2" charset="0"/>
                <a:ea typeface="Inter" panose="020B0604020202020204" charset="0"/>
                <a:cs typeface="Segoe UI Semilight" panose="020B0402040204020203" pitchFamily="34" charset="0"/>
                <a:sym typeface="Century Gothic Paneuropean Bold"/>
              </a:rPr>
              <a:t>MEET OUR STAFF</a:t>
            </a:r>
          </a:p>
        </p:txBody>
      </p:sp>
      <p:sp>
        <p:nvSpPr>
          <p:cNvPr id="8" name="Content Placeholder 7">
            <a:extLst>
              <a:ext uri="{FF2B5EF4-FFF2-40B4-BE49-F238E27FC236}">
                <a16:creationId xmlns:a16="http://schemas.microsoft.com/office/drawing/2014/main" id="{48A93A40-44AA-0925-71C6-43C8AED3ABC7}"/>
              </a:ext>
            </a:extLst>
          </p:cNvPr>
          <p:cNvSpPr>
            <a:spLocks noGrp="1"/>
          </p:cNvSpPr>
          <p:nvPr>
            <p:ph sz="half" idx="2"/>
          </p:nvPr>
        </p:nvSpPr>
        <p:spPr>
          <a:xfrm>
            <a:off x="3048000" y="1524000"/>
            <a:ext cx="7696200" cy="6400800"/>
          </a:xfrm>
        </p:spPr>
        <p:txBody>
          <a:bodyPr>
            <a:normAutofit fontScale="85000" lnSpcReduction="20000"/>
          </a:bodyPr>
          <a:lstStyle/>
          <a:p>
            <a:pPr marL="0" indent="0">
              <a:buNone/>
            </a:pPr>
            <a:r>
              <a:rPr lang="en-US" b="1" dirty="0">
                <a:latin typeface="Century Gothic" panose="020B0502020202020204" pitchFamily="34" charset="0"/>
              </a:rPr>
              <a:t>Jessica DeFago</a:t>
            </a:r>
            <a:r>
              <a:rPr lang="en-US" dirty="0">
                <a:latin typeface="Century Gothic" panose="020B0502020202020204" pitchFamily="34" charset="0"/>
              </a:rPr>
              <a:t>, M.A.             </a:t>
            </a:r>
          </a:p>
          <a:p>
            <a:pPr marL="0" indent="0">
              <a:buNone/>
            </a:pPr>
            <a:r>
              <a:rPr lang="en-US" dirty="0">
                <a:latin typeface="Century Gothic" panose="020B0502020202020204" pitchFamily="34" charset="0"/>
              </a:rPr>
              <a:t>Director             </a:t>
            </a:r>
          </a:p>
          <a:p>
            <a:pPr marL="0" indent="0">
              <a:buNone/>
            </a:pPr>
            <a:endParaRPr lang="en-US" dirty="0">
              <a:latin typeface="Century Gothic" panose="020B0502020202020204" pitchFamily="34" charset="0"/>
            </a:endParaRPr>
          </a:p>
          <a:p>
            <a:pPr marL="0" indent="0">
              <a:buNone/>
            </a:pPr>
            <a:r>
              <a:rPr lang="en-US" b="1" dirty="0">
                <a:latin typeface="Century Gothic" panose="020B0502020202020204" pitchFamily="34" charset="0"/>
              </a:rPr>
              <a:t>Tess Miller, </a:t>
            </a:r>
            <a:r>
              <a:rPr lang="en-US" dirty="0">
                <a:latin typeface="Century Gothic" panose="020B0502020202020204" pitchFamily="34" charset="0"/>
              </a:rPr>
              <a:t>M.Ed., CRC             </a:t>
            </a:r>
          </a:p>
          <a:p>
            <a:pPr marL="0" indent="0">
              <a:buNone/>
            </a:pPr>
            <a:r>
              <a:rPr lang="en-US" dirty="0">
                <a:solidFill>
                  <a:srgbClr val="000000"/>
                </a:solidFill>
                <a:latin typeface="Century Gothic" panose="020B0502020202020204" pitchFamily="34" charset="0"/>
              </a:rPr>
              <a:t>Associate Director                </a:t>
            </a:r>
          </a:p>
          <a:p>
            <a:pPr marL="0" indent="0">
              <a:buNone/>
            </a:pPr>
            <a:endParaRPr lang="en-US" dirty="0">
              <a:solidFill>
                <a:srgbClr val="000000"/>
              </a:solidFill>
              <a:latin typeface="Century Gothic" panose="020B0502020202020204" pitchFamily="34" charset="0"/>
            </a:endParaRPr>
          </a:p>
          <a:p>
            <a:pPr marL="0" indent="0">
              <a:buNone/>
            </a:pPr>
            <a:r>
              <a:rPr lang="en-US" b="1" dirty="0">
                <a:solidFill>
                  <a:srgbClr val="000000"/>
                </a:solidFill>
                <a:latin typeface="Century Gothic" panose="020B0502020202020204" pitchFamily="34" charset="0"/>
              </a:rPr>
              <a:t>Katie Allison</a:t>
            </a:r>
            <a:r>
              <a:rPr lang="en-US" dirty="0">
                <a:solidFill>
                  <a:srgbClr val="000000"/>
                </a:solidFill>
                <a:latin typeface="Century Gothic" panose="020B0502020202020204" pitchFamily="34" charset="0"/>
              </a:rPr>
              <a:t>, M.Ed.</a:t>
            </a:r>
          </a:p>
          <a:p>
            <a:pPr marL="0" indent="0">
              <a:buNone/>
            </a:pPr>
            <a:r>
              <a:rPr lang="en-US" dirty="0">
                <a:solidFill>
                  <a:srgbClr val="000000"/>
                </a:solidFill>
                <a:latin typeface="Century Gothic" panose="020B0502020202020204" pitchFamily="34" charset="0"/>
              </a:rPr>
              <a:t>Disability Specialist &amp; Service Coordinator </a:t>
            </a:r>
          </a:p>
          <a:p>
            <a:pPr marL="0" indent="0">
              <a:buNone/>
            </a:pPr>
            <a:endParaRPr lang="en-US" b="1" dirty="0">
              <a:solidFill>
                <a:srgbClr val="000000"/>
              </a:solidFill>
              <a:latin typeface="Century Gothic" panose="020B0502020202020204" pitchFamily="34" charset="0"/>
            </a:endParaRPr>
          </a:p>
          <a:p>
            <a:pPr marL="0" indent="0">
              <a:buNone/>
            </a:pPr>
            <a:r>
              <a:rPr lang="en-US" b="1" dirty="0">
                <a:solidFill>
                  <a:srgbClr val="000000"/>
                </a:solidFill>
                <a:latin typeface="Century Gothic" panose="020B0502020202020204" pitchFamily="34" charset="0"/>
              </a:rPr>
              <a:t>Mary Choma</a:t>
            </a:r>
            <a:r>
              <a:rPr lang="en-US" dirty="0">
                <a:solidFill>
                  <a:srgbClr val="000000"/>
                </a:solidFill>
                <a:latin typeface="Century Gothic" panose="020B0502020202020204" pitchFamily="34" charset="0"/>
              </a:rPr>
              <a:t>, M.Ed., CRC</a:t>
            </a:r>
          </a:p>
          <a:p>
            <a:pPr marL="0" indent="0">
              <a:buNone/>
            </a:pPr>
            <a:r>
              <a:rPr lang="en-US" dirty="0">
                <a:solidFill>
                  <a:srgbClr val="000000"/>
                </a:solidFill>
                <a:latin typeface="Century Gothic" panose="020B0502020202020204" pitchFamily="34" charset="0"/>
              </a:rPr>
              <a:t>Disability Specialist &amp; Service Coordinator</a:t>
            </a:r>
          </a:p>
          <a:p>
            <a:pPr marL="0" indent="0">
              <a:buNone/>
            </a:pPr>
            <a:endParaRPr lang="en-US" dirty="0">
              <a:solidFill>
                <a:srgbClr val="000000"/>
              </a:solidFill>
              <a:latin typeface="Century Gothic" panose="020B0502020202020204" pitchFamily="34" charset="0"/>
            </a:endParaRPr>
          </a:p>
          <a:p>
            <a:pPr marL="0" indent="0">
              <a:buNone/>
            </a:pPr>
            <a:r>
              <a:rPr lang="en-US" b="1" dirty="0">
                <a:solidFill>
                  <a:srgbClr val="000000"/>
                </a:solidFill>
                <a:latin typeface="Century Gothic" panose="020B0502020202020204" pitchFamily="34" charset="0"/>
              </a:rPr>
              <a:t>Rachael Kosar, </a:t>
            </a:r>
            <a:r>
              <a:rPr lang="en-US" dirty="0">
                <a:solidFill>
                  <a:srgbClr val="000000"/>
                </a:solidFill>
                <a:latin typeface="Century Gothic" panose="020B0502020202020204" pitchFamily="34" charset="0"/>
              </a:rPr>
              <a:t>B.S.</a:t>
            </a:r>
          </a:p>
          <a:p>
            <a:pPr marL="0" indent="0">
              <a:buNone/>
            </a:pPr>
            <a:r>
              <a:rPr lang="en-US" dirty="0">
                <a:solidFill>
                  <a:srgbClr val="000000"/>
                </a:solidFill>
                <a:latin typeface="Century Gothic" panose="020B0502020202020204" pitchFamily="34" charset="0"/>
              </a:rPr>
              <a:t>Office Manager</a:t>
            </a:r>
          </a:p>
          <a:p>
            <a:pPr marL="0" indent="0">
              <a:buNone/>
            </a:pPr>
            <a:endParaRPr lang="en-US" dirty="0">
              <a:solidFill>
                <a:srgbClr val="000000"/>
              </a:solidFill>
              <a:latin typeface="Century Gothic" panose="020B0502020202020204" pitchFamily="34" charset="0"/>
            </a:endParaRPr>
          </a:p>
          <a:p>
            <a:pPr marL="0" indent="0">
              <a:buNone/>
            </a:pPr>
            <a:r>
              <a:rPr lang="en-US" b="1" dirty="0">
                <a:solidFill>
                  <a:srgbClr val="000000"/>
                </a:solidFill>
                <a:latin typeface="Century Gothic" panose="020B0502020202020204" pitchFamily="34" charset="0"/>
              </a:rPr>
              <a:t>Leigh Sveda</a:t>
            </a:r>
            <a:r>
              <a:rPr lang="en-US" dirty="0">
                <a:solidFill>
                  <a:srgbClr val="000000"/>
                </a:solidFill>
                <a:latin typeface="Century Gothic" panose="020B0502020202020204" pitchFamily="34" charset="0"/>
              </a:rPr>
              <a:t>, B.A.</a:t>
            </a:r>
          </a:p>
          <a:p>
            <a:pPr marL="0" indent="0">
              <a:buNone/>
            </a:pPr>
            <a:r>
              <a:rPr lang="en-US" dirty="0">
                <a:solidFill>
                  <a:srgbClr val="000000"/>
                </a:solidFill>
                <a:latin typeface="Century Gothic" panose="020B0502020202020204" pitchFamily="34" charset="0"/>
              </a:rPr>
              <a:t>Adaptive Technology &amp; Service Coordinator</a:t>
            </a:r>
          </a:p>
          <a:p>
            <a:endParaRPr lang="en-US" dirty="0">
              <a:solidFill>
                <a:srgbClr val="000000"/>
              </a:solidFill>
              <a:latin typeface="Century Gothic" panose="020B0502020202020204" pitchFamily="34" charset="0"/>
            </a:endParaRPr>
          </a:p>
          <a:p>
            <a:endParaRPr lang="en-US" dirty="0">
              <a:solidFill>
                <a:srgbClr val="000000"/>
              </a:solidFill>
              <a:latin typeface="Century Gothic" panose="020B0502020202020204" pitchFamily="34" charset="0"/>
            </a:endParaRPr>
          </a:p>
          <a:p>
            <a:pPr marL="0" indent="0">
              <a:buNone/>
            </a:pPr>
            <a:r>
              <a:rPr lang="en-US" dirty="0">
                <a:latin typeface="Century Gothic" panose="020B0502020202020204" pitchFamily="34" charset="0"/>
              </a:rPr>
              <a:t>			</a:t>
            </a:r>
          </a:p>
          <a:p>
            <a:endParaRPr lang="en-US" dirty="0">
              <a:latin typeface="Century Gothic" panose="020B0502020202020204" pitchFamily="34" charset="0"/>
            </a:endParaRPr>
          </a:p>
        </p:txBody>
      </p:sp>
    </p:spTree>
    <p:extLst>
      <p:ext uri="{BB962C8B-B14F-4D97-AF65-F5344CB8AC3E}">
        <p14:creationId xmlns:p14="http://schemas.microsoft.com/office/powerpoint/2010/main" val="578814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p:cNvGrpSpPr/>
        <p:nvPr/>
      </p:nvGrpSpPr>
      <p:grpSpPr>
        <a:xfrm>
          <a:off x="0" y="0"/>
          <a:ext cx="0" cy="0"/>
          <a:chOff x="0" y="0"/>
          <a:chExt cx="0" cy="0"/>
        </a:xfrm>
      </p:grpSpPr>
      <p:sp>
        <p:nvSpPr>
          <p:cNvPr id="2" name="Freeform 2"/>
          <p:cNvSpPr/>
          <p:nvPr/>
        </p:nvSpPr>
        <p:spPr>
          <a:xfrm rot="16920504">
            <a:off x="-2998659" y="1233426"/>
            <a:ext cx="7463480" cy="2446768"/>
          </a:xfrm>
          <a:custGeom>
            <a:avLst/>
            <a:gdLst/>
            <a:ahLst/>
            <a:cxnLst/>
            <a:rect l="l" t="t" r="r" b="b"/>
            <a:pathLst>
              <a:path w="7463480" h="4720651">
                <a:moveTo>
                  <a:pt x="0" y="0"/>
                </a:moveTo>
                <a:lnTo>
                  <a:pt x="7463480" y="0"/>
                </a:lnTo>
                <a:lnTo>
                  <a:pt x="7463480" y="4720651"/>
                </a:lnTo>
                <a:lnTo>
                  <a:pt x="0" y="4720651"/>
                </a:lnTo>
                <a:lnTo>
                  <a:pt x="0" y="0"/>
                </a:lnTo>
                <a:close/>
              </a:path>
            </a:pathLst>
          </a:custGeom>
          <a:blipFill>
            <a:blip>
              <a:extLst>
                <a:ext uri="{96DAC541-7B7A-43D3-8B79-37D633B846F1}">
                  <asvg:svgBlip xmlns:asvg="http://schemas.microsoft.com/office/drawing/2016/SVG/main" r:embed="rId3"/>
                </a:ext>
              </a:extLst>
            </a:blip>
            <a:stretch>
              <a:fillRect t="-92934"/>
            </a:stretch>
          </a:blipFill>
        </p:spPr>
        <p:txBody>
          <a:bodyPr/>
          <a:lstStyle/>
          <a:p>
            <a:endParaRPr lang="en-US"/>
          </a:p>
        </p:txBody>
      </p:sp>
      <p:sp>
        <p:nvSpPr>
          <p:cNvPr id="3" name="Freeform 3"/>
          <p:cNvSpPr/>
          <p:nvPr/>
        </p:nvSpPr>
        <p:spPr>
          <a:xfrm rot="-6557104" flipH="1">
            <a:off x="5350805" y="1938900"/>
            <a:ext cx="8341915" cy="3191419"/>
          </a:xfrm>
          <a:custGeom>
            <a:avLst/>
            <a:gdLst/>
            <a:ahLst/>
            <a:cxnLst/>
            <a:rect l="l" t="t" r="r" b="b"/>
            <a:pathLst>
              <a:path w="8680917" h="5490680">
                <a:moveTo>
                  <a:pt x="8680917" y="0"/>
                </a:moveTo>
                <a:lnTo>
                  <a:pt x="0" y="0"/>
                </a:lnTo>
                <a:lnTo>
                  <a:pt x="0" y="5490680"/>
                </a:lnTo>
                <a:lnTo>
                  <a:pt x="8680917" y="5490680"/>
                </a:lnTo>
                <a:lnTo>
                  <a:pt x="8680917" y="0"/>
                </a:lnTo>
                <a:close/>
              </a:path>
            </a:pathLst>
          </a:custGeom>
          <a:blipFill>
            <a:blip>
              <a:extLst>
                <a:ext uri="{96DAC541-7B7A-43D3-8B79-37D633B846F1}">
                  <asvg:svgBlip xmlns:asvg="http://schemas.microsoft.com/office/drawing/2016/SVG/main" r:embed="rId3"/>
                </a:ext>
              </a:extLst>
            </a:blip>
            <a:stretch>
              <a:fillRect t="-1" r="-4064" b="-72045"/>
            </a:stretch>
          </a:blipFill>
        </p:spPr>
        <p:txBody>
          <a:bodyPr/>
          <a:lstStyle/>
          <a:p>
            <a:endParaRPr lang="en-US"/>
          </a:p>
        </p:txBody>
      </p:sp>
      <p:sp>
        <p:nvSpPr>
          <p:cNvPr id="5" name="Freeform 5"/>
          <p:cNvSpPr/>
          <p:nvPr/>
        </p:nvSpPr>
        <p:spPr>
          <a:xfrm flipV="1">
            <a:off x="-86442" y="6092067"/>
            <a:ext cx="9934077" cy="2446266"/>
          </a:xfrm>
          <a:custGeom>
            <a:avLst/>
            <a:gdLst/>
            <a:ahLst/>
            <a:cxnLst/>
            <a:rect l="l" t="t" r="r" b="b"/>
            <a:pathLst>
              <a:path w="9934077" h="2446266">
                <a:moveTo>
                  <a:pt x="0" y="2446266"/>
                </a:moveTo>
                <a:lnTo>
                  <a:pt x="9934076" y="2446266"/>
                </a:lnTo>
                <a:lnTo>
                  <a:pt x="9934076" y="0"/>
                </a:lnTo>
                <a:lnTo>
                  <a:pt x="0" y="0"/>
                </a:lnTo>
                <a:lnTo>
                  <a:pt x="0" y="2446266"/>
                </a:lnTo>
                <a:close/>
              </a:path>
            </a:pathLst>
          </a:custGeom>
          <a:blipFill>
            <a:blip r:embed="rId4"/>
            <a:stretch>
              <a:fillRect/>
            </a:stretch>
          </a:blipFill>
          <a:ln cap="sq">
            <a:noFill/>
            <a:prstDash val="solid"/>
            <a:miter/>
          </a:ln>
        </p:spPr>
        <p:txBody>
          <a:bodyPr/>
          <a:lstStyle/>
          <a:p>
            <a:endParaRPr lang="en-US"/>
          </a:p>
        </p:txBody>
      </p:sp>
      <p:sp>
        <p:nvSpPr>
          <p:cNvPr id="7" name="TextBox 7"/>
          <p:cNvSpPr txBox="1"/>
          <p:nvPr/>
        </p:nvSpPr>
        <p:spPr>
          <a:xfrm>
            <a:off x="1312005" y="800300"/>
            <a:ext cx="7129589" cy="5831020"/>
          </a:xfrm>
          <a:prstGeom prst="rect">
            <a:avLst/>
          </a:prstGeom>
        </p:spPr>
        <p:txBody>
          <a:bodyPr lIns="0" tIns="0" rIns="0" bIns="0" rtlCol="0" anchor="t">
            <a:spAutoFit/>
          </a:bodyPr>
          <a:lstStyle/>
          <a:p>
            <a:pPr algn="ctr">
              <a:lnSpc>
                <a:spcPts val="2395"/>
              </a:lnSpc>
              <a:spcBef>
                <a:spcPct val="0"/>
              </a:spcBef>
            </a:pPr>
            <a:r>
              <a:rPr lang="en-US" sz="1996" dirty="0">
                <a:solidFill>
                  <a:srgbClr val="0E243C"/>
                </a:solidFill>
                <a:latin typeface="Inter" panose="020B0604020202020204" charset="0"/>
                <a:ea typeface="Inter" panose="020B0604020202020204" charset="0"/>
                <a:cs typeface="Inter Bold"/>
                <a:sym typeface="Inter Bold"/>
              </a:rPr>
              <a:t>The Office of Accessibility values collaboration between you, your students and our office. Thank you for your time.</a:t>
            </a: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r>
              <a:rPr lang="en-US" sz="1996" dirty="0">
                <a:solidFill>
                  <a:srgbClr val="0E243C"/>
                </a:solidFill>
                <a:latin typeface="Inter" panose="020B0604020202020204" charset="0"/>
                <a:ea typeface="Inter" panose="020B0604020202020204" charset="0"/>
                <a:cs typeface="Inter Bold"/>
                <a:sym typeface="Inter Bold"/>
              </a:rPr>
              <a:t>If you would like an electronic copy of this presentation, please feel free to contact us at </a:t>
            </a:r>
          </a:p>
          <a:p>
            <a:pPr algn="ctr">
              <a:lnSpc>
                <a:spcPts val="2395"/>
              </a:lnSpc>
              <a:spcBef>
                <a:spcPct val="0"/>
              </a:spcBef>
            </a:pPr>
            <a:r>
              <a:rPr lang="en-US" sz="1996" b="1" dirty="0">
                <a:solidFill>
                  <a:srgbClr val="0E243C"/>
                </a:solidFill>
                <a:latin typeface="Inter" panose="020B0604020202020204" charset="0"/>
                <a:ea typeface="Inter" panose="020B0604020202020204" charset="0"/>
                <a:cs typeface="Inter Bold"/>
                <a:sym typeface="Inter Bold"/>
                <a:hlinkClick r:id="rId5"/>
              </a:rPr>
              <a:t>access@uakron.edu</a:t>
            </a:r>
            <a:endParaRPr lang="en-US" sz="1996" b="1" dirty="0">
              <a:solidFill>
                <a:srgbClr val="0E243C"/>
              </a:solidFill>
              <a:latin typeface="Inter" panose="020B0604020202020204" charset="0"/>
              <a:ea typeface="Inter" panose="020B0604020202020204" charset="0"/>
              <a:cs typeface="Inter Bold"/>
              <a:sym typeface="Inter Bold"/>
            </a:endParaRPr>
          </a:p>
          <a:p>
            <a:pPr algn="ctr">
              <a:lnSpc>
                <a:spcPts val="2395"/>
              </a:lnSpc>
              <a:spcBef>
                <a:spcPct val="0"/>
              </a:spcBef>
            </a:pPr>
            <a:r>
              <a:rPr lang="en-US" sz="1996" b="1" dirty="0">
                <a:solidFill>
                  <a:srgbClr val="0E243C"/>
                </a:solidFill>
                <a:latin typeface="Inter" panose="020B0604020202020204" charset="0"/>
                <a:ea typeface="Inter" panose="020B0604020202020204" charset="0"/>
                <a:cs typeface="Inter Bold"/>
                <a:sym typeface="Inter Bold"/>
              </a:rPr>
              <a:t>(330) 972 – 7928</a:t>
            </a:r>
          </a:p>
          <a:p>
            <a:pPr algn="ctr">
              <a:lnSpc>
                <a:spcPts val="2395"/>
              </a:lnSpc>
              <a:spcBef>
                <a:spcPct val="0"/>
              </a:spcBef>
            </a:pPr>
            <a:endParaRPr lang="en-US" sz="1996" b="1" dirty="0">
              <a:solidFill>
                <a:srgbClr val="0E243C"/>
              </a:solidFill>
              <a:latin typeface="Inter Bold"/>
              <a:ea typeface="Inter Bold"/>
              <a:cs typeface="Inter Bold"/>
              <a:sym typeface="Inter Bold"/>
            </a:endParaRPr>
          </a:p>
          <a:p>
            <a:pPr algn="ctr">
              <a:lnSpc>
                <a:spcPts val="2395"/>
              </a:lnSpc>
              <a:spcBef>
                <a:spcPct val="0"/>
              </a:spcBef>
            </a:pPr>
            <a:endParaRPr lang="en-US" sz="1996" b="1" dirty="0">
              <a:solidFill>
                <a:srgbClr val="0E243C"/>
              </a:solidFill>
              <a:latin typeface="Inter Bold"/>
              <a:ea typeface="Inter Bold"/>
              <a:cs typeface="Inter Bold"/>
              <a:sym typeface="Inter Bold"/>
            </a:endParaRPr>
          </a:p>
        </p:txBody>
      </p:sp>
      <p:pic>
        <p:nvPicPr>
          <p:cNvPr id="10" name="Picture 9">
            <a:extLst>
              <a:ext uri="{FF2B5EF4-FFF2-40B4-BE49-F238E27FC236}">
                <a16:creationId xmlns:a16="http://schemas.microsoft.com/office/drawing/2014/main" id="{E006BFBC-6DE1-2A85-521C-4933062D0906}"/>
              </a:ext>
            </a:extLst>
          </p:cNvPr>
          <p:cNvPicPr>
            <a:picLocks noChangeAspect="1"/>
          </p:cNvPicPr>
          <p:nvPr/>
        </p:nvPicPr>
        <p:blipFill>
          <a:blip r:embed="rId6"/>
          <a:srcRect l="14132" t="7851" r="11009" b="5937"/>
          <a:stretch>
            <a:fillRect/>
          </a:stretch>
        </p:blipFill>
        <p:spPr>
          <a:xfrm>
            <a:off x="3581399" y="1905000"/>
            <a:ext cx="2590800" cy="2653922"/>
          </a:xfrm>
          <a:prstGeom prst="flowChartConnector">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p:cNvGrpSpPr/>
        <p:nvPr/>
      </p:nvGrpSpPr>
      <p:grpSpPr>
        <a:xfrm>
          <a:off x="0" y="0"/>
          <a:ext cx="0" cy="0"/>
          <a:chOff x="0" y="0"/>
          <a:chExt cx="0" cy="0"/>
        </a:xfrm>
      </p:grpSpPr>
      <p:sp>
        <p:nvSpPr>
          <p:cNvPr id="2" name="Freeform 2"/>
          <p:cNvSpPr/>
          <p:nvPr/>
        </p:nvSpPr>
        <p:spPr>
          <a:xfrm rot="5400000" flipH="1">
            <a:off x="4660170" y="1890070"/>
            <a:ext cx="7455837" cy="3436159"/>
          </a:xfrm>
          <a:custGeom>
            <a:avLst/>
            <a:gdLst/>
            <a:ahLst/>
            <a:cxnLst/>
            <a:rect l="l" t="t" r="r" b="b"/>
            <a:pathLst>
              <a:path w="8925089" h="3436159">
                <a:moveTo>
                  <a:pt x="0" y="0"/>
                </a:moveTo>
                <a:lnTo>
                  <a:pt x="8925089" y="0"/>
                </a:lnTo>
                <a:lnTo>
                  <a:pt x="8925089" y="3436160"/>
                </a:lnTo>
                <a:lnTo>
                  <a:pt x="0" y="3436160"/>
                </a:lnTo>
                <a:lnTo>
                  <a:pt x="0" y="0"/>
                </a:lnTo>
                <a:close/>
              </a:path>
            </a:pathLst>
          </a:custGeom>
          <a:blipFill>
            <a:blip>
              <a:extLst>
                <a:ext uri="{96DAC541-7B7A-43D3-8B79-37D633B846F1}">
                  <asvg:svgBlip xmlns:asvg="http://schemas.microsoft.com/office/drawing/2016/SVG/main" r:embed="rId3"/>
                </a:ext>
              </a:extLst>
            </a:blip>
            <a:stretch>
              <a:fillRect l="-19706"/>
            </a:stretch>
          </a:blipFill>
        </p:spPr>
        <p:txBody>
          <a:bodyPr/>
          <a:lstStyle/>
          <a:p>
            <a:endParaRPr lang="en-US" dirty="0"/>
          </a:p>
        </p:txBody>
      </p:sp>
      <p:grpSp>
        <p:nvGrpSpPr>
          <p:cNvPr id="3" name="Group 3"/>
          <p:cNvGrpSpPr/>
          <p:nvPr/>
        </p:nvGrpSpPr>
        <p:grpSpPr>
          <a:xfrm flipH="1">
            <a:off x="9189390" y="-72548"/>
            <a:ext cx="872262" cy="7460295"/>
            <a:chOff x="0" y="0"/>
            <a:chExt cx="1037165" cy="2874033"/>
          </a:xfrm>
        </p:grpSpPr>
        <p:sp>
          <p:nvSpPr>
            <p:cNvPr id="4" name="Freeform 4"/>
            <p:cNvSpPr/>
            <p:nvPr/>
          </p:nvSpPr>
          <p:spPr>
            <a:xfrm>
              <a:off x="0" y="0"/>
              <a:ext cx="1037165" cy="2874033"/>
            </a:xfrm>
            <a:custGeom>
              <a:avLst/>
              <a:gdLst/>
              <a:ahLst/>
              <a:cxnLst/>
              <a:rect l="l" t="t" r="r" b="b"/>
              <a:pathLst>
                <a:path w="1037165" h="2874033">
                  <a:moveTo>
                    <a:pt x="0" y="0"/>
                  </a:moveTo>
                  <a:lnTo>
                    <a:pt x="1037165" y="0"/>
                  </a:lnTo>
                  <a:lnTo>
                    <a:pt x="1037165" y="2874033"/>
                  </a:lnTo>
                  <a:lnTo>
                    <a:pt x="0" y="2874033"/>
                  </a:lnTo>
                  <a:close/>
                </a:path>
              </a:pathLst>
            </a:custGeom>
            <a:solidFill>
              <a:srgbClr val="0B2041"/>
            </a:solidFill>
          </p:spPr>
          <p:txBody>
            <a:bodyPr/>
            <a:lstStyle/>
            <a:p>
              <a:endParaRPr lang="en-US" dirty="0"/>
            </a:p>
          </p:txBody>
        </p:sp>
        <p:sp>
          <p:nvSpPr>
            <p:cNvPr id="5" name="TextBox 5"/>
            <p:cNvSpPr txBox="1"/>
            <p:nvPr/>
          </p:nvSpPr>
          <p:spPr>
            <a:xfrm>
              <a:off x="0" y="-38100"/>
              <a:ext cx="1037165" cy="2912133"/>
            </a:xfrm>
            <a:prstGeom prst="rect">
              <a:avLst/>
            </a:prstGeom>
          </p:spPr>
          <p:txBody>
            <a:bodyPr lIns="50800" tIns="50800" rIns="50800" bIns="50800" rtlCol="0" anchor="ctr"/>
            <a:lstStyle/>
            <a:p>
              <a:pPr algn="ctr">
                <a:lnSpc>
                  <a:spcPts val="2520"/>
                </a:lnSpc>
              </a:pPr>
              <a:endParaRPr/>
            </a:p>
          </p:txBody>
        </p:sp>
      </p:grpSp>
      <p:sp>
        <p:nvSpPr>
          <p:cNvPr id="6" name="TextBox 6"/>
          <p:cNvSpPr txBox="1"/>
          <p:nvPr/>
        </p:nvSpPr>
        <p:spPr>
          <a:xfrm>
            <a:off x="5102370" y="458790"/>
            <a:ext cx="2992858" cy="2057400"/>
          </a:xfrm>
          <a:prstGeom prst="rect">
            <a:avLst/>
          </a:prstGeom>
        </p:spPr>
        <p:txBody>
          <a:bodyPr lIns="0" tIns="0" rIns="0" bIns="0" rtlCol="0" anchor="t">
            <a:spAutoFit/>
          </a:bodyPr>
          <a:lstStyle/>
          <a:p>
            <a:pPr algn="l">
              <a:lnSpc>
                <a:spcPts val="5400"/>
              </a:lnSpc>
            </a:pPr>
            <a:r>
              <a:rPr lang="en-US" sz="4500" dirty="0">
                <a:solidFill>
                  <a:srgbClr val="FFFAEC"/>
                </a:solidFill>
                <a:latin typeface="Oswald"/>
                <a:ea typeface="Oswald"/>
                <a:cs typeface="Oswald"/>
                <a:sym typeface="Oswald"/>
              </a:rPr>
              <a:t>CONCLUSION AND NEXT STEPS</a:t>
            </a:r>
          </a:p>
        </p:txBody>
      </p:sp>
      <p:sp>
        <p:nvSpPr>
          <p:cNvPr id="12" name="TextBox 12"/>
          <p:cNvSpPr txBox="1"/>
          <p:nvPr/>
        </p:nvSpPr>
        <p:spPr>
          <a:xfrm>
            <a:off x="459855" y="457072"/>
            <a:ext cx="6138944" cy="605487"/>
          </a:xfrm>
          <a:prstGeom prst="rect">
            <a:avLst/>
          </a:prstGeom>
        </p:spPr>
        <p:txBody>
          <a:bodyPr lIns="0" tIns="0" rIns="0" bIns="0" rtlCol="0" anchor="t">
            <a:spAutoFit/>
          </a:bodyPr>
          <a:lstStyle/>
          <a:p>
            <a:pPr algn="l">
              <a:lnSpc>
                <a:spcPts val="4982"/>
              </a:lnSpc>
            </a:pPr>
            <a:r>
              <a:rPr lang="en-US" sz="4151" dirty="0">
                <a:solidFill>
                  <a:srgbClr val="24415F"/>
                </a:solidFill>
                <a:latin typeface="Oswald"/>
                <a:ea typeface="Oswald"/>
                <a:cs typeface="Oswald"/>
                <a:sym typeface="Oswald"/>
              </a:rPr>
              <a:t>GENERAL OFFICE INFORMATION</a:t>
            </a:r>
          </a:p>
        </p:txBody>
      </p:sp>
      <p:sp>
        <p:nvSpPr>
          <p:cNvPr id="13" name="Freeform 13"/>
          <p:cNvSpPr/>
          <p:nvPr/>
        </p:nvSpPr>
        <p:spPr>
          <a:xfrm rot="5400000" flipH="1">
            <a:off x="4005475" y="2540308"/>
            <a:ext cx="7460294" cy="2131226"/>
          </a:xfrm>
          <a:custGeom>
            <a:avLst/>
            <a:gdLst/>
            <a:ahLst/>
            <a:cxnLst/>
            <a:rect l="l" t="t" r="r" b="b"/>
            <a:pathLst>
              <a:path w="8916174" h="2131226">
                <a:moveTo>
                  <a:pt x="0" y="0"/>
                </a:moveTo>
                <a:lnTo>
                  <a:pt x="8916174" y="0"/>
                </a:lnTo>
                <a:lnTo>
                  <a:pt x="8916174" y="2131226"/>
                </a:lnTo>
                <a:lnTo>
                  <a:pt x="0" y="2131226"/>
                </a:lnTo>
                <a:lnTo>
                  <a:pt x="0" y="0"/>
                </a:lnTo>
                <a:close/>
              </a:path>
            </a:pathLst>
          </a:custGeom>
          <a:blipFill>
            <a:blip>
              <a:extLst>
                <a:ext uri="{96DAC541-7B7A-43D3-8B79-37D633B846F1}">
                  <asvg:svgBlip xmlns:asvg="http://schemas.microsoft.com/office/drawing/2016/SVG/main" r:embed="rId4"/>
                </a:ext>
              </a:extLst>
            </a:blip>
            <a:stretch>
              <a:fillRect l="-19514" t="-61229" r="-119"/>
            </a:stretch>
          </a:blipFill>
        </p:spPr>
        <p:txBody>
          <a:bodyPr/>
          <a:lstStyle/>
          <a:p>
            <a:endParaRPr lang="en-US" dirty="0"/>
          </a:p>
        </p:txBody>
      </p:sp>
      <p:sp>
        <p:nvSpPr>
          <p:cNvPr id="14" name="TextBox 14"/>
          <p:cNvSpPr txBox="1"/>
          <p:nvPr/>
        </p:nvSpPr>
        <p:spPr>
          <a:xfrm>
            <a:off x="459855" y="2523770"/>
            <a:ext cx="6830440" cy="4308872"/>
          </a:xfrm>
          <a:prstGeom prst="rect">
            <a:avLst/>
          </a:prstGeom>
        </p:spPr>
        <p:txBody>
          <a:bodyPr wrap="square" lIns="0" tIns="0" rIns="0" bIns="0" rtlCol="0" anchor="t">
            <a:spAutoFit/>
          </a:bodyPr>
          <a:lstStyle/>
          <a:p>
            <a:pPr marL="342900" indent="-342900">
              <a:buFont typeface="Arial" panose="020B0604020202020204" pitchFamily="34" charset="0"/>
              <a:buChar char="•"/>
            </a:pPr>
            <a:r>
              <a:rPr lang="en-US" sz="2000" dirty="0">
                <a:latin typeface="Century Gothic" panose="020B0502020202020204" pitchFamily="34" charset="0"/>
                <a:ea typeface="+mn-lt"/>
                <a:cs typeface="+mn-lt"/>
              </a:rPr>
              <a:t>To ensure students with disabilities have equal access and opportunity to participate fully in the academic environment.</a:t>
            </a:r>
          </a:p>
          <a:p>
            <a:endParaRPr lang="en-US" sz="2000" dirty="0">
              <a:latin typeface="Century Gothic" panose="020B0502020202020204" pitchFamily="34" charset="0"/>
              <a:ea typeface="+mn-lt"/>
              <a:cs typeface="+mn-lt"/>
            </a:endParaRPr>
          </a:p>
          <a:p>
            <a:endParaRPr lang="en-US" sz="2000" dirty="0">
              <a:latin typeface="Century Gothic" panose="020B0502020202020204" pitchFamily="34" charset="0"/>
              <a:ea typeface="+mn-lt"/>
              <a:cs typeface="+mn-lt"/>
            </a:endParaRPr>
          </a:p>
          <a:p>
            <a:endParaRPr lang="en-US" sz="2000" dirty="0">
              <a:latin typeface="Century Gothic" panose="020B0502020202020204" pitchFamily="34" charset="0"/>
              <a:ea typeface="+mn-lt"/>
              <a:cs typeface="+mn-lt"/>
            </a:endParaRPr>
          </a:p>
          <a:p>
            <a:endParaRPr lang="en-US" sz="2000" dirty="0">
              <a:latin typeface="Century Gothic" panose="020B0502020202020204" pitchFamily="34" charset="0"/>
              <a:ea typeface="+mn-lt"/>
              <a:cs typeface="+mn-lt"/>
            </a:endParaRPr>
          </a:p>
          <a:p>
            <a:endParaRPr lang="en-US" sz="2000" dirty="0">
              <a:latin typeface="Century Gothic" panose="020B0502020202020204" pitchFamily="34" charset="0"/>
              <a:ea typeface="+mn-lt"/>
              <a:cs typeface="+mn-lt"/>
            </a:endParaRPr>
          </a:p>
          <a:p>
            <a:pPr marL="342900" indent="-342900">
              <a:buFont typeface="Arial" panose="020B0604020202020204" pitchFamily="34" charset="0"/>
              <a:buChar char="•"/>
            </a:pPr>
            <a:r>
              <a:rPr lang="en-US" sz="2000" dirty="0">
                <a:latin typeface="Century Gothic" panose="020B0502020202020204" pitchFamily="34" charset="0"/>
                <a:ea typeface="+mn-lt"/>
                <a:cs typeface="+mn-lt"/>
              </a:rPr>
              <a:t>to provide reasonable accommodations and a supportive, well-resourced environment for students with disabilities in the university environment.</a:t>
            </a:r>
            <a:endParaRPr lang="en-US" sz="2000" dirty="0">
              <a:latin typeface="Century Gothic" panose="020B0502020202020204" pitchFamily="34" charset="0"/>
            </a:endParaRPr>
          </a:p>
          <a:p>
            <a:pPr marL="436295" lvl="1" indent="-218147" algn="l">
              <a:lnSpc>
                <a:spcPts val="2424"/>
              </a:lnSpc>
              <a:buFont typeface="Arial"/>
              <a:buChar char="•"/>
            </a:pPr>
            <a:endParaRPr lang="en-US" sz="202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424"/>
              </a:lnSpc>
            </a:pPr>
            <a:endParaRPr lang="en-US" sz="202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424"/>
              </a:lnSpc>
            </a:pPr>
            <a:endParaRPr lang="en-US" sz="2020" dirty="0">
              <a:solidFill>
                <a:srgbClr val="0E243C"/>
              </a:solidFill>
              <a:latin typeface="Century Gothic" panose="020B0502020202020204" pitchFamily="34" charset="0"/>
              <a:ea typeface="Century Gothic Paneuropean"/>
              <a:cs typeface="Century Gothic Paneuropean"/>
              <a:sym typeface="Century Gothic Paneuropean"/>
            </a:endParaRPr>
          </a:p>
        </p:txBody>
      </p:sp>
      <p:sp>
        <p:nvSpPr>
          <p:cNvPr id="7" name="TextBox 6">
            <a:extLst>
              <a:ext uri="{FF2B5EF4-FFF2-40B4-BE49-F238E27FC236}">
                <a16:creationId xmlns:a16="http://schemas.microsoft.com/office/drawing/2014/main" id="{3B17C747-081F-7EB2-2AAE-4E9E798848A7}"/>
              </a:ext>
            </a:extLst>
          </p:cNvPr>
          <p:cNvSpPr txBox="1"/>
          <p:nvPr/>
        </p:nvSpPr>
        <p:spPr>
          <a:xfrm>
            <a:off x="459855" y="2039519"/>
            <a:ext cx="5586549" cy="359073"/>
          </a:xfrm>
          <a:prstGeom prst="rect">
            <a:avLst/>
          </a:prstGeom>
        </p:spPr>
        <p:txBody>
          <a:bodyPr wrap="square" lIns="0" tIns="0" rIns="0" bIns="0" rtlCol="0" anchor="t">
            <a:spAutoFit/>
          </a:bodyPr>
          <a:lstStyle/>
          <a:p>
            <a:pPr algn="l">
              <a:lnSpc>
                <a:spcPts val="2760"/>
              </a:lnSpc>
            </a:pPr>
            <a:r>
              <a:rPr lang="en-US" sz="2400" b="1" dirty="0">
                <a:solidFill>
                  <a:srgbClr val="0E243C"/>
                </a:solidFill>
                <a:latin typeface="Century Gothic" panose="020B0502020202020204" pitchFamily="34" charset="0"/>
                <a:ea typeface="Century Gothic Paneuropean Bold"/>
                <a:cs typeface="Century Gothic Paneuropean Bold"/>
                <a:sym typeface="Century Gothic Paneuropean Bold"/>
              </a:rPr>
              <a:t>OUR MISSION</a:t>
            </a:r>
          </a:p>
        </p:txBody>
      </p:sp>
      <p:sp>
        <p:nvSpPr>
          <p:cNvPr id="8" name="TextBox 7">
            <a:extLst>
              <a:ext uri="{FF2B5EF4-FFF2-40B4-BE49-F238E27FC236}">
                <a16:creationId xmlns:a16="http://schemas.microsoft.com/office/drawing/2014/main" id="{26AFD2D1-BB4C-C189-FCB4-D828DCB1880F}"/>
              </a:ext>
            </a:extLst>
          </p:cNvPr>
          <p:cNvSpPr txBox="1"/>
          <p:nvPr/>
        </p:nvSpPr>
        <p:spPr>
          <a:xfrm>
            <a:off x="478839" y="4387519"/>
            <a:ext cx="5586549" cy="359073"/>
          </a:xfrm>
          <a:prstGeom prst="rect">
            <a:avLst/>
          </a:prstGeom>
        </p:spPr>
        <p:txBody>
          <a:bodyPr wrap="square" lIns="0" tIns="0" rIns="0" bIns="0" rtlCol="0" anchor="t">
            <a:spAutoFit/>
          </a:bodyPr>
          <a:lstStyle/>
          <a:p>
            <a:pPr algn="l">
              <a:lnSpc>
                <a:spcPts val="2760"/>
              </a:lnSpc>
            </a:pPr>
            <a:r>
              <a:rPr lang="en-US" sz="2400" b="1" dirty="0">
                <a:solidFill>
                  <a:srgbClr val="0E243C"/>
                </a:solidFill>
                <a:latin typeface="Century Gothic" panose="020B0502020202020204" pitchFamily="34" charset="0"/>
                <a:ea typeface="Century Gothic Paneuropean Bold"/>
                <a:cs typeface="Century Gothic Paneuropean Bold"/>
                <a:sym typeface="Century Gothic Paneuropean Bold"/>
              </a:rPr>
              <a:t>OUR GOAL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a:extLst>
            <a:ext uri="{FF2B5EF4-FFF2-40B4-BE49-F238E27FC236}">
              <a16:creationId xmlns:a16="http://schemas.microsoft.com/office/drawing/2014/main" id="{C1F35260-CE95-EF86-D481-B45D06BA88C9}"/>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48D63C95-F994-B36E-8FE1-C56BB75A0033}"/>
              </a:ext>
            </a:extLst>
          </p:cNvPr>
          <p:cNvSpPr/>
          <p:nvPr/>
        </p:nvSpPr>
        <p:spPr>
          <a:xfrm>
            <a:off x="533400" y="2418243"/>
            <a:ext cx="317408" cy="360680"/>
          </a:xfrm>
          <a:custGeom>
            <a:avLst/>
            <a:gdLst/>
            <a:ahLst/>
            <a:cxnLst/>
            <a:rect l="l" t="t" r="r" b="b"/>
            <a:pathLst>
              <a:path w="538099" h="608022">
                <a:moveTo>
                  <a:pt x="0" y="0"/>
                </a:moveTo>
                <a:lnTo>
                  <a:pt x="538099" y="0"/>
                </a:lnTo>
                <a:lnTo>
                  <a:pt x="538099" y="608022"/>
                </a:lnTo>
                <a:lnTo>
                  <a:pt x="0" y="6080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29DEA05E-B771-5F2A-FCAD-A09DEC750F1C}"/>
              </a:ext>
            </a:extLst>
          </p:cNvPr>
          <p:cNvSpPr/>
          <p:nvPr/>
        </p:nvSpPr>
        <p:spPr>
          <a:xfrm flipV="1">
            <a:off x="-90238" y="6245687"/>
            <a:ext cx="9934077" cy="2446266"/>
          </a:xfrm>
          <a:custGeom>
            <a:avLst/>
            <a:gdLst/>
            <a:ahLst/>
            <a:cxnLst/>
            <a:rect l="l" t="t" r="r" b="b"/>
            <a:pathLst>
              <a:path w="9934077" h="2446266">
                <a:moveTo>
                  <a:pt x="0" y="2446267"/>
                </a:moveTo>
                <a:lnTo>
                  <a:pt x="9934076" y="2446267"/>
                </a:lnTo>
                <a:lnTo>
                  <a:pt x="9934076" y="0"/>
                </a:lnTo>
                <a:lnTo>
                  <a:pt x="0" y="0"/>
                </a:lnTo>
                <a:lnTo>
                  <a:pt x="0" y="2446267"/>
                </a:lnTo>
                <a:close/>
              </a:path>
            </a:pathLst>
          </a:custGeom>
          <a:blipFill>
            <a:blip r:embed="rId3"/>
            <a:stretch>
              <a:fillRect/>
            </a:stretch>
          </a:blipFill>
        </p:spPr>
        <p:txBody>
          <a:bodyPr/>
          <a:lstStyle/>
          <a:p>
            <a:endParaRPr lang="en-US"/>
          </a:p>
        </p:txBody>
      </p:sp>
      <p:sp>
        <p:nvSpPr>
          <p:cNvPr id="7" name="TextBox 7">
            <a:extLst>
              <a:ext uri="{FF2B5EF4-FFF2-40B4-BE49-F238E27FC236}">
                <a16:creationId xmlns:a16="http://schemas.microsoft.com/office/drawing/2014/main" id="{1BB8E9D0-52BC-EAC1-2F59-3835268398F1}"/>
              </a:ext>
            </a:extLst>
          </p:cNvPr>
          <p:cNvSpPr txBox="1"/>
          <p:nvPr/>
        </p:nvSpPr>
        <p:spPr>
          <a:xfrm>
            <a:off x="2023534" y="547675"/>
            <a:ext cx="5346441" cy="743793"/>
          </a:xfrm>
          <a:prstGeom prst="rect">
            <a:avLst/>
          </a:prstGeom>
        </p:spPr>
        <p:txBody>
          <a:bodyPr lIns="0" tIns="0" rIns="0" bIns="0" rtlCol="0" anchor="t">
            <a:spAutoFit/>
          </a:bodyPr>
          <a:lstStyle/>
          <a:p>
            <a:pPr algn="ctr">
              <a:lnSpc>
                <a:spcPts val="5816"/>
              </a:lnSpc>
            </a:pPr>
            <a:r>
              <a:rPr lang="en-US" sz="4847" dirty="0">
                <a:solidFill>
                  <a:srgbClr val="0E243C"/>
                </a:solidFill>
                <a:latin typeface="Oswald"/>
                <a:ea typeface="Oswald"/>
                <a:cs typeface="Oswald"/>
                <a:sym typeface="Oswald"/>
              </a:rPr>
              <a:t>DEFINING DISABILITY</a:t>
            </a:r>
          </a:p>
        </p:txBody>
      </p:sp>
      <p:sp>
        <p:nvSpPr>
          <p:cNvPr id="8" name="TextBox 8">
            <a:extLst>
              <a:ext uri="{FF2B5EF4-FFF2-40B4-BE49-F238E27FC236}">
                <a16:creationId xmlns:a16="http://schemas.microsoft.com/office/drawing/2014/main" id="{A4308BBB-DB2A-50A0-0AF4-CC20B1ACB48E}"/>
              </a:ext>
            </a:extLst>
          </p:cNvPr>
          <p:cNvSpPr txBox="1"/>
          <p:nvPr/>
        </p:nvSpPr>
        <p:spPr>
          <a:xfrm>
            <a:off x="5516880" y="1777042"/>
            <a:ext cx="3682217" cy="641201"/>
          </a:xfrm>
          <a:prstGeom prst="rect">
            <a:avLst/>
          </a:prstGeom>
        </p:spPr>
        <p:txBody>
          <a:bodyPr lIns="0" tIns="0" rIns="0" bIns="0" rtlCol="0" anchor="t">
            <a:spAutoFit/>
          </a:bodyPr>
          <a:lstStyle/>
          <a:p>
            <a:pPr algn="l">
              <a:lnSpc>
                <a:spcPts val="2520"/>
              </a:lnSpc>
            </a:pPr>
            <a:endParaRPr lang="en-US" sz="210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520"/>
              </a:lnSpc>
            </a:pPr>
            <a:endParaRPr lang="en-US" sz="2100" dirty="0">
              <a:solidFill>
                <a:srgbClr val="0E243C"/>
              </a:solidFill>
              <a:latin typeface="Century Gothic" panose="020B0502020202020204" pitchFamily="34" charset="0"/>
              <a:ea typeface="Century Gothic Paneuropean"/>
              <a:cs typeface="Century Gothic Paneuropean"/>
              <a:sym typeface="Century Gothic Paneuropean"/>
            </a:endParaRPr>
          </a:p>
        </p:txBody>
      </p:sp>
      <p:sp>
        <p:nvSpPr>
          <p:cNvPr id="12" name="Freeform 12">
            <a:extLst>
              <a:ext uri="{FF2B5EF4-FFF2-40B4-BE49-F238E27FC236}">
                <a16:creationId xmlns:a16="http://schemas.microsoft.com/office/drawing/2014/main" id="{8751D94A-C35E-90E2-6983-4DA1E9D09018}"/>
              </a:ext>
            </a:extLst>
          </p:cNvPr>
          <p:cNvSpPr/>
          <p:nvPr/>
        </p:nvSpPr>
        <p:spPr>
          <a:xfrm flipV="1">
            <a:off x="-81529" y="6398528"/>
            <a:ext cx="9934077" cy="2446266"/>
          </a:xfrm>
          <a:custGeom>
            <a:avLst/>
            <a:gdLst/>
            <a:ahLst/>
            <a:cxnLst/>
            <a:rect l="l" t="t" r="r" b="b"/>
            <a:pathLst>
              <a:path w="9934077" h="2446266">
                <a:moveTo>
                  <a:pt x="0" y="2446267"/>
                </a:moveTo>
                <a:lnTo>
                  <a:pt x="9934076" y="2446267"/>
                </a:lnTo>
                <a:lnTo>
                  <a:pt x="9934076" y="0"/>
                </a:lnTo>
                <a:lnTo>
                  <a:pt x="0" y="0"/>
                </a:lnTo>
                <a:lnTo>
                  <a:pt x="0" y="2446267"/>
                </a:lnTo>
                <a:close/>
              </a:path>
            </a:pathLst>
          </a:custGeom>
          <a:blipFill>
            <a:blip r:embed="rId4"/>
            <a:stretch>
              <a:fillRect/>
            </a:stretch>
          </a:blipFill>
          <a:ln cap="sq">
            <a:noFill/>
            <a:prstDash val="solid"/>
            <a:miter/>
          </a:ln>
        </p:spPr>
        <p:txBody>
          <a:bodyPr/>
          <a:lstStyle/>
          <a:p>
            <a:endParaRPr lang="en-US"/>
          </a:p>
        </p:txBody>
      </p:sp>
      <p:sp>
        <p:nvSpPr>
          <p:cNvPr id="5" name="TextBox 4">
            <a:extLst>
              <a:ext uri="{FF2B5EF4-FFF2-40B4-BE49-F238E27FC236}">
                <a16:creationId xmlns:a16="http://schemas.microsoft.com/office/drawing/2014/main" id="{D391F4F5-EE8E-5A12-1F12-F7A30EFB8FAA}"/>
              </a:ext>
            </a:extLst>
          </p:cNvPr>
          <p:cNvSpPr txBox="1"/>
          <p:nvPr/>
        </p:nvSpPr>
        <p:spPr>
          <a:xfrm>
            <a:off x="850808" y="2326797"/>
            <a:ext cx="8458200" cy="2431435"/>
          </a:xfrm>
          <a:prstGeom prst="rect">
            <a:avLst/>
          </a:prstGeom>
          <a:noFill/>
        </p:spPr>
        <p:txBody>
          <a:bodyPr wrap="square">
            <a:spAutoFit/>
          </a:bodyPr>
          <a:lstStyle/>
          <a:p>
            <a:r>
              <a:rPr lang="en-US" sz="2400" i="0" dirty="0">
                <a:solidFill>
                  <a:srgbClr val="000000"/>
                </a:solidFill>
                <a:effectLst/>
                <a:latin typeface="Century Gothic" panose="020B0502020202020204" pitchFamily="34" charset="0"/>
              </a:rPr>
              <a:t>A disability is a physical or mental impairment </a:t>
            </a:r>
          </a:p>
          <a:p>
            <a:r>
              <a:rPr lang="en-US" sz="2400" i="0" dirty="0">
                <a:solidFill>
                  <a:srgbClr val="000000"/>
                </a:solidFill>
                <a:effectLst/>
                <a:latin typeface="Century Gothic" panose="020B0502020202020204" pitchFamily="34" charset="0"/>
              </a:rPr>
              <a:t>that substantially limits one or more major life activities.</a:t>
            </a:r>
          </a:p>
          <a:p>
            <a:endParaRPr lang="en-US" sz="2400" dirty="0">
              <a:solidFill>
                <a:srgbClr val="000000"/>
              </a:solidFill>
              <a:latin typeface="Century Gothic" panose="020B0502020202020204" pitchFamily="34" charset="0"/>
            </a:endParaRPr>
          </a:p>
          <a:p>
            <a:endParaRPr lang="en-US" sz="2000" dirty="0"/>
          </a:p>
          <a:p>
            <a:r>
              <a:rPr lang="en-US" sz="2000" dirty="0"/>
              <a:t>U.S. Equal Employment Opportunity Commission. (2011). </a:t>
            </a:r>
            <a:r>
              <a:rPr lang="en-US" sz="2000" i="1" dirty="0"/>
              <a:t>Regulations to Implement the Equal Employment Provisions of the Americans with Disabilities Act, as Amended</a:t>
            </a:r>
            <a:r>
              <a:rPr lang="en-US" sz="2000" dirty="0"/>
              <a:t>, 29 C.F.R. § 1630.</a:t>
            </a:r>
            <a:endParaRPr lang="en-US" sz="2400" dirty="0">
              <a:solidFill>
                <a:srgbClr val="000000"/>
              </a:solidFill>
              <a:latin typeface="Century Gothic" panose="020B0502020202020204" pitchFamily="34" charset="0"/>
            </a:endParaRPr>
          </a:p>
        </p:txBody>
      </p:sp>
      <p:sp>
        <p:nvSpPr>
          <p:cNvPr id="2" name="Freeform 3">
            <a:extLst>
              <a:ext uri="{FF2B5EF4-FFF2-40B4-BE49-F238E27FC236}">
                <a16:creationId xmlns:a16="http://schemas.microsoft.com/office/drawing/2014/main" id="{7B2AF193-B504-D5EC-F788-C2C6560F2434}"/>
              </a:ext>
            </a:extLst>
          </p:cNvPr>
          <p:cNvSpPr/>
          <p:nvPr/>
        </p:nvSpPr>
        <p:spPr>
          <a:xfrm rot="13600158" flipH="1">
            <a:off x="5727837" y="521013"/>
            <a:ext cx="8341915" cy="3191419"/>
          </a:xfrm>
          <a:custGeom>
            <a:avLst/>
            <a:gdLst/>
            <a:ahLst/>
            <a:cxnLst/>
            <a:rect l="l" t="t" r="r" b="b"/>
            <a:pathLst>
              <a:path w="8680917" h="5490680">
                <a:moveTo>
                  <a:pt x="8680917" y="0"/>
                </a:moveTo>
                <a:lnTo>
                  <a:pt x="0" y="0"/>
                </a:lnTo>
                <a:lnTo>
                  <a:pt x="0" y="5490680"/>
                </a:lnTo>
                <a:lnTo>
                  <a:pt x="8680917" y="5490680"/>
                </a:lnTo>
                <a:lnTo>
                  <a:pt x="8680917" y="0"/>
                </a:lnTo>
                <a:close/>
              </a:path>
            </a:pathLst>
          </a:custGeom>
          <a:blipFill>
            <a:blip>
              <a:extLst>
                <a:ext uri="{96DAC541-7B7A-43D3-8B79-37D633B846F1}">
                  <asvg:svgBlip xmlns:asvg="http://schemas.microsoft.com/office/drawing/2016/SVG/main" r:embed="rId5"/>
                </a:ext>
              </a:extLst>
            </a:blip>
            <a:stretch>
              <a:fillRect t="-1" r="-4064" b="-72045"/>
            </a:stretch>
          </a:blipFill>
        </p:spPr>
        <p:txBody>
          <a:bodyPr/>
          <a:lstStyle/>
          <a:p>
            <a:endParaRPr lang="en-US"/>
          </a:p>
        </p:txBody>
      </p:sp>
      <p:sp>
        <p:nvSpPr>
          <p:cNvPr id="4" name="Freeform 3">
            <a:extLst>
              <a:ext uri="{FF2B5EF4-FFF2-40B4-BE49-F238E27FC236}">
                <a16:creationId xmlns:a16="http://schemas.microsoft.com/office/drawing/2014/main" id="{3D94EED7-6D8C-3927-6EF0-D419B6D52D24}"/>
              </a:ext>
            </a:extLst>
          </p:cNvPr>
          <p:cNvSpPr/>
          <p:nvPr/>
        </p:nvSpPr>
        <p:spPr>
          <a:xfrm rot="7193130" flipH="1">
            <a:off x="-5627387" y="1425472"/>
            <a:ext cx="8341915" cy="2408050"/>
          </a:xfrm>
          <a:custGeom>
            <a:avLst/>
            <a:gdLst/>
            <a:ahLst/>
            <a:cxnLst/>
            <a:rect l="l" t="t" r="r" b="b"/>
            <a:pathLst>
              <a:path w="8680917" h="5490680">
                <a:moveTo>
                  <a:pt x="8680917" y="0"/>
                </a:moveTo>
                <a:lnTo>
                  <a:pt x="0" y="0"/>
                </a:lnTo>
                <a:lnTo>
                  <a:pt x="0" y="5490680"/>
                </a:lnTo>
                <a:lnTo>
                  <a:pt x="8680917" y="5490680"/>
                </a:lnTo>
                <a:lnTo>
                  <a:pt x="8680917" y="0"/>
                </a:lnTo>
                <a:close/>
              </a:path>
            </a:pathLst>
          </a:custGeom>
          <a:blipFill>
            <a:blip>
              <a:extLst>
                <a:ext uri="{96DAC541-7B7A-43D3-8B79-37D633B846F1}">
                  <asvg:svgBlip xmlns:asvg="http://schemas.microsoft.com/office/drawing/2016/SVG/main" r:embed="rId5"/>
                </a:ext>
              </a:extLst>
            </a:blip>
            <a:stretch>
              <a:fillRect t="-1" r="-4064" b="-72045"/>
            </a:stretch>
          </a:blipFill>
        </p:spPr>
        <p:txBody>
          <a:bodyPr/>
          <a:lstStyle/>
          <a:p>
            <a:endParaRPr lang="en-US" dirty="0"/>
          </a:p>
        </p:txBody>
      </p:sp>
    </p:spTree>
    <p:extLst>
      <p:ext uri="{BB962C8B-B14F-4D97-AF65-F5344CB8AC3E}">
        <p14:creationId xmlns:p14="http://schemas.microsoft.com/office/powerpoint/2010/main" val="2558904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p:cNvGrpSpPr/>
        <p:nvPr/>
      </p:nvGrpSpPr>
      <p:grpSpPr>
        <a:xfrm>
          <a:off x="0" y="0"/>
          <a:ext cx="0" cy="0"/>
          <a:chOff x="0" y="0"/>
          <a:chExt cx="0" cy="0"/>
        </a:xfrm>
      </p:grpSpPr>
      <p:sp>
        <p:nvSpPr>
          <p:cNvPr id="3" name="Freeform 3"/>
          <p:cNvSpPr/>
          <p:nvPr/>
        </p:nvSpPr>
        <p:spPr>
          <a:xfrm>
            <a:off x="623392" y="1416362"/>
            <a:ext cx="317408" cy="360680"/>
          </a:xfrm>
          <a:custGeom>
            <a:avLst/>
            <a:gdLst/>
            <a:ahLst/>
            <a:cxnLst/>
            <a:rect l="l" t="t" r="r" b="b"/>
            <a:pathLst>
              <a:path w="538099" h="608022">
                <a:moveTo>
                  <a:pt x="0" y="0"/>
                </a:moveTo>
                <a:lnTo>
                  <a:pt x="538099" y="0"/>
                </a:lnTo>
                <a:lnTo>
                  <a:pt x="538099" y="608022"/>
                </a:lnTo>
                <a:lnTo>
                  <a:pt x="0" y="6080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7"/>
          <p:cNvSpPr txBox="1"/>
          <p:nvPr/>
        </p:nvSpPr>
        <p:spPr>
          <a:xfrm>
            <a:off x="2090195" y="338405"/>
            <a:ext cx="5346441" cy="692882"/>
          </a:xfrm>
          <a:prstGeom prst="rect">
            <a:avLst/>
          </a:prstGeom>
        </p:spPr>
        <p:txBody>
          <a:bodyPr lIns="0" tIns="0" rIns="0" bIns="0" rtlCol="0" anchor="t">
            <a:spAutoFit/>
          </a:bodyPr>
          <a:lstStyle/>
          <a:p>
            <a:pPr algn="ctr">
              <a:lnSpc>
                <a:spcPts val="5816"/>
              </a:lnSpc>
            </a:pPr>
            <a:r>
              <a:rPr lang="en-US" sz="4200" dirty="0">
                <a:solidFill>
                  <a:srgbClr val="0E243C"/>
                </a:solidFill>
                <a:latin typeface="Oswald"/>
                <a:ea typeface="Oswald"/>
                <a:cs typeface="Oswald"/>
                <a:sym typeface="Oswald"/>
              </a:rPr>
              <a:t>DISABILITY DATA</a:t>
            </a:r>
          </a:p>
        </p:txBody>
      </p:sp>
      <p:sp>
        <p:nvSpPr>
          <p:cNvPr id="8" name="TextBox 8"/>
          <p:cNvSpPr txBox="1"/>
          <p:nvPr/>
        </p:nvSpPr>
        <p:spPr>
          <a:xfrm>
            <a:off x="5516880" y="1777042"/>
            <a:ext cx="3682217" cy="641201"/>
          </a:xfrm>
          <a:prstGeom prst="rect">
            <a:avLst/>
          </a:prstGeom>
        </p:spPr>
        <p:txBody>
          <a:bodyPr lIns="0" tIns="0" rIns="0" bIns="0" rtlCol="0" anchor="t">
            <a:spAutoFit/>
          </a:bodyPr>
          <a:lstStyle/>
          <a:p>
            <a:pPr algn="l">
              <a:lnSpc>
                <a:spcPts val="2520"/>
              </a:lnSpc>
            </a:pPr>
            <a:endParaRPr lang="en-US" sz="210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520"/>
              </a:lnSpc>
            </a:pPr>
            <a:endParaRPr lang="en-US" sz="2100" dirty="0">
              <a:solidFill>
                <a:srgbClr val="0E243C"/>
              </a:solidFill>
              <a:latin typeface="Century Gothic" panose="020B0502020202020204" pitchFamily="34" charset="0"/>
              <a:ea typeface="Century Gothic Paneuropean"/>
              <a:cs typeface="Century Gothic Paneuropean"/>
              <a:sym typeface="Century Gothic Paneuropean"/>
            </a:endParaRPr>
          </a:p>
        </p:txBody>
      </p:sp>
      <p:sp>
        <p:nvSpPr>
          <p:cNvPr id="12" name="Freeform 12"/>
          <p:cNvSpPr/>
          <p:nvPr/>
        </p:nvSpPr>
        <p:spPr>
          <a:xfrm flipV="1">
            <a:off x="-90239" y="5890291"/>
            <a:ext cx="9934077" cy="2446266"/>
          </a:xfrm>
          <a:custGeom>
            <a:avLst/>
            <a:gdLst/>
            <a:ahLst/>
            <a:cxnLst/>
            <a:rect l="l" t="t" r="r" b="b"/>
            <a:pathLst>
              <a:path w="9934077" h="2446266">
                <a:moveTo>
                  <a:pt x="0" y="2446267"/>
                </a:moveTo>
                <a:lnTo>
                  <a:pt x="9934076" y="2446267"/>
                </a:lnTo>
                <a:lnTo>
                  <a:pt x="9934076" y="0"/>
                </a:lnTo>
                <a:lnTo>
                  <a:pt x="0" y="0"/>
                </a:lnTo>
                <a:lnTo>
                  <a:pt x="0" y="2446267"/>
                </a:lnTo>
                <a:close/>
              </a:path>
            </a:pathLst>
          </a:custGeom>
          <a:blipFill>
            <a:blip r:embed="rId3"/>
            <a:stretch>
              <a:fillRect/>
            </a:stretch>
          </a:blipFill>
          <a:ln cap="sq">
            <a:noFill/>
            <a:prstDash val="solid"/>
            <a:miter/>
          </a:ln>
        </p:spPr>
        <p:txBody>
          <a:bodyPr/>
          <a:lstStyle/>
          <a:p>
            <a:endParaRPr lang="en-US"/>
          </a:p>
        </p:txBody>
      </p:sp>
      <p:sp>
        <p:nvSpPr>
          <p:cNvPr id="4" name="TextBox 14">
            <a:extLst>
              <a:ext uri="{FF2B5EF4-FFF2-40B4-BE49-F238E27FC236}">
                <a16:creationId xmlns:a16="http://schemas.microsoft.com/office/drawing/2014/main" id="{A1621F86-5778-76FF-0DB2-04B0521B3EFE}"/>
              </a:ext>
            </a:extLst>
          </p:cNvPr>
          <p:cNvSpPr txBox="1"/>
          <p:nvPr/>
        </p:nvSpPr>
        <p:spPr>
          <a:xfrm>
            <a:off x="1066800" y="1031287"/>
            <a:ext cx="8267700" cy="5770811"/>
          </a:xfrm>
          <a:prstGeom prst="rect">
            <a:avLst/>
          </a:prstGeom>
        </p:spPr>
        <p:txBody>
          <a:bodyPr wrap="square" lIns="0" tIns="0" rIns="0" bIns="0" rtlCol="0" anchor="t">
            <a:spAutoFit/>
          </a:bodyPr>
          <a:lstStyle/>
          <a:p>
            <a:endParaRPr lang="en-US" sz="2500" dirty="0">
              <a:latin typeface="Century Gothic" panose="020B0502020202020204" pitchFamily="34" charset="0"/>
            </a:endParaRPr>
          </a:p>
          <a:p>
            <a:r>
              <a:rPr lang="en-US" sz="2200" b="1" dirty="0">
                <a:latin typeface="Century Gothic" panose="020B0502020202020204" pitchFamily="34" charset="0"/>
              </a:rPr>
              <a:t>21% </a:t>
            </a:r>
            <a:r>
              <a:rPr lang="en-US" sz="2200" dirty="0">
                <a:latin typeface="Century Gothic" panose="020B0502020202020204" pitchFamily="34" charset="0"/>
              </a:rPr>
              <a:t>of </a:t>
            </a:r>
            <a:r>
              <a:rPr lang="en-US" sz="2200" b="1" dirty="0">
                <a:latin typeface="Century Gothic" panose="020B0502020202020204" pitchFamily="34" charset="0"/>
              </a:rPr>
              <a:t>undergraduate</a:t>
            </a:r>
            <a:r>
              <a:rPr lang="en-US" sz="2200" dirty="0">
                <a:latin typeface="Century Gothic" panose="020B0502020202020204" pitchFamily="34" charset="0"/>
              </a:rPr>
              <a:t> students reported having a disability in 2019–20</a:t>
            </a:r>
          </a:p>
          <a:p>
            <a:endParaRPr lang="en-US" sz="2200" dirty="0">
              <a:latin typeface="Century Gothic" panose="020B0502020202020204" pitchFamily="34" charset="0"/>
            </a:endParaRPr>
          </a:p>
          <a:p>
            <a:r>
              <a:rPr lang="en-US" sz="2200" b="1" dirty="0">
                <a:latin typeface="Century Gothic" panose="020B0502020202020204" pitchFamily="34" charset="0"/>
              </a:rPr>
              <a:t>11% </a:t>
            </a:r>
            <a:r>
              <a:rPr lang="en-US" sz="2200" dirty="0">
                <a:latin typeface="Century Gothic" panose="020B0502020202020204" pitchFamily="34" charset="0"/>
              </a:rPr>
              <a:t>of </a:t>
            </a:r>
            <a:r>
              <a:rPr lang="en-US" sz="2200" b="1" dirty="0">
                <a:latin typeface="Century Gothic" panose="020B0502020202020204" pitchFamily="34" charset="0"/>
              </a:rPr>
              <a:t>postbaccalaureate</a:t>
            </a:r>
            <a:r>
              <a:rPr lang="en-US" sz="2200" dirty="0">
                <a:latin typeface="Century Gothic" panose="020B0502020202020204" pitchFamily="34" charset="0"/>
              </a:rPr>
              <a:t> students reported having a disability in 2019–20 </a:t>
            </a:r>
          </a:p>
          <a:p>
            <a:pPr marL="218148" lvl="1">
              <a:lnSpc>
                <a:spcPts val="2424"/>
              </a:lnSpc>
            </a:pPr>
            <a:endParaRPr lang="en-US" sz="2400" b="1" dirty="0"/>
          </a:p>
          <a:p>
            <a:pPr marL="218148" lvl="1">
              <a:lnSpc>
                <a:spcPts val="2424"/>
              </a:lnSpc>
            </a:pPr>
            <a:endParaRPr lang="en-US" sz="2400" b="1" dirty="0"/>
          </a:p>
          <a:p>
            <a:pPr marL="218148" lvl="1">
              <a:lnSpc>
                <a:spcPts val="2424"/>
              </a:lnSpc>
            </a:pPr>
            <a:endParaRPr lang="en-US" sz="2400" b="1" dirty="0"/>
          </a:p>
          <a:p>
            <a:pPr marL="218148" lvl="1">
              <a:lnSpc>
                <a:spcPts val="2424"/>
              </a:lnSpc>
            </a:pPr>
            <a:endParaRPr lang="en-US" sz="2400" b="1" dirty="0"/>
          </a:p>
          <a:p>
            <a:pPr marL="218148" lvl="1">
              <a:lnSpc>
                <a:spcPts val="2424"/>
              </a:lnSpc>
            </a:pPr>
            <a:endParaRPr lang="en-US" sz="2400" b="1" dirty="0"/>
          </a:p>
          <a:p>
            <a:pPr marL="218148" lvl="1">
              <a:lnSpc>
                <a:spcPts val="2424"/>
              </a:lnSpc>
            </a:pPr>
            <a:endParaRPr lang="en-US" sz="2400" b="1" dirty="0"/>
          </a:p>
          <a:p>
            <a:pPr marL="218148" lvl="1">
              <a:lnSpc>
                <a:spcPts val="2424"/>
              </a:lnSpc>
            </a:pPr>
            <a:endParaRPr lang="en-US" sz="2400" b="1" dirty="0"/>
          </a:p>
          <a:p>
            <a:pPr marL="218148" lvl="1">
              <a:lnSpc>
                <a:spcPts val="2424"/>
              </a:lnSpc>
            </a:pPr>
            <a:endParaRPr lang="en-US" sz="2400" b="1" dirty="0"/>
          </a:p>
          <a:p>
            <a:pPr marL="218148" lvl="1">
              <a:lnSpc>
                <a:spcPts val="2424"/>
              </a:lnSpc>
            </a:pPr>
            <a:r>
              <a:rPr lang="en-US" dirty="0"/>
              <a:t>U.S. Department of Education, National Center for Education Statistics. (2023). </a:t>
            </a:r>
            <a:r>
              <a:rPr lang="en-US" i="1" dirty="0"/>
              <a:t>Fast Facts: Students with Disabilities (60).</a:t>
            </a:r>
            <a:r>
              <a:rPr lang="en-US" dirty="0"/>
              <a:t> </a:t>
            </a:r>
            <a:endParaRPr lang="en-US"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424"/>
              </a:lnSpc>
            </a:pPr>
            <a:endParaRPr lang="en-US" sz="202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424"/>
              </a:lnSpc>
            </a:pPr>
            <a:endParaRPr lang="en-US" sz="2020" dirty="0">
              <a:solidFill>
                <a:srgbClr val="0E243C"/>
              </a:solidFill>
              <a:latin typeface="Century Gothic" panose="020B0502020202020204" pitchFamily="34" charset="0"/>
              <a:ea typeface="Century Gothic Paneuropean"/>
              <a:cs typeface="Century Gothic Paneuropean"/>
              <a:sym typeface="Century Gothic Paneuropean"/>
            </a:endParaRPr>
          </a:p>
        </p:txBody>
      </p:sp>
      <p:sp>
        <p:nvSpPr>
          <p:cNvPr id="14" name="Freeform 3">
            <a:extLst>
              <a:ext uri="{FF2B5EF4-FFF2-40B4-BE49-F238E27FC236}">
                <a16:creationId xmlns:a16="http://schemas.microsoft.com/office/drawing/2014/main" id="{633BE4DD-09D8-28D2-E301-0F64296903A1}"/>
              </a:ext>
            </a:extLst>
          </p:cNvPr>
          <p:cNvSpPr/>
          <p:nvPr/>
        </p:nvSpPr>
        <p:spPr>
          <a:xfrm>
            <a:off x="595936" y="2418243"/>
            <a:ext cx="317408" cy="360680"/>
          </a:xfrm>
          <a:custGeom>
            <a:avLst/>
            <a:gdLst/>
            <a:ahLst/>
            <a:cxnLst/>
            <a:rect l="l" t="t" r="r" b="b"/>
            <a:pathLst>
              <a:path w="538099" h="608022">
                <a:moveTo>
                  <a:pt x="0" y="0"/>
                </a:moveTo>
                <a:lnTo>
                  <a:pt x="538099" y="0"/>
                </a:lnTo>
                <a:lnTo>
                  <a:pt x="538099" y="608022"/>
                </a:lnTo>
                <a:lnTo>
                  <a:pt x="0" y="6080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pic>
        <p:nvPicPr>
          <p:cNvPr id="18" name="Picture 17">
            <a:extLst>
              <a:ext uri="{FF2B5EF4-FFF2-40B4-BE49-F238E27FC236}">
                <a16:creationId xmlns:a16="http://schemas.microsoft.com/office/drawing/2014/main" id="{50B735AB-4378-D91E-9214-B00E8DF01D87}"/>
              </a:ext>
            </a:extLst>
          </p:cNvPr>
          <p:cNvPicPr>
            <a:picLocks noChangeAspect="1"/>
          </p:cNvPicPr>
          <p:nvPr/>
        </p:nvPicPr>
        <p:blipFill>
          <a:blip r:embed="rId4">
            <a:extLst>
              <a:ext uri="{28A0092B-C50C-407E-A947-70E740481C1C}">
                <a14:useLocalDpi xmlns:a14="http://schemas.microsoft.com/office/drawing/2010/main" val="0"/>
              </a:ext>
            </a:extLst>
          </a:blip>
          <a:srcRect l="5725" t="27272" r="7780" b="34375"/>
          <a:stretch>
            <a:fillRect/>
          </a:stretch>
        </p:blipFill>
        <p:spPr>
          <a:xfrm>
            <a:off x="3048915" y="3384302"/>
            <a:ext cx="3429000" cy="1900611"/>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a:extLst>
            <a:ext uri="{FF2B5EF4-FFF2-40B4-BE49-F238E27FC236}">
              <a16:creationId xmlns:a16="http://schemas.microsoft.com/office/drawing/2014/main" id="{5DB7D5A3-01C3-639D-BBF6-B9F0C4BAE923}"/>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39EE246F-A813-66E0-E040-3B726A196FE7}"/>
              </a:ext>
            </a:extLst>
          </p:cNvPr>
          <p:cNvSpPr txBox="1"/>
          <p:nvPr/>
        </p:nvSpPr>
        <p:spPr>
          <a:xfrm>
            <a:off x="762000" y="548939"/>
            <a:ext cx="11236875" cy="642035"/>
          </a:xfrm>
          <a:prstGeom prst="rect">
            <a:avLst/>
          </a:prstGeom>
        </p:spPr>
        <p:txBody>
          <a:bodyPr wrap="square" lIns="0" tIns="0" rIns="0" bIns="0" rtlCol="0" anchor="t">
            <a:spAutoFit/>
          </a:bodyPr>
          <a:lstStyle/>
          <a:p>
            <a:pPr algn="l">
              <a:lnSpc>
                <a:spcPts val="5290"/>
              </a:lnSpc>
            </a:pPr>
            <a:r>
              <a:rPr lang="en-US" sz="4408" dirty="0">
                <a:solidFill>
                  <a:srgbClr val="0E243C"/>
                </a:solidFill>
                <a:latin typeface="Oswald"/>
                <a:ea typeface="Oswald"/>
                <a:cs typeface="Oswald"/>
                <a:sym typeface="Oswald"/>
              </a:rPr>
              <a:t>ACTIVE STUDENTS BY DISABILITY AT UA</a:t>
            </a:r>
          </a:p>
        </p:txBody>
      </p:sp>
      <p:sp>
        <p:nvSpPr>
          <p:cNvPr id="16" name="TextBox 5">
            <a:extLst>
              <a:ext uri="{FF2B5EF4-FFF2-40B4-BE49-F238E27FC236}">
                <a16:creationId xmlns:a16="http://schemas.microsoft.com/office/drawing/2014/main" id="{CD550910-B9F3-E5E4-0BCE-7FB45A222C1E}"/>
              </a:ext>
            </a:extLst>
          </p:cNvPr>
          <p:cNvSpPr txBox="1"/>
          <p:nvPr/>
        </p:nvSpPr>
        <p:spPr>
          <a:xfrm>
            <a:off x="-195280" y="1096390"/>
            <a:ext cx="10310595" cy="1645194"/>
          </a:xfrm>
          <a:prstGeom prst="rect">
            <a:avLst/>
          </a:prstGeom>
        </p:spPr>
        <p:txBody>
          <a:bodyPr wrap="square" lIns="0" tIns="0" rIns="0" bIns="0" rtlCol="0" anchor="t">
            <a:spAutoFit/>
          </a:bodyPr>
          <a:lstStyle/>
          <a:p>
            <a:pPr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592"/>
              </a:lnSpc>
            </a:pPr>
            <a:r>
              <a:rPr lang="en-US" sz="2160" dirty="0">
                <a:solidFill>
                  <a:srgbClr val="0E243C"/>
                </a:solidFill>
                <a:latin typeface="Century Gothic" panose="020B0502020202020204" pitchFamily="34" charset="0"/>
                <a:ea typeface="Century Gothic Paneuropean"/>
                <a:cs typeface="Century Gothic Paneuropean"/>
                <a:sym typeface="Century Gothic Paneuropean"/>
              </a:rPr>
              <a:t> </a:t>
            </a:r>
          </a:p>
          <a:p>
            <a:pPr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marL="466464" lvl="1" indent="-233232" algn="l">
              <a:lnSpc>
                <a:spcPts val="2592"/>
              </a:lnSpc>
              <a:buFont typeface="Arial"/>
              <a:buChar char="•"/>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p:txBody>
      </p:sp>
      <p:sp>
        <p:nvSpPr>
          <p:cNvPr id="8" name="Rectangle 7">
            <a:extLst>
              <a:ext uri="{FF2B5EF4-FFF2-40B4-BE49-F238E27FC236}">
                <a16:creationId xmlns:a16="http://schemas.microsoft.com/office/drawing/2014/main" id="{39E4A77B-B2B2-93E4-0DA4-DC838975B634}"/>
              </a:ext>
            </a:extLst>
          </p:cNvPr>
          <p:cNvSpPr/>
          <p:nvPr/>
        </p:nvSpPr>
        <p:spPr>
          <a:xfrm>
            <a:off x="1255679" y="1564834"/>
            <a:ext cx="7315200" cy="4302566"/>
          </a:xfrm>
          <a:prstGeom prst="rect">
            <a:avLst/>
          </a:prstGeom>
          <a:solidFill>
            <a:srgbClr val="907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4">
            <a:extLst>
              <a:ext uri="{FF2B5EF4-FFF2-40B4-BE49-F238E27FC236}">
                <a16:creationId xmlns:a16="http://schemas.microsoft.com/office/drawing/2014/main" id="{2A0EADFC-CDD4-F8A5-2E45-DE606DADEAB9}"/>
              </a:ext>
            </a:extLst>
          </p:cNvPr>
          <p:cNvSpPr/>
          <p:nvPr/>
        </p:nvSpPr>
        <p:spPr>
          <a:xfrm flipV="1">
            <a:off x="-79854" y="4975697"/>
            <a:ext cx="9804169" cy="4549303"/>
          </a:xfrm>
          <a:custGeom>
            <a:avLst/>
            <a:gdLst/>
            <a:ahLst/>
            <a:cxnLst/>
            <a:rect l="l" t="t" r="r" b="b"/>
            <a:pathLst>
              <a:path w="8925089" h="3436159">
                <a:moveTo>
                  <a:pt x="0" y="3436160"/>
                </a:moveTo>
                <a:lnTo>
                  <a:pt x="8925089" y="3436160"/>
                </a:lnTo>
                <a:lnTo>
                  <a:pt x="8925089" y="0"/>
                </a:lnTo>
                <a:lnTo>
                  <a:pt x="0" y="0"/>
                </a:lnTo>
                <a:lnTo>
                  <a:pt x="0" y="3436160"/>
                </a:lnTo>
                <a:close/>
              </a:path>
            </a:pathLst>
          </a:custGeom>
          <a:blipFill>
            <a:blip>
              <a:extLst>
                <a:ext uri="{96DAC541-7B7A-43D3-8B79-37D633B846F1}">
                  <asvg:svgBlip xmlns:asvg="http://schemas.microsoft.com/office/drawing/2016/SVG/main" r:embed="rId2"/>
                </a:ext>
              </a:extLst>
            </a:blip>
            <a:stretch>
              <a:fillRect l="-20065"/>
            </a:stretch>
          </a:blipFill>
        </p:spPr>
        <p:txBody>
          <a:bodyPr/>
          <a:lstStyle/>
          <a:p>
            <a:endParaRPr lang="en-US"/>
          </a:p>
        </p:txBody>
      </p:sp>
      <p:sp>
        <p:nvSpPr>
          <p:cNvPr id="12" name="Freeform 10">
            <a:extLst>
              <a:ext uri="{FF2B5EF4-FFF2-40B4-BE49-F238E27FC236}">
                <a16:creationId xmlns:a16="http://schemas.microsoft.com/office/drawing/2014/main" id="{1B989230-BE28-88D6-CA7D-01358A4B8CAC}"/>
              </a:ext>
            </a:extLst>
          </p:cNvPr>
          <p:cNvSpPr/>
          <p:nvPr/>
        </p:nvSpPr>
        <p:spPr>
          <a:xfrm flipV="1">
            <a:off x="-50261" y="4975697"/>
            <a:ext cx="9792410" cy="2821637"/>
          </a:xfrm>
          <a:custGeom>
            <a:avLst/>
            <a:gdLst/>
            <a:ahLst/>
            <a:cxnLst/>
            <a:rect l="l" t="t" r="r" b="b"/>
            <a:pathLst>
              <a:path w="8916174" h="2131226">
                <a:moveTo>
                  <a:pt x="0" y="2131226"/>
                </a:moveTo>
                <a:lnTo>
                  <a:pt x="8916173" y="2131226"/>
                </a:lnTo>
                <a:lnTo>
                  <a:pt x="8916173" y="0"/>
                </a:lnTo>
                <a:lnTo>
                  <a:pt x="0" y="0"/>
                </a:lnTo>
                <a:lnTo>
                  <a:pt x="0" y="2131226"/>
                </a:lnTo>
                <a:close/>
              </a:path>
            </a:pathLst>
          </a:custGeom>
          <a:blipFill>
            <a:blip>
              <a:extLst>
                <a:ext uri="{96DAC541-7B7A-43D3-8B79-37D633B846F1}">
                  <asvg:svgBlip xmlns:asvg="http://schemas.microsoft.com/office/drawing/2016/SVG/main" r:embed="rId3"/>
                </a:ext>
              </a:extLst>
            </a:blip>
            <a:stretch>
              <a:fillRect l="-20087" t="-61229" r="-121"/>
            </a:stretch>
          </a:blipFill>
        </p:spPr>
        <p:txBody>
          <a:bodyPr/>
          <a:lstStyle/>
          <a:p>
            <a:endParaRPr lang="en-US"/>
          </a:p>
        </p:txBody>
      </p:sp>
      <p:pic>
        <p:nvPicPr>
          <p:cNvPr id="14" name="Picture 13">
            <a:extLst>
              <a:ext uri="{FF2B5EF4-FFF2-40B4-BE49-F238E27FC236}">
                <a16:creationId xmlns:a16="http://schemas.microsoft.com/office/drawing/2014/main" id="{65135A7A-C0A1-109A-646E-5CB454DF562E}"/>
              </a:ext>
            </a:extLst>
          </p:cNvPr>
          <p:cNvPicPr>
            <a:picLocks noChangeAspect="1"/>
          </p:cNvPicPr>
          <p:nvPr/>
        </p:nvPicPr>
        <p:blipFill>
          <a:blip r:embed="rId4">
            <a:extLst>
              <a:ext uri="{28A0092B-C50C-407E-A947-70E740481C1C}">
                <a14:useLocalDpi xmlns:a14="http://schemas.microsoft.com/office/drawing/2010/main" val="0"/>
              </a:ext>
            </a:extLst>
          </a:blip>
          <a:srcRect t="5219"/>
          <a:stretch>
            <a:fillRect/>
          </a:stretch>
        </p:blipFill>
        <p:spPr>
          <a:xfrm>
            <a:off x="1376666" y="1670519"/>
            <a:ext cx="7073225" cy="4044481"/>
          </a:xfrm>
          <a:prstGeom prst="rect">
            <a:avLst/>
          </a:prstGeom>
        </p:spPr>
      </p:pic>
    </p:spTree>
    <p:extLst>
      <p:ext uri="{BB962C8B-B14F-4D97-AF65-F5344CB8AC3E}">
        <p14:creationId xmlns:p14="http://schemas.microsoft.com/office/powerpoint/2010/main" val="1638257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p:cNvGrpSpPr/>
        <p:nvPr/>
      </p:nvGrpSpPr>
      <p:grpSpPr>
        <a:xfrm>
          <a:off x="0" y="0"/>
          <a:ext cx="0" cy="0"/>
          <a:chOff x="0" y="0"/>
          <a:chExt cx="0" cy="0"/>
        </a:xfrm>
      </p:grpSpPr>
      <p:sp>
        <p:nvSpPr>
          <p:cNvPr id="5" name="TextBox 5"/>
          <p:cNvSpPr txBox="1"/>
          <p:nvPr/>
        </p:nvSpPr>
        <p:spPr>
          <a:xfrm>
            <a:off x="457200" y="201693"/>
            <a:ext cx="9631784" cy="639406"/>
          </a:xfrm>
          <a:prstGeom prst="rect">
            <a:avLst/>
          </a:prstGeom>
        </p:spPr>
        <p:txBody>
          <a:bodyPr lIns="0" tIns="0" rIns="0" bIns="0" rtlCol="0" anchor="t">
            <a:spAutoFit/>
          </a:bodyPr>
          <a:lstStyle/>
          <a:p>
            <a:pPr algn="l">
              <a:lnSpc>
                <a:spcPts val="5400"/>
              </a:lnSpc>
            </a:pPr>
            <a:r>
              <a:rPr lang="en-US" sz="3800" dirty="0">
                <a:solidFill>
                  <a:srgbClr val="0E243C"/>
                </a:solidFill>
                <a:latin typeface="Oswald"/>
                <a:ea typeface="Oswald"/>
                <a:cs typeface="Oswald"/>
                <a:sym typeface="Oswald"/>
              </a:rPr>
              <a:t>REASONABLE ACCOMMODATIONS</a:t>
            </a:r>
          </a:p>
        </p:txBody>
      </p:sp>
      <p:sp>
        <p:nvSpPr>
          <p:cNvPr id="6" name="TextBox 6"/>
          <p:cNvSpPr txBox="1"/>
          <p:nvPr/>
        </p:nvSpPr>
        <p:spPr>
          <a:xfrm>
            <a:off x="306274" y="1351367"/>
            <a:ext cx="5586549" cy="325217"/>
          </a:xfrm>
          <a:prstGeom prst="rect">
            <a:avLst/>
          </a:prstGeom>
        </p:spPr>
        <p:txBody>
          <a:bodyPr wrap="square" lIns="0" tIns="0" rIns="0" bIns="0" rtlCol="0" anchor="t">
            <a:spAutoFit/>
          </a:bodyPr>
          <a:lstStyle/>
          <a:p>
            <a:pPr algn="l">
              <a:lnSpc>
                <a:spcPts val="2760"/>
              </a:lnSpc>
            </a:pPr>
            <a:r>
              <a:rPr lang="en-US" sz="2000" b="1" dirty="0">
                <a:solidFill>
                  <a:srgbClr val="0E243C"/>
                </a:solidFill>
                <a:latin typeface="Century Gothic"/>
                <a:ea typeface="Century Gothic Paneuropean Bold"/>
                <a:cs typeface="Century Gothic Paneuropean Bold"/>
                <a:sym typeface="Century Gothic Paneuropean Bold"/>
              </a:rPr>
              <a:t>What is an Accommodation?</a:t>
            </a:r>
            <a:endParaRPr lang="en-US" sz="2000" b="1" dirty="0">
              <a:solidFill>
                <a:srgbClr val="0E243C"/>
              </a:solidFill>
              <a:latin typeface="Century Gothic"/>
              <a:ea typeface="Century Gothic Paneuropean Bold"/>
              <a:cs typeface="Century Gothic Paneuropean Bold"/>
            </a:endParaRPr>
          </a:p>
        </p:txBody>
      </p:sp>
      <p:sp>
        <p:nvSpPr>
          <p:cNvPr id="7" name="TextBox 7"/>
          <p:cNvSpPr txBox="1"/>
          <p:nvPr/>
        </p:nvSpPr>
        <p:spPr>
          <a:xfrm>
            <a:off x="557210" y="1863569"/>
            <a:ext cx="8273428" cy="1661993"/>
          </a:xfrm>
          <a:prstGeom prst="rect">
            <a:avLst/>
          </a:prstGeom>
        </p:spPr>
        <p:txBody>
          <a:bodyPr wrap="square" lIns="0" tIns="0" rIns="0" bIns="0" rtlCol="0" anchor="t">
            <a:spAutoFit/>
          </a:bodyPr>
          <a:lstStyle/>
          <a:p>
            <a:pPr marL="285750" indent="-285750">
              <a:buFont typeface="Arial" panose="020B0604020202020204" pitchFamily="34" charset="0"/>
              <a:buChar char="•"/>
            </a:pPr>
            <a:r>
              <a:rPr lang="en-US" dirty="0">
                <a:latin typeface="Century Gothic" panose="020B0502020202020204" pitchFamily="34" charset="0"/>
              </a:rPr>
              <a:t>An accommodation is a support that is put in place for a course, program, service, job, activity, or facility designed to eliminate or minimize disability-related barriers.</a:t>
            </a:r>
          </a:p>
          <a:p>
            <a:endParaRPr lang="en-US" dirty="0">
              <a:latin typeface="Century Gothic" panose="020B0502020202020204" pitchFamily="34" charset="0"/>
            </a:endParaRPr>
          </a:p>
          <a:p>
            <a:pPr marL="285750" indent="-285750">
              <a:buFont typeface="Arial" panose="020B0604020202020204" pitchFamily="34" charset="0"/>
              <a:buChar char="•"/>
            </a:pPr>
            <a:r>
              <a:rPr lang="en-US" dirty="0">
                <a:latin typeface="Century Gothic" panose="020B0502020202020204" pitchFamily="34" charset="0"/>
              </a:rPr>
              <a:t>Accommodations vary based on individual circumstances and disability-related documentation. </a:t>
            </a:r>
            <a:endParaRPr lang="en-US" dirty="0">
              <a:solidFill>
                <a:srgbClr val="20344A"/>
              </a:solidFill>
              <a:latin typeface="Century Gothic" panose="020B0502020202020204" pitchFamily="34" charset="0"/>
              <a:ea typeface="Century Gothic Paneuropean"/>
              <a:cs typeface="Century Gothic Paneuropean"/>
              <a:sym typeface="Century Gothic Paneuropean"/>
            </a:endParaRPr>
          </a:p>
        </p:txBody>
      </p:sp>
      <p:sp>
        <p:nvSpPr>
          <p:cNvPr id="8" name="TextBox 8"/>
          <p:cNvSpPr txBox="1"/>
          <p:nvPr/>
        </p:nvSpPr>
        <p:spPr>
          <a:xfrm>
            <a:off x="335582" y="4058755"/>
            <a:ext cx="9418018" cy="307777"/>
          </a:xfrm>
          <a:prstGeom prst="rect">
            <a:avLst/>
          </a:prstGeom>
        </p:spPr>
        <p:txBody>
          <a:bodyPr wrap="square" lIns="0" tIns="0" rIns="0" bIns="0" rtlCol="0" anchor="t">
            <a:spAutoFit/>
          </a:bodyPr>
          <a:lstStyle/>
          <a:p>
            <a:r>
              <a:rPr lang="en-US" sz="2000" b="1" dirty="0">
                <a:solidFill>
                  <a:srgbClr val="20344A"/>
                </a:solidFill>
                <a:latin typeface="Century Gothic" panose="020B0502020202020204" pitchFamily="34" charset="0"/>
              </a:rPr>
              <a:t>Accommodations Must Align With Essential Course Elements</a:t>
            </a:r>
          </a:p>
        </p:txBody>
      </p:sp>
      <p:sp>
        <p:nvSpPr>
          <p:cNvPr id="9" name="TextBox 9"/>
          <p:cNvSpPr txBox="1"/>
          <p:nvPr/>
        </p:nvSpPr>
        <p:spPr>
          <a:xfrm>
            <a:off x="347305" y="4516494"/>
            <a:ext cx="8483333" cy="276999"/>
          </a:xfrm>
          <a:prstGeom prst="rect">
            <a:avLst/>
          </a:prstGeom>
        </p:spPr>
        <p:txBody>
          <a:bodyPr lIns="0" tIns="0" rIns="0" bIns="0" rtlCol="0" anchor="t">
            <a:spAutoFit/>
          </a:bodyPr>
          <a:lstStyle/>
          <a:p>
            <a:r>
              <a:rPr lang="en-US" i="1" dirty="0">
                <a:latin typeface="Century Gothic" panose="020B0502020202020204" pitchFamily="34" charset="0"/>
              </a:rPr>
              <a:t>For an accommodation to be considered, it must not:</a:t>
            </a:r>
          </a:p>
        </p:txBody>
      </p:sp>
      <p:sp>
        <p:nvSpPr>
          <p:cNvPr id="13" name="Freeform 3">
            <a:extLst>
              <a:ext uri="{FF2B5EF4-FFF2-40B4-BE49-F238E27FC236}">
                <a16:creationId xmlns:a16="http://schemas.microsoft.com/office/drawing/2014/main" id="{BD47C1E4-037E-BABE-CE71-0F352AADACD1}"/>
              </a:ext>
            </a:extLst>
          </p:cNvPr>
          <p:cNvSpPr/>
          <p:nvPr/>
        </p:nvSpPr>
        <p:spPr>
          <a:xfrm rot="-6557104" flipH="1">
            <a:off x="6031220" y="1725216"/>
            <a:ext cx="8341915" cy="3191419"/>
          </a:xfrm>
          <a:custGeom>
            <a:avLst/>
            <a:gdLst/>
            <a:ahLst/>
            <a:cxnLst/>
            <a:rect l="l" t="t" r="r" b="b"/>
            <a:pathLst>
              <a:path w="8680917" h="5490680">
                <a:moveTo>
                  <a:pt x="8680917" y="0"/>
                </a:moveTo>
                <a:lnTo>
                  <a:pt x="0" y="0"/>
                </a:lnTo>
                <a:lnTo>
                  <a:pt x="0" y="5490680"/>
                </a:lnTo>
                <a:lnTo>
                  <a:pt x="8680917" y="5490680"/>
                </a:lnTo>
                <a:lnTo>
                  <a:pt x="8680917" y="0"/>
                </a:lnTo>
                <a:close/>
              </a:path>
            </a:pathLst>
          </a:custGeom>
          <a:blipFill>
            <a:blip>
              <a:extLst>
                <a:ext uri="{96DAC541-7B7A-43D3-8B79-37D633B846F1}">
                  <asvg:svgBlip xmlns:asvg="http://schemas.microsoft.com/office/drawing/2016/SVG/main" r:embed="rId3"/>
                </a:ext>
              </a:extLst>
            </a:blip>
            <a:stretch>
              <a:fillRect t="-1" r="-4064" b="-72045"/>
            </a:stretch>
          </a:blipFill>
        </p:spPr>
        <p:txBody>
          <a:bodyPr/>
          <a:lstStyle/>
          <a:p>
            <a:endParaRPr lang="en-US"/>
          </a:p>
        </p:txBody>
      </p:sp>
      <p:sp>
        <p:nvSpPr>
          <p:cNvPr id="14" name="Freeform 5">
            <a:extLst>
              <a:ext uri="{FF2B5EF4-FFF2-40B4-BE49-F238E27FC236}">
                <a16:creationId xmlns:a16="http://schemas.microsoft.com/office/drawing/2014/main" id="{BEF9CE71-0D16-19AE-A19E-C3A8D88C1E1A}"/>
              </a:ext>
            </a:extLst>
          </p:cNvPr>
          <p:cNvSpPr/>
          <p:nvPr/>
        </p:nvSpPr>
        <p:spPr>
          <a:xfrm flipV="1">
            <a:off x="-53215" y="6561718"/>
            <a:ext cx="9934077" cy="2446266"/>
          </a:xfrm>
          <a:custGeom>
            <a:avLst/>
            <a:gdLst/>
            <a:ahLst/>
            <a:cxnLst/>
            <a:rect l="l" t="t" r="r" b="b"/>
            <a:pathLst>
              <a:path w="9934077" h="2446266">
                <a:moveTo>
                  <a:pt x="0" y="2446266"/>
                </a:moveTo>
                <a:lnTo>
                  <a:pt x="9934076" y="2446266"/>
                </a:lnTo>
                <a:lnTo>
                  <a:pt x="9934076" y="0"/>
                </a:lnTo>
                <a:lnTo>
                  <a:pt x="0" y="0"/>
                </a:lnTo>
                <a:lnTo>
                  <a:pt x="0" y="2446266"/>
                </a:lnTo>
                <a:close/>
              </a:path>
            </a:pathLst>
          </a:custGeom>
          <a:blipFill>
            <a:blip r:embed="rId4"/>
            <a:stretch>
              <a:fillRect/>
            </a:stretch>
          </a:blipFill>
          <a:ln cap="sq">
            <a:noFill/>
            <a:prstDash val="solid"/>
            <a:miter/>
          </a:ln>
        </p:spPr>
        <p:txBody>
          <a:bodyPr/>
          <a:lstStyle/>
          <a:p>
            <a:endParaRPr lang="en-US"/>
          </a:p>
        </p:txBody>
      </p:sp>
      <p:sp>
        <p:nvSpPr>
          <p:cNvPr id="2" name="TextBox 9">
            <a:extLst>
              <a:ext uri="{FF2B5EF4-FFF2-40B4-BE49-F238E27FC236}">
                <a16:creationId xmlns:a16="http://schemas.microsoft.com/office/drawing/2014/main" id="{E2AFC885-573C-A0F9-FFD9-3B670B3561C2}"/>
              </a:ext>
            </a:extLst>
          </p:cNvPr>
          <p:cNvSpPr txBox="1"/>
          <p:nvPr/>
        </p:nvSpPr>
        <p:spPr>
          <a:xfrm>
            <a:off x="714103" y="4876800"/>
            <a:ext cx="8483333" cy="1384995"/>
          </a:xfrm>
          <a:prstGeom prst="rect">
            <a:avLst/>
          </a:prstGeom>
        </p:spPr>
        <p:txBody>
          <a:bodyPr lIns="0" tIns="0" rIns="0" bIns="0" rtlCol="0" anchor="t">
            <a:spAutoFit/>
          </a:bodyPr>
          <a:lstStyle/>
          <a:p>
            <a:pPr marL="285750" indent="-285750">
              <a:buFont typeface="Arial" panose="020B0604020202020204" pitchFamily="34" charset="0"/>
              <a:buChar char="•"/>
            </a:pPr>
            <a:r>
              <a:rPr lang="en-US" dirty="0">
                <a:latin typeface="Century Gothic" panose="020B0502020202020204" pitchFamily="34" charset="0"/>
              </a:rPr>
              <a:t>Compromise the essential requirements of a course, program, job, activity, or facility</a:t>
            </a:r>
          </a:p>
          <a:p>
            <a:pPr marL="285750" indent="-285750">
              <a:buFont typeface="Arial" panose="020B0604020202020204" pitchFamily="34" charset="0"/>
              <a:buChar char="•"/>
            </a:pPr>
            <a:r>
              <a:rPr lang="en-US" dirty="0">
                <a:latin typeface="Century Gothic" panose="020B0502020202020204" pitchFamily="34" charset="0"/>
              </a:rPr>
              <a:t>Cause an undue administrative or financial hardship</a:t>
            </a:r>
          </a:p>
          <a:p>
            <a:pPr marL="285750" indent="-285750">
              <a:buFont typeface="Arial" panose="020B0604020202020204" pitchFamily="34" charset="0"/>
              <a:buChar char="•"/>
            </a:pPr>
            <a:r>
              <a:rPr lang="en-US" dirty="0">
                <a:latin typeface="Century Gothic" panose="020B0502020202020204" pitchFamily="34" charset="0"/>
              </a:rPr>
              <a:t>Compromise the safety of the individual or others</a:t>
            </a:r>
          </a:p>
          <a:p>
            <a:pPr marL="285750" indent="-285750">
              <a:buFont typeface="Arial" panose="020B0604020202020204" pitchFamily="34" charset="0"/>
              <a:buChar char="•"/>
            </a:pPr>
            <a:r>
              <a:rPr lang="en-US" dirty="0">
                <a:latin typeface="Century Gothic" panose="020B0502020202020204" pitchFamily="34" charset="0"/>
              </a:rPr>
              <a:t>Fundamentally alter the nature of a course or program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p:cNvGrpSpPr/>
        <p:nvPr/>
      </p:nvGrpSpPr>
      <p:grpSpPr>
        <a:xfrm>
          <a:off x="0" y="0"/>
          <a:ext cx="0" cy="0"/>
          <a:chOff x="0" y="0"/>
          <a:chExt cx="0" cy="0"/>
        </a:xfrm>
      </p:grpSpPr>
      <p:sp>
        <p:nvSpPr>
          <p:cNvPr id="3" name="TextBox 3"/>
          <p:cNvSpPr txBox="1"/>
          <p:nvPr/>
        </p:nvSpPr>
        <p:spPr>
          <a:xfrm>
            <a:off x="650325" y="399389"/>
            <a:ext cx="11236875" cy="642035"/>
          </a:xfrm>
          <a:prstGeom prst="rect">
            <a:avLst/>
          </a:prstGeom>
        </p:spPr>
        <p:txBody>
          <a:bodyPr wrap="square" lIns="0" tIns="0" rIns="0" bIns="0" rtlCol="0" anchor="t">
            <a:spAutoFit/>
          </a:bodyPr>
          <a:lstStyle/>
          <a:p>
            <a:pPr algn="l">
              <a:lnSpc>
                <a:spcPts val="5290"/>
              </a:lnSpc>
            </a:pPr>
            <a:r>
              <a:rPr lang="en-US" sz="4408" dirty="0">
                <a:solidFill>
                  <a:srgbClr val="0E243C"/>
                </a:solidFill>
                <a:latin typeface="Oswald"/>
                <a:ea typeface="Oswald"/>
                <a:cs typeface="Oswald"/>
                <a:sym typeface="Oswald"/>
              </a:rPr>
              <a:t>EXAMPLES OF ACCOMMODATIONS</a:t>
            </a:r>
          </a:p>
        </p:txBody>
      </p:sp>
      <p:sp>
        <p:nvSpPr>
          <p:cNvPr id="5" name="TextBox 5"/>
          <p:cNvSpPr txBox="1"/>
          <p:nvPr/>
        </p:nvSpPr>
        <p:spPr>
          <a:xfrm>
            <a:off x="3090876" y="1724900"/>
            <a:ext cx="6629404" cy="5979714"/>
          </a:xfrm>
          <a:prstGeom prst="rect">
            <a:avLst/>
          </a:prstGeom>
        </p:spPr>
        <p:txBody>
          <a:bodyPr wrap="square" lIns="0" tIns="0" rIns="0" bIns="0" rtlCol="0" anchor="t">
            <a:spAutoFit/>
          </a:bodyPr>
          <a:lstStyle/>
          <a:p>
            <a:pPr algn="l">
              <a:lnSpc>
                <a:spcPts val="2592"/>
              </a:lnSpc>
            </a:pPr>
            <a:endParaRPr sz="2000" dirty="0">
              <a:latin typeface="Century Gothic" panose="020B0502020202020204" pitchFamily="34" charset="0"/>
            </a:endParaRPr>
          </a:p>
          <a:p>
            <a:pPr marL="576132" lvl="1" indent="-342900" algn="l">
              <a:lnSpc>
                <a:spcPts val="2592"/>
              </a:lnSpc>
              <a:buFont typeface="Arial" panose="020B0604020202020204" pitchFamily="34" charset="0"/>
              <a:buChar char="•"/>
            </a:pPr>
            <a:endParaRPr lang="en-US" sz="2000" dirty="0">
              <a:solidFill>
                <a:srgbClr val="0E243C"/>
              </a:solidFill>
              <a:latin typeface="Century Gothic" panose="020B0502020202020204" pitchFamily="34" charset="0"/>
              <a:ea typeface="Century Gothic Paneuropean"/>
              <a:cs typeface="Century Gothic Paneuropean"/>
              <a:sym typeface="Century Gothic Paneuropean"/>
            </a:endParaRPr>
          </a:p>
          <a:p>
            <a:pPr marL="233232" lvl="1">
              <a:lnSpc>
                <a:spcPts val="2592"/>
              </a:lnSpc>
            </a:pPr>
            <a:r>
              <a:rPr lang="en-US" sz="2000" dirty="0">
                <a:solidFill>
                  <a:srgbClr val="0E243C"/>
                </a:solidFill>
                <a:latin typeface="Century Gothic" panose="020B0502020202020204" pitchFamily="34" charset="0"/>
                <a:ea typeface="Century Gothic Paneuropean"/>
                <a:cs typeface="Century Gothic Paneuropean"/>
                <a:sym typeface="Century Gothic Paneuropean"/>
              </a:rPr>
              <a:t>Classroom accessibility (relocation), auxiliary aids (PPT slides), transcribers/interpreters, attendance and/or assignment flexibility (flex plans), equipment (audio recorder), adaptive technology</a:t>
            </a:r>
          </a:p>
          <a:p>
            <a:pPr marL="233232" lvl="1" algn="l">
              <a:lnSpc>
                <a:spcPts val="2592"/>
              </a:lnSpc>
            </a:pPr>
            <a:endParaRPr lang="en-US" sz="2000" dirty="0">
              <a:solidFill>
                <a:srgbClr val="0E243C"/>
              </a:solidFill>
              <a:latin typeface="Century Gothic" panose="020B0502020202020204" pitchFamily="34" charset="0"/>
              <a:ea typeface="Century Gothic Paneuropean"/>
              <a:cs typeface="Century Gothic Paneuropean"/>
              <a:sym typeface="Century Gothic Paneuropean"/>
            </a:endParaRPr>
          </a:p>
          <a:p>
            <a:pPr marL="233232" lvl="1" algn="l">
              <a:lnSpc>
                <a:spcPts val="2592"/>
              </a:lnSpc>
            </a:pPr>
            <a:r>
              <a:rPr lang="en-US" sz="2000" dirty="0">
                <a:solidFill>
                  <a:srgbClr val="0E243C"/>
                </a:solidFill>
                <a:latin typeface="Century Gothic" panose="020B0502020202020204" pitchFamily="34" charset="0"/>
                <a:ea typeface="Century Gothic Paneuropean"/>
                <a:cs typeface="Century Gothic Paneuropean"/>
                <a:sym typeface="Century Gothic Paneuropean"/>
              </a:rPr>
              <a:t>Extended time, testing in a distraction reduced space, test proctors (reader, writer)</a:t>
            </a:r>
          </a:p>
          <a:p>
            <a:pPr marL="233232" lvl="1" algn="l">
              <a:lnSpc>
                <a:spcPts val="2592"/>
              </a:lnSpc>
            </a:pPr>
            <a:endParaRPr lang="en-US" sz="2000" dirty="0">
              <a:solidFill>
                <a:srgbClr val="0E243C"/>
              </a:solidFill>
              <a:latin typeface="Century Gothic" panose="020B0502020202020204" pitchFamily="34" charset="0"/>
              <a:ea typeface="Century Gothic Paneuropean"/>
              <a:cs typeface="Century Gothic Paneuropean"/>
              <a:sym typeface="Century Gothic Paneuropean"/>
            </a:endParaRPr>
          </a:p>
          <a:p>
            <a:pPr marL="233232" lvl="1" algn="l">
              <a:lnSpc>
                <a:spcPts val="2592"/>
              </a:lnSpc>
            </a:pPr>
            <a:endParaRPr lang="en-US" sz="800" dirty="0">
              <a:solidFill>
                <a:srgbClr val="0E243C"/>
              </a:solidFill>
              <a:latin typeface="Century Gothic" panose="020B0502020202020204" pitchFamily="34" charset="0"/>
              <a:ea typeface="Century Gothic Paneuropean"/>
              <a:cs typeface="Century Gothic Paneuropean"/>
              <a:sym typeface="Century Gothic Paneuropean"/>
            </a:endParaRPr>
          </a:p>
          <a:p>
            <a:pPr marL="233232" lvl="1" algn="l">
              <a:lnSpc>
                <a:spcPts val="2592"/>
              </a:lnSpc>
            </a:pPr>
            <a:r>
              <a:rPr lang="en-US" sz="2000" dirty="0">
                <a:solidFill>
                  <a:srgbClr val="0E243C"/>
                </a:solidFill>
                <a:latin typeface="Century Gothic" panose="020B0502020202020204" pitchFamily="34" charset="0"/>
                <a:ea typeface="Century Gothic Paneuropean"/>
                <a:cs typeface="Century Gothic Paneuropean"/>
                <a:sym typeface="Century Gothic Paneuropean"/>
              </a:rPr>
              <a:t>We also work with Residence Life &amp; Housing for accessible on-campus housing approvals.</a:t>
            </a:r>
          </a:p>
          <a:p>
            <a:pPr marL="233232" lvl="1"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marL="576132" lvl="1" indent="-342900" algn="l">
              <a:lnSpc>
                <a:spcPts val="2592"/>
              </a:lnSpc>
              <a:buFont typeface="Arial" panose="020B0604020202020204" pitchFamily="34" charset="0"/>
              <a:buChar char="•"/>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marL="466464" lvl="1" indent="-233232" algn="l">
              <a:lnSpc>
                <a:spcPts val="2592"/>
              </a:lnSpc>
              <a:buFont typeface="Arial"/>
              <a:buChar char="•"/>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p:txBody>
      </p:sp>
      <p:sp>
        <p:nvSpPr>
          <p:cNvPr id="6" name="Freeform 6"/>
          <p:cNvSpPr/>
          <p:nvPr/>
        </p:nvSpPr>
        <p:spPr>
          <a:xfrm flipV="1">
            <a:off x="-7019" y="6816717"/>
            <a:ext cx="9767638" cy="2379755"/>
          </a:xfrm>
          <a:custGeom>
            <a:avLst/>
            <a:gdLst/>
            <a:ahLst/>
            <a:cxnLst/>
            <a:rect l="l" t="t" r="r" b="b"/>
            <a:pathLst>
              <a:path w="9934077" h="2446266">
                <a:moveTo>
                  <a:pt x="0" y="2446266"/>
                </a:moveTo>
                <a:lnTo>
                  <a:pt x="9934076" y="2446266"/>
                </a:lnTo>
                <a:lnTo>
                  <a:pt x="9934076" y="0"/>
                </a:lnTo>
                <a:lnTo>
                  <a:pt x="0" y="0"/>
                </a:lnTo>
                <a:lnTo>
                  <a:pt x="0" y="2446266"/>
                </a:lnTo>
                <a:close/>
              </a:path>
            </a:pathLst>
          </a:custGeom>
          <a:blipFill>
            <a:blip r:embed="rId3"/>
            <a:stretch>
              <a:fillRect/>
            </a:stretch>
          </a:blipFill>
          <a:ln cap="sq">
            <a:noFill/>
            <a:prstDash val="solid"/>
            <a:miter/>
          </a:ln>
        </p:spPr>
        <p:txBody>
          <a:bodyPr/>
          <a:lstStyle/>
          <a:p>
            <a:endParaRPr lang="en-US"/>
          </a:p>
        </p:txBody>
      </p:sp>
      <p:sp>
        <p:nvSpPr>
          <p:cNvPr id="7" name="Freeform 7"/>
          <p:cNvSpPr/>
          <p:nvPr/>
        </p:nvSpPr>
        <p:spPr>
          <a:xfrm>
            <a:off x="-70432" y="2483074"/>
            <a:ext cx="3198874" cy="793526"/>
          </a:xfrm>
          <a:custGeom>
            <a:avLst/>
            <a:gdLst/>
            <a:ahLst/>
            <a:cxnLst/>
            <a:rect l="l" t="t" r="r" b="b"/>
            <a:pathLst>
              <a:path w="4172959" h="793526">
                <a:moveTo>
                  <a:pt x="0" y="0"/>
                </a:moveTo>
                <a:lnTo>
                  <a:pt x="4172959" y="0"/>
                </a:lnTo>
                <a:lnTo>
                  <a:pt x="4172959" y="793526"/>
                </a:lnTo>
                <a:lnTo>
                  <a:pt x="0" y="793526"/>
                </a:lnTo>
                <a:lnTo>
                  <a:pt x="0" y="0"/>
                </a:lnTo>
                <a:close/>
              </a:path>
            </a:pathLst>
          </a:custGeom>
          <a:blipFill>
            <a:blip>
              <a:extLst>
                <a:ext uri="{96DAC541-7B7A-43D3-8B79-37D633B846F1}">
                  <asvg:svgBlip xmlns:asvg="http://schemas.microsoft.com/office/drawing/2016/SVG/main" r:embed="rId4"/>
                </a:ext>
              </a:extLst>
            </a:blip>
            <a:stretch>
              <a:fillRect l="-70078" t="-973"/>
            </a:stretch>
          </a:blipFill>
        </p:spPr>
        <p:txBody>
          <a:bodyPr/>
          <a:lstStyle/>
          <a:p>
            <a:endParaRPr lang="en-US"/>
          </a:p>
        </p:txBody>
      </p:sp>
      <p:sp>
        <p:nvSpPr>
          <p:cNvPr id="12" name="Freeform 12"/>
          <p:cNvSpPr/>
          <p:nvPr/>
        </p:nvSpPr>
        <p:spPr>
          <a:xfrm rot="-10800000">
            <a:off x="2132457" y="2586125"/>
            <a:ext cx="1000218" cy="695050"/>
          </a:xfrm>
          <a:custGeom>
            <a:avLst/>
            <a:gdLst/>
            <a:ahLst/>
            <a:cxnLst/>
            <a:rect l="l" t="t" r="r" b="b"/>
            <a:pathLst>
              <a:path w="1000218" h="695050">
                <a:moveTo>
                  <a:pt x="0" y="0"/>
                </a:moveTo>
                <a:lnTo>
                  <a:pt x="1000218" y="0"/>
                </a:lnTo>
                <a:lnTo>
                  <a:pt x="1000218" y="695050"/>
                </a:lnTo>
                <a:lnTo>
                  <a:pt x="0" y="695050"/>
                </a:lnTo>
                <a:lnTo>
                  <a:pt x="0" y="0"/>
                </a:lnTo>
                <a:close/>
              </a:path>
            </a:pathLst>
          </a:custGeom>
          <a:blipFill>
            <a:blip>
              <a:extLst>
                <a:ext uri="{96DAC541-7B7A-43D3-8B79-37D633B846F1}">
                  <asvg:svgBlip xmlns:asvg="http://schemas.microsoft.com/office/drawing/2016/SVG/main" r:embed="rId4"/>
                </a:ext>
              </a:extLst>
            </a:blip>
            <a:stretch>
              <a:fillRect r="-443942" b="-15280"/>
            </a:stretch>
          </a:blipFill>
        </p:spPr>
        <p:txBody>
          <a:bodyPr/>
          <a:lstStyle/>
          <a:p>
            <a:endParaRPr lang="en-US"/>
          </a:p>
        </p:txBody>
      </p:sp>
      <p:sp>
        <p:nvSpPr>
          <p:cNvPr id="13" name="TextBox 13"/>
          <p:cNvSpPr txBox="1"/>
          <p:nvPr/>
        </p:nvSpPr>
        <p:spPr>
          <a:xfrm>
            <a:off x="86054" y="2585950"/>
            <a:ext cx="2553170" cy="594393"/>
          </a:xfrm>
          <a:prstGeom prst="rect">
            <a:avLst/>
          </a:prstGeom>
        </p:spPr>
        <p:txBody>
          <a:bodyPr lIns="0" tIns="0" rIns="0" bIns="0" rtlCol="0" anchor="t">
            <a:spAutoFit/>
          </a:bodyPr>
          <a:lstStyle/>
          <a:p>
            <a:pPr algn="ctr">
              <a:lnSpc>
                <a:spcPts val="2395"/>
              </a:lnSpc>
            </a:pPr>
            <a:r>
              <a:rPr lang="en-US" sz="1996" b="1" dirty="0">
                <a:solidFill>
                  <a:srgbClr val="FFFAEC"/>
                </a:solidFill>
                <a:latin typeface="Century Gothic" panose="020B0502020202020204" pitchFamily="34" charset="0"/>
                <a:ea typeface="Century Gothic Paneuropean Bold"/>
                <a:cs typeface="Century Gothic Paneuropean Bold"/>
                <a:sym typeface="Century Gothic Paneuropean Bold"/>
              </a:rPr>
              <a:t>Classroom Accommodations</a:t>
            </a:r>
          </a:p>
        </p:txBody>
      </p:sp>
      <p:sp>
        <p:nvSpPr>
          <p:cNvPr id="16" name="TextBox 5">
            <a:extLst>
              <a:ext uri="{FF2B5EF4-FFF2-40B4-BE49-F238E27FC236}">
                <a16:creationId xmlns:a16="http://schemas.microsoft.com/office/drawing/2014/main" id="{629575C7-5301-724A-2DC5-1D01D8AD13D5}"/>
              </a:ext>
            </a:extLst>
          </p:cNvPr>
          <p:cNvSpPr txBox="1"/>
          <p:nvPr/>
        </p:nvSpPr>
        <p:spPr>
          <a:xfrm>
            <a:off x="-195280" y="1096390"/>
            <a:ext cx="10310595" cy="1645194"/>
          </a:xfrm>
          <a:prstGeom prst="rect">
            <a:avLst/>
          </a:prstGeom>
        </p:spPr>
        <p:txBody>
          <a:bodyPr wrap="square" lIns="0" tIns="0" rIns="0" bIns="0" rtlCol="0" anchor="t">
            <a:spAutoFit/>
          </a:bodyPr>
          <a:lstStyle/>
          <a:p>
            <a:pPr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592"/>
              </a:lnSpc>
            </a:pPr>
            <a:r>
              <a:rPr lang="en-US" sz="2160" dirty="0">
                <a:solidFill>
                  <a:srgbClr val="0E243C"/>
                </a:solidFill>
                <a:latin typeface="Century Gothic" panose="020B0502020202020204" pitchFamily="34" charset="0"/>
                <a:ea typeface="Century Gothic Paneuropean"/>
                <a:cs typeface="Century Gothic Paneuropean"/>
                <a:sym typeface="Century Gothic Paneuropean"/>
              </a:rPr>
              <a:t> </a:t>
            </a:r>
          </a:p>
          <a:p>
            <a:pPr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marL="466464" lvl="1" indent="-233232" algn="l">
              <a:lnSpc>
                <a:spcPts val="2592"/>
              </a:lnSpc>
              <a:buFont typeface="Arial"/>
              <a:buChar char="•"/>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a:p>
            <a:pPr algn="l">
              <a:lnSpc>
                <a:spcPts val="2592"/>
              </a:lnSpc>
            </a:pPr>
            <a:endParaRPr lang="en-US" sz="2160" dirty="0">
              <a:solidFill>
                <a:srgbClr val="0E243C"/>
              </a:solidFill>
              <a:latin typeface="Century Gothic" panose="020B0502020202020204" pitchFamily="34" charset="0"/>
              <a:ea typeface="Century Gothic Paneuropean"/>
              <a:cs typeface="Century Gothic Paneuropean"/>
              <a:sym typeface="Century Gothic Paneuropean"/>
            </a:endParaRPr>
          </a:p>
        </p:txBody>
      </p:sp>
      <p:sp>
        <p:nvSpPr>
          <p:cNvPr id="17" name="TextBox 5">
            <a:extLst>
              <a:ext uri="{FF2B5EF4-FFF2-40B4-BE49-F238E27FC236}">
                <a16:creationId xmlns:a16="http://schemas.microsoft.com/office/drawing/2014/main" id="{B3492D1C-8012-79C7-8F88-11E6DC7D1838}"/>
              </a:ext>
            </a:extLst>
          </p:cNvPr>
          <p:cNvSpPr txBox="1"/>
          <p:nvPr/>
        </p:nvSpPr>
        <p:spPr>
          <a:xfrm>
            <a:off x="228600" y="1329457"/>
            <a:ext cx="9067800" cy="553998"/>
          </a:xfrm>
          <a:prstGeom prst="rect">
            <a:avLst/>
          </a:prstGeom>
          <a:solidFill>
            <a:schemeClr val="bg2">
              <a:lumMod val="90000"/>
            </a:schemeClr>
          </a:solidFill>
        </p:spPr>
        <p:txBody>
          <a:bodyPr wrap="square" lIns="0" tIns="0" rIns="0" bIns="0" rtlCol="0" anchor="t">
            <a:spAutoFit/>
          </a:bodyPr>
          <a:lstStyle/>
          <a:p>
            <a:r>
              <a:rPr lang="en-US" dirty="0">
                <a:latin typeface="Century Gothic" panose="020B0502020202020204" pitchFamily="34" charset="0"/>
              </a:rPr>
              <a:t>Accommodations for students will vary based on individual circumstances and disability-related documentation. </a:t>
            </a:r>
            <a:endParaRPr lang="en-US" dirty="0">
              <a:solidFill>
                <a:srgbClr val="20344A"/>
              </a:solidFill>
              <a:latin typeface="Century Gothic" panose="020B0502020202020204" pitchFamily="34" charset="0"/>
              <a:ea typeface="Century Gothic Paneuropean"/>
              <a:cs typeface="Century Gothic Paneuropean"/>
              <a:sym typeface="Century Gothic Paneuropean"/>
            </a:endParaRPr>
          </a:p>
        </p:txBody>
      </p:sp>
      <p:sp>
        <p:nvSpPr>
          <p:cNvPr id="18" name="Freeform 7">
            <a:extLst>
              <a:ext uri="{FF2B5EF4-FFF2-40B4-BE49-F238E27FC236}">
                <a16:creationId xmlns:a16="http://schemas.microsoft.com/office/drawing/2014/main" id="{5D9CC3B7-8CE7-C1D9-CE50-4B12676359A6}"/>
              </a:ext>
            </a:extLst>
          </p:cNvPr>
          <p:cNvSpPr/>
          <p:nvPr/>
        </p:nvSpPr>
        <p:spPr>
          <a:xfrm>
            <a:off x="-50818" y="3910391"/>
            <a:ext cx="3198874" cy="793526"/>
          </a:xfrm>
          <a:custGeom>
            <a:avLst/>
            <a:gdLst/>
            <a:ahLst/>
            <a:cxnLst/>
            <a:rect l="l" t="t" r="r" b="b"/>
            <a:pathLst>
              <a:path w="4172959" h="793526">
                <a:moveTo>
                  <a:pt x="0" y="0"/>
                </a:moveTo>
                <a:lnTo>
                  <a:pt x="4172959" y="0"/>
                </a:lnTo>
                <a:lnTo>
                  <a:pt x="4172959" y="793526"/>
                </a:lnTo>
                <a:lnTo>
                  <a:pt x="0" y="793526"/>
                </a:lnTo>
                <a:lnTo>
                  <a:pt x="0" y="0"/>
                </a:lnTo>
                <a:close/>
              </a:path>
            </a:pathLst>
          </a:custGeom>
          <a:blipFill>
            <a:blip>
              <a:extLst>
                <a:ext uri="{96DAC541-7B7A-43D3-8B79-37D633B846F1}">
                  <asvg:svgBlip xmlns:asvg="http://schemas.microsoft.com/office/drawing/2016/SVG/main" r:embed="rId4"/>
                </a:ext>
              </a:extLst>
            </a:blip>
            <a:stretch>
              <a:fillRect l="-70078" t="-973"/>
            </a:stretch>
          </a:blipFill>
        </p:spPr>
        <p:txBody>
          <a:bodyPr/>
          <a:lstStyle/>
          <a:p>
            <a:endParaRPr lang="en-US"/>
          </a:p>
        </p:txBody>
      </p:sp>
      <p:sp>
        <p:nvSpPr>
          <p:cNvPr id="19" name="Freeform 12">
            <a:extLst>
              <a:ext uri="{FF2B5EF4-FFF2-40B4-BE49-F238E27FC236}">
                <a16:creationId xmlns:a16="http://schemas.microsoft.com/office/drawing/2014/main" id="{32306575-B88F-3167-BC2B-0A84C5083DE7}"/>
              </a:ext>
            </a:extLst>
          </p:cNvPr>
          <p:cNvSpPr/>
          <p:nvPr/>
        </p:nvSpPr>
        <p:spPr>
          <a:xfrm rot="-10800000">
            <a:off x="2147837" y="4008693"/>
            <a:ext cx="1000218" cy="695050"/>
          </a:xfrm>
          <a:custGeom>
            <a:avLst/>
            <a:gdLst/>
            <a:ahLst/>
            <a:cxnLst/>
            <a:rect l="l" t="t" r="r" b="b"/>
            <a:pathLst>
              <a:path w="1000218" h="695050">
                <a:moveTo>
                  <a:pt x="0" y="0"/>
                </a:moveTo>
                <a:lnTo>
                  <a:pt x="1000218" y="0"/>
                </a:lnTo>
                <a:lnTo>
                  <a:pt x="1000218" y="695050"/>
                </a:lnTo>
                <a:lnTo>
                  <a:pt x="0" y="695050"/>
                </a:lnTo>
                <a:lnTo>
                  <a:pt x="0" y="0"/>
                </a:lnTo>
                <a:close/>
              </a:path>
            </a:pathLst>
          </a:custGeom>
          <a:blipFill>
            <a:blip>
              <a:extLst>
                <a:ext uri="{96DAC541-7B7A-43D3-8B79-37D633B846F1}">
                  <asvg:svgBlip xmlns:asvg="http://schemas.microsoft.com/office/drawing/2016/SVG/main" r:embed="rId4"/>
                </a:ext>
              </a:extLst>
            </a:blip>
            <a:stretch>
              <a:fillRect r="-443942" b="-15280"/>
            </a:stretch>
          </a:blipFill>
        </p:spPr>
        <p:txBody>
          <a:bodyPr/>
          <a:lstStyle/>
          <a:p>
            <a:endParaRPr lang="en-US" dirty="0"/>
          </a:p>
        </p:txBody>
      </p:sp>
      <p:sp>
        <p:nvSpPr>
          <p:cNvPr id="20" name="TextBox 13">
            <a:extLst>
              <a:ext uri="{FF2B5EF4-FFF2-40B4-BE49-F238E27FC236}">
                <a16:creationId xmlns:a16="http://schemas.microsoft.com/office/drawing/2014/main" id="{F7BD4469-4CC7-14DA-F508-A3DB377E3377}"/>
              </a:ext>
            </a:extLst>
          </p:cNvPr>
          <p:cNvSpPr txBox="1"/>
          <p:nvPr/>
        </p:nvSpPr>
        <p:spPr>
          <a:xfrm>
            <a:off x="94776" y="3982125"/>
            <a:ext cx="2553170" cy="594393"/>
          </a:xfrm>
          <a:prstGeom prst="rect">
            <a:avLst/>
          </a:prstGeom>
        </p:spPr>
        <p:txBody>
          <a:bodyPr lIns="0" tIns="0" rIns="0" bIns="0" rtlCol="0" anchor="t">
            <a:spAutoFit/>
          </a:bodyPr>
          <a:lstStyle/>
          <a:p>
            <a:pPr algn="ctr">
              <a:lnSpc>
                <a:spcPts val="2395"/>
              </a:lnSpc>
            </a:pPr>
            <a:r>
              <a:rPr lang="en-US" sz="1996" b="1" dirty="0">
                <a:solidFill>
                  <a:srgbClr val="FFFAEC"/>
                </a:solidFill>
                <a:latin typeface="Century Gothic" panose="020B0502020202020204" pitchFamily="34" charset="0"/>
                <a:ea typeface="Century Gothic Paneuropean Bold"/>
                <a:cs typeface="Century Gothic Paneuropean Bold"/>
                <a:sym typeface="Century Gothic Paneuropean Bold"/>
              </a:rPr>
              <a:t>Testing Accommodations</a:t>
            </a:r>
          </a:p>
        </p:txBody>
      </p:sp>
      <p:sp>
        <p:nvSpPr>
          <p:cNvPr id="21" name="Freeform 7">
            <a:extLst>
              <a:ext uri="{FF2B5EF4-FFF2-40B4-BE49-F238E27FC236}">
                <a16:creationId xmlns:a16="http://schemas.microsoft.com/office/drawing/2014/main" id="{68E277EC-58AE-8F74-50B2-C3F532C9C05A}"/>
              </a:ext>
            </a:extLst>
          </p:cNvPr>
          <p:cNvSpPr/>
          <p:nvPr/>
        </p:nvSpPr>
        <p:spPr>
          <a:xfrm>
            <a:off x="-55333" y="5333133"/>
            <a:ext cx="3198874" cy="793526"/>
          </a:xfrm>
          <a:custGeom>
            <a:avLst/>
            <a:gdLst/>
            <a:ahLst/>
            <a:cxnLst/>
            <a:rect l="l" t="t" r="r" b="b"/>
            <a:pathLst>
              <a:path w="4172959" h="793526">
                <a:moveTo>
                  <a:pt x="0" y="0"/>
                </a:moveTo>
                <a:lnTo>
                  <a:pt x="4172959" y="0"/>
                </a:lnTo>
                <a:lnTo>
                  <a:pt x="4172959" y="793526"/>
                </a:lnTo>
                <a:lnTo>
                  <a:pt x="0" y="793526"/>
                </a:lnTo>
                <a:lnTo>
                  <a:pt x="0" y="0"/>
                </a:lnTo>
                <a:close/>
              </a:path>
            </a:pathLst>
          </a:custGeom>
          <a:blipFill>
            <a:blip>
              <a:extLst>
                <a:ext uri="{96DAC541-7B7A-43D3-8B79-37D633B846F1}">
                  <asvg:svgBlip xmlns:asvg="http://schemas.microsoft.com/office/drawing/2016/SVG/main" r:embed="rId4"/>
                </a:ext>
              </a:extLst>
            </a:blip>
            <a:stretch>
              <a:fillRect l="-70078" t="-973"/>
            </a:stretch>
          </a:blipFill>
        </p:spPr>
        <p:txBody>
          <a:bodyPr/>
          <a:lstStyle/>
          <a:p>
            <a:endParaRPr lang="en-US"/>
          </a:p>
        </p:txBody>
      </p:sp>
      <p:sp>
        <p:nvSpPr>
          <p:cNvPr id="22" name="Freeform 12">
            <a:extLst>
              <a:ext uri="{FF2B5EF4-FFF2-40B4-BE49-F238E27FC236}">
                <a16:creationId xmlns:a16="http://schemas.microsoft.com/office/drawing/2014/main" id="{BCC38DBE-EAEC-9E5E-FC97-4C7805F3AA0B}"/>
              </a:ext>
            </a:extLst>
          </p:cNvPr>
          <p:cNvSpPr/>
          <p:nvPr/>
        </p:nvSpPr>
        <p:spPr>
          <a:xfrm rot="-10800000">
            <a:off x="2151790" y="5438191"/>
            <a:ext cx="1000218" cy="695050"/>
          </a:xfrm>
          <a:custGeom>
            <a:avLst/>
            <a:gdLst/>
            <a:ahLst/>
            <a:cxnLst/>
            <a:rect l="l" t="t" r="r" b="b"/>
            <a:pathLst>
              <a:path w="1000218" h="695050">
                <a:moveTo>
                  <a:pt x="0" y="0"/>
                </a:moveTo>
                <a:lnTo>
                  <a:pt x="1000218" y="0"/>
                </a:lnTo>
                <a:lnTo>
                  <a:pt x="1000218" y="695050"/>
                </a:lnTo>
                <a:lnTo>
                  <a:pt x="0" y="695050"/>
                </a:lnTo>
                <a:lnTo>
                  <a:pt x="0" y="0"/>
                </a:lnTo>
                <a:close/>
              </a:path>
            </a:pathLst>
          </a:custGeom>
          <a:blipFill>
            <a:blip>
              <a:extLst>
                <a:ext uri="{96DAC541-7B7A-43D3-8B79-37D633B846F1}">
                  <asvg:svgBlip xmlns:asvg="http://schemas.microsoft.com/office/drawing/2016/SVG/main" r:embed="rId4"/>
                </a:ext>
              </a:extLst>
            </a:blip>
            <a:stretch>
              <a:fillRect r="-443942" b="-15280"/>
            </a:stretch>
          </a:blipFill>
        </p:spPr>
        <p:txBody>
          <a:bodyPr/>
          <a:lstStyle/>
          <a:p>
            <a:endParaRPr lang="en-US"/>
          </a:p>
        </p:txBody>
      </p:sp>
      <p:sp>
        <p:nvSpPr>
          <p:cNvPr id="23" name="TextBox 13">
            <a:extLst>
              <a:ext uri="{FF2B5EF4-FFF2-40B4-BE49-F238E27FC236}">
                <a16:creationId xmlns:a16="http://schemas.microsoft.com/office/drawing/2014/main" id="{79709D7C-AE5F-1F8C-879C-9F4039DA580A}"/>
              </a:ext>
            </a:extLst>
          </p:cNvPr>
          <p:cNvSpPr txBox="1"/>
          <p:nvPr/>
        </p:nvSpPr>
        <p:spPr>
          <a:xfrm>
            <a:off x="90261" y="5414566"/>
            <a:ext cx="2553170" cy="594393"/>
          </a:xfrm>
          <a:prstGeom prst="rect">
            <a:avLst/>
          </a:prstGeom>
        </p:spPr>
        <p:txBody>
          <a:bodyPr lIns="0" tIns="0" rIns="0" bIns="0" rtlCol="0" anchor="t">
            <a:spAutoFit/>
          </a:bodyPr>
          <a:lstStyle/>
          <a:p>
            <a:pPr algn="ctr">
              <a:lnSpc>
                <a:spcPts val="2395"/>
              </a:lnSpc>
            </a:pPr>
            <a:r>
              <a:rPr lang="en-US" sz="1996" b="1" dirty="0">
                <a:solidFill>
                  <a:srgbClr val="FFFAEC"/>
                </a:solidFill>
                <a:latin typeface="Century Gothic" panose="020B0502020202020204" pitchFamily="34" charset="0"/>
                <a:ea typeface="Century Gothic Paneuropean Bold"/>
                <a:cs typeface="Century Gothic Paneuropean Bold"/>
                <a:sym typeface="Century Gothic Paneuropean Bold"/>
              </a:rPr>
              <a:t>Housing Accommodations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a:extLst>
            <a:ext uri="{FF2B5EF4-FFF2-40B4-BE49-F238E27FC236}">
              <a16:creationId xmlns:a16="http://schemas.microsoft.com/office/drawing/2014/main" id="{960E692E-D26D-3560-36E9-8696CF76ECA8}"/>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0388826F-B918-F178-55DE-94B7A7A194CA}"/>
              </a:ext>
            </a:extLst>
          </p:cNvPr>
          <p:cNvSpPr/>
          <p:nvPr/>
        </p:nvSpPr>
        <p:spPr>
          <a:xfrm rot="3858022">
            <a:off x="4483011" y="1730248"/>
            <a:ext cx="8083514" cy="2735046"/>
          </a:xfrm>
          <a:custGeom>
            <a:avLst/>
            <a:gdLst/>
            <a:ahLst/>
            <a:cxnLst/>
            <a:rect l="l" t="t" r="r" b="b"/>
            <a:pathLst>
              <a:path w="8083514" h="5112822">
                <a:moveTo>
                  <a:pt x="0" y="0"/>
                </a:moveTo>
                <a:lnTo>
                  <a:pt x="8083514" y="0"/>
                </a:lnTo>
                <a:lnTo>
                  <a:pt x="8083514" y="5112822"/>
                </a:lnTo>
                <a:lnTo>
                  <a:pt x="0" y="5112822"/>
                </a:lnTo>
                <a:lnTo>
                  <a:pt x="0" y="0"/>
                </a:lnTo>
                <a:close/>
              </a:path>
            </a:pathLst>
          </a:custGeom>
          <a:blipFill>
            <a:blip>
              <a:extLst>
                <a:ext uri="{96DAC541-7B7A-43D3-8B79-37D633B846F1}">
                  <asvg:svgBlip xmlns:asvg="http://schemas.microsoft.com/office/drawing/2016/SVG/main" r:embed="rId3"/>
                </a:ext>
              </a:extLst>
            </a:blip>
            <a:stretch>
              <a:fillRect t="-86937"/>
            </a:stretch>
          </a:blipFill>
        </p:spPr>
        <p:txBody>
          <a:bodyPr/>
          <a:lstStyle/>
          <a:p>
            <a:endParaRPr lang="en-US" dirty="0"/>
          </a:p>
        </p:txBody>
      </p:sp>
      <p:sp>
        <p:nvSpPr>
          <p:cNvPr id="4" name="Freeform 4">
            <a:extLst>
              <a:ext uri="{FF2B5EF4-FFF2-40B4-BE49-F238E27FC236}">
                <a16:creationId xmlns:a16="http://schemas.microsoft.com/office/drawing/2014/main" id="{03A08869-7ED1-E09A-AA65-7113161B5BFC}"/>
              </a:ext>
            </a:extLst>
          </p:cNvPr>
          <p:cNvSpPr/>
          <p:nvPr/>
        </p:nvSpPr>
        <p:spPr>
          <a:xfrm rot="-5400000" flipV="1">
            <a:off x="4856277" y="1880335"/>
            <a:ext cx="7433570" cy="3436159"/>
          </a:xfrm>
          <a:custGeom>
            <a:avLst/>
            <a:gdLst/>
            <a:ahLst/>
            <a:cxnLst/>
            <a:rect l="l" t="t" r="r" b="b"/>
            <a:pathLst>
              <a:path w="8925089" h="3436159">
                <a:moveTo>
                  <a:pt x="0" y="3436160"/>
                </a:moveTo>
                <a:lnTo>
                  <a:pt x="8925089" y="3436160"/>
                </a:lnTo>
                <a:lnTo>
                  <a:pt x="8925089" y="0"/>
                </a:lnTo>
                <a:lnTo>
                  <a:pt x="0" y="0"/>
                </a:lnTo>
                <a:lnTo>
                  <a:pt x="0" y="3436160"/>
                </a:lnTo>
                <a:close/>
              </a:path>
            </a:pathLst>
          </a:custGeom>
          <a:blipFill>
            <a:blip>
              <a:extLst>
                <a:ext uri="{96DAC541-7B7A-43D3-8B79-37D633B846F1}">
                  <asvg:svgBlip xmlns:asvg="http://schemas.microsoft.com/office/drawing/2016/SVG/main" r:embed="rId4"/>
                </a:ext>
              </a:extLst>
            </a:blip>
            <a:stretch>
              <a:fillRect l="-20065"/>
            </a:stretch>
          </a:blipFill>
        </p:spPr>
        <p:txBody>
          <a:bodyPr/>
          <a:lstStyle/>
          <a:p>
            <a:endParaRPr lang="en-US"/>
          </a:p>
        </p:txBody>
      </p:sp>
      <p:sp>
        <p:nvSpPr>
          <p:cNvPr id="10" name="Freeform 10">
            <a:extLst>
              <a:ext uri="{FF2B5EF4-FFF2-40B4-BE49-F238E27FC236}">
                <a16:creationId xmlns:a16="http://schemas.microsoft.com/office/drawing/2014/main" id="{B407E6ED-FB2A-CA8F-5993-A78E3CCE179B}"/>
              </a:ext>
            </a:extLst>
          </p:cNvPr>
          <p:cNvSpPr/>
          <p:nvPr/>
        </p:nvSpPr>
        <p:spPr>
          <a:xfrm rot="-5400000" flipV="1">
            <a:off x="4208269" y="2537260"/>
            <a:ext cx="7424654" cy="2131226"/>
          </a:xfrm>
          <a:custGeom>
            <a:avLst/>
            <a:gdLst/>
            <a:ahLst/>
            <a:cxnLst/>
            <a:rect l="l" t="t" r="r" b="b"/>
            <a:pathLst>
              <a:path w="8916174" h="2131226">
                <a:moveTo>
                  <a:pt x="0" y="2131226"/>
                </a:moveTo>
                <a:lnTo>
                  <a:pt x="8916173" y="2131226"/>
                </a:lnTo>
                <a:lnTo>
                  <a:pt x="8916173" y="0"/>
                </a:lnTo>
                <a:lnTo>
                  <a:pt x="0" y="0"/>
                </a:lnTo>
                <a:lnTo>
                  <a:pt x="0" y="2131226"/>
                </a:lnTo>
                <a:close/>
              </a:path>
            </a:pathLst>
          </a:custGeom>
          <a:blipFill>
            <a:blip>
              <a:extLst>
                <a:ext uri="{96DAC541-7B7A-43D3-8B79-37D633B846F1}">
                  <asvg:svgBlip xmlns:asvg="http://schemas.microsoft.com/office/drawing/2016/SVG/main" r:embed="rId5"/>
                </a:ext>
              </a:extLst>
            </a:blip>
            <a:stretch>
              <a:fillRect l="-20087" t="-61229" r="-121"/>
            </a:stretch>
          </a:blipFill>
        </p:spPr>
        <p:txBody>
          <a:bodyPr/>
          <a:lstStyle/>
          <a:p>
            <a:endParaRPr lang="en-US"/>
          </a:p>
        </p:txBody>
      </p:sp>
      <p:sp>
        <p:nvSpPr>
          <p:cNvPr id="11" name="TextBox 11">
            <a:extLst>
              <a:ext uri="{FF2B5EF4-FFF2-40B4-BE49-F238E27FC236}">
                <a16:creationId xmlns:a16="http://schemas.microsoft.com/office/drawing/2014/main" id="{AB3E9E9A-B378-9128-1669-BA176C4E7566}"/>
              </a:ext>
            </a:extLst>
          </p:cNvPr>
          <p:cNvSpPr txBox="1"/>
          <p:nvPr/>
        </p:nvSpPr>
        <p:spPr>
          <a:xfrm>
            <a:off x="355235" y="747172"/>
            <a:ext cx="7546311" cy="692497"/>
          </a:xfrm>
          <a:prstGeom prst="rect">
            <a:avLst/>
          </a:prstGeom>
        </p:spPr>
        <p:txBody>
          <a:bodyPr wrap="square" lIns="0" tIns="0" rIns="0" bIns="0" rtlCol="0" anchor="t">
            <a:spAutoFit/>
          </a:bodyPr>
          <a:lstStyle/>
          <a:p>
            <a:pPr algn="l">
              <a:lnSpc>
                <a:spcPts val="5400"/>
              </a:lnSpc>
            </a:pPr>
            <a:r>
              <a:rPr lang="en-US" sz="4500" dirty="0">
                <a:solidFill>
                  <a:srgbClr val="0E243C"/>
                </a:solidFill>
                <a:latin typeface="Oswald"/>
                <a:ea typeface="Oswald"/>
                <a:cs typeface="Oswald"/>
                <a:sym typeface="Oswald"/>
              </a:rPr>
              <a:t>HOW DO STUDENTS REGISTER?</a:t>
            </a:r>
          </a:p>
        </p:txBody>
      </p:sp>
      <p:sp>
        <p:nvSpPr>
          <p:cNvPr id="5" name="Freeform 3">
            <a:extLst>
              <a:ext uri="{FF2B5EF4-FFF2-40B4-BE49-F238E27FC236}">
                <a16:creationId xmlns:a16="http://schemas.microsoft.com/office/drawing/2014/main" id="{AA497F48-40CA-D643-2C84-CE477AEE2AEB}"/>
              </a:ext>
            </a:extLst>
          </p:cNvPr>
          <p:cNvSpPr/>
          <p:nvPr/>
        </p:nvSpPr>
        <p:spPr>
          <a:xfrm>
            <a:off x="631505" y="2458504"/>
            <a:ext cx="317408" cy="360680"/>
          </a:xfrm>
          <a:custGeom>
            <a:avLst/>
            <a:gdLst/>
            <a:ahLst/>
            <a:cxnLst/>
            <a:rect l="l" t="t" r="r" b="b"/>
            <a:pathLst>
              <a:path w="538099" h="608022">
                <a:moveTo>
                  <a:pt x="0" y="0"/>
                </a:moveTo>
                <a:lnTo>
                  <a:pt x="538099" y="0"/>
                </a:lnTo>
                <a:lnTo>
                  <a:pt x="538099" y="608022"/>
                </a:lnTo>
                <a:lnTo>
                  <a:pt x="0" y="60802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3">
            <a:extLst>
              <a:ext uri="{FF2B5EF4-FFF2-40B4-BE49-F238E27FC236}">
                <a16:creationId xmlns:a16="http://schemas.microsoft.com/office/drawing/2014/main" id="{AF3190FA-E5AD-37F1-1045-5E5798CEFA4F}"/>
              </a:ext>
            </a:extLst>
          </p:cNvPr>
          <p:cNvSpPr/>
          <p:nvPr/>
        </p:nvSpPr>
        <p:spPr>
          <a:xfrm>
            <a:off x="636896" y="3418074"/>
            <a:ext cx="317408" cy="360680"/>
          </a:xfrm>
          <a:custGeom>
            <a:avLst/>
            <a:gdLst/>
            <a:ahLst/>
            <a:cxnLst/>
            <a:rect l="l" t="t" r="r" b="b"/>
            <a:pathLst>
              <a:path w="538099" h="608022">
                <a:moveTo>
                  <a:pt x="0" y="0"/>
                </a:moveTo>
                <a:lnTo>
                  <a:pt x="538099" y="0"/>
                </a:lnTo>
                <a:lnTo>
                  <a:pt x="538099" y="608022"/>
                </a:lnTo>
                <a:lnTo>
                  <a:pt x="0" y="60802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3">
            <a:extLst>
              <a:ext uri="{FF2B5EF4-FFF2-40B4-BE49-F238E27FC236}">
                <a16:creationId xmlns:a16="http://schemas.microsoft.com/office/drawing/2014/main" id="{66833BDD-2F19-7E30-E237-57186EB52064}"/>
              </a:ext>
            </a:extLst>
          </p:cNvPr>
          <p:cNvSpPr/>
          <p:nvPr/>
        </p:nvSpPr>
        <p:spPr>
          <a:xfrm>
            <a:off x="648619" y="4371782"/>
            <a:ext cx="317408" cy="360680"/>
          </a:xfrm>
          <a:custGeom>
            <a:avLst/>
            <a:gdLst/>
            <a:ahLst/>
            <a:cxnLst/>
            <a:rect l="l" t="t" r="r" b="b"/>
            <a:pathLst>
              <a:path w="538099" h="608022">
                <a:moveTo>
                  <a:pt x="0" y="0"/>
                </a:moveTo>
                <a:lnTo>
                  <a:pt x="538099" y="0"/>
                </a:lnTo>
                <a:lnTo>
                  <a:pt x="538099" y="608022"/>
                </a:lnTo>
                <a:lnTo>
                  <a:pt x="0" y="60802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TextBox 5">
            <a:extLst>
              <a:ext uri="{FF2B5EF4-FFF2-40B4-BE49-F238E27FC236}">
                <a16:creationId xmlns:a16="http://schemas.microsoft.com/office/drawing/2014/main" id="{D55AE817-1F6B-C195-B1CC-BF2B39BDDCF6}"/>
              </a:ext>
            </a:extLst>
          </p:cNvPr>
          <p:cNvSpPr txBox="1"/>
          <p:nvPr/>
        </p:nvSpPr>
        <p:spPr>
          <a:xfrm>
            <a:off x="1365182" y="2458504"/>
            <a:ext cx="6561276" cy="2974340"/>
          </a:xfrm>
          <a:prstGeom prst="rect">
            <a:avLst/>
          </a:prstGeom>
        </p:spPr>
        <p:txBody>
          <a:bodyPr wrap="square" lIns="0" tIns="0" rIns="0" bIns="0" rtlCol="0" anchor="t">
            <a:spAutoFit/>
          </a:bodyPr>
          <a:lstStyle/>
          <a:p>
            <a:pPr>
              <a:lnSpc>
                <a:spcPts val="2592"/>
              </a:lnSpc>
            </a:pPr>
            <a:r>
              <a:rPr lang="en-US" sz="2400" dirty="0">
                <a:latin typeface="Century Gothic" panose="020B0502020202020204" pitchFamily="34" charset="0"/>
              </a:rPr>
              <a:t>Student applications are completed online at </a:t>
            </a:r>
            <a:r>
              <a:rPr lang="en-US" sz="2400" dirty="0">
                <a:solidFill>
                  <a:srgbClr val="0070C0"/>
                </a:solidFill>
                <a:latin typeface="Century Gothic" panose="020B0502020202020204" pitchFamily="34" charset="0"/>
                <a:hlinkClick r:id="rId7">
                  <a:extLst>
                    <a:ext uri="{A12FA001-AC4F-418D-AE19-62706E023703}">
                      <ahyp:hlinkClr xmlns:ahyp="http://schemas.microsoft.com/office/drawing/2018/hyperlinkcolor" val="tx"/>
                    </a:ext>
                  </a:extLst>
                </a:hlinkClick>
              </a:rPr>
              <a:t>www.uakron.edu/access</a:t>
            </a:r>
            <a:endParaRPr lang="en-US" sz="2400" dirty="0">
              <a:solidFill>
                <a:srgbClr val="0070C0"/>
              </a:solidFill>
              <a:latin typeface="Century Gothic" panose="020B0502020202020204" pitchFamily="34" charset="0"/>
            </a:endParaRPr>
          </a:p>
          <a:p>
            <a:pPr>
              <a:lnSpc>
                <a:spcPts val="2592"/>
              </a:lnSpc>
            </a:pPr>
            <a:endParaRPr lang="en-US" sz="2400" dirty="0">
              <a:latin typeface="Century Gothic" panose="020B0502020202020204" pitchFamily="34" charset="0"/>
            </a:endParaRPr>
          </a:p>
          <a:p>
            <a:pPr>
              <a:lnSpc>
                <a:spcPts val="2592"/>
              </a:lnSpc>
            </a:pPr>
            <a:r>
              <a:rPr lang="en-US" sz="2400" dirty="0">
                <a:latin typeface="Century Gothic" panose="020B0502020202020204" pitchFamily="34" charset="0"/>
              </a:rPr>
              <a:t>Documentation that meets our disability verification guidelines must be  submitted.</a:t>
            </a:r>
          </a:p>
          <a:p>
            <a:pPr>
              <a:lnSpc>
                <a:spcPts val="2592"/>
              </a:lnSpc>
            </a:pPr>
            <a:endParaRPr lang="en-US" sz="2400" dirty="0">
              <a:latin typeface="Century Gothic" panose="020B0502020202020204" pitchFamily="34" charset="0"/>
              <a:ea typeface="Century Gothic Paneuropean"/>
              <a:cs typeface="Century Gothic Paneuropean"/>
              <a:sym typeface="Century Gothic Paneuropean"/>
            </a:endParaRPr>
          </a:p>
          <a:p>
            <a:pPr>
              <a:lnSpc>
                <a:spcPts val="2592"/>
              </a:lnSpc>
            </a:pPr>
            <a:r>
              <a:rPr lang="en-US" sz="2400" dirty="0">
                <a:latin typeface="Century Gothic" panose="020B0502020202020204" pitchFamily="34" charset="0"/>
                <a:ea typeface="Century Gothic Paneuropean"/>
                <a:cs typeface="Century Gothic Paneuropean"/>
                <a:sym typeface="Century Gothic Paneuropean"/>
              </a:rPr>
              <a:t>Accommodations are approved during an intake with a Disability Specialist.</a:t>
            </a:r>
          </a:p>
          <a:p>
            <a:pPr>
              <a:lnSpc>
                <a:spcPts val="2592"/>
              </a:lnSpc>
            </a:pPr>
            <a:endParaRPr lang="en-US" sz="2400" dirty="0">
              <a:latin typeface="Century Gothic" panose="020B0502020202020204" pitchFamily="34" charset="0"/>
              <a:ea typeface="Century Gothic Paneuropean"/>
              <a:cs typeface="Century Gothic Paneuropean"/>
              <a:sym typeface="Century Gothic Paneuropean"/>
            </a:endParaRPr>
          </a:p>
        </p:txBody>
      </p:sp>
    </p:spTree>
    <p:extLst>
      <p:ext uri="{BB962C8B-B14F-4D97-AF65-F5344CB8AC3E}">
        <p14:creationId xmlns:p14="http://schemas.microsoft.com/office/powerpoint/2010/main" val="1873875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AEC"/>
        </a:solidFill>
        <a:effectLst/>
      </p:bgPr>
    </p:bg>
    <p:spTree>
      <p:nvGrpSpPr>
        <p:cNvPr id="1" name="">
          <a:extLst>
            <a:ext uri="{FF2B5EF4-FFF2-40B4-BE49-F238E27FC236}">
              <a16:creationId xmlns:a16="http://schemas.microsoft.com/office/drawing/2014/main" id="{492411EA-04AF-5970-4664-1390FAC6D07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98B9060-58A2-AFAD-8345-BE7D0DD84D3C}"/>
              </a:ext>
            </a:extLst>
          </p:cNvPr>
          <p:cNvSpPr/>
          <p:nvPr/>
        </p:nvSpPr>
        <p:spPr>
          <a:xfrm rot="-5400000">
            <a:off x="-2411321" y="1939520"/>
            <a:ext cx="7315200" cy="3436159"/>
          </a:xfrm>
          <a:custGeom>
            <a:avLst/>
            <a:gdLst/>
            <a:ahLst/>
            <a:cxnLst/>
            <a:rect l="l" t="t" r="r" b="b"/>
            <a:pathLst>
              <a:path w="8925089" h="3436159">
                <a:moveTo>
                  <a:pt x="0" y="0"/>
                </a:moveTo>
                <a:lnTo>
                  <a:pt x="8925090" y="0"/>
                </a:lnTo>
                <a:lnTo>
                  <a:pt x="8925090" y="3436159"/>
                </a:lnTo>
                <a:lnTo>
                  <a:pt x="0" y="3436159"/>
                </a:lnTo>
                <a:lnTo>
                  <a:pt x="0" y="0"/>
                </a:lnTo>
                <a:close/>
              </a:path>
            </a:pathLst>
          </a:custGeom>
          <a:blipFill>
            <a:blip>
              <a:extLst>
                <a:ext uri="{96DAC541-7B7A-43D3-8B79-37D633B846F1}">
                  <asvg:svgBlip xmlns:asvg="http://schemas.microsoft.com/office/drawing/2016/SVG/main" r:embed="rId2"/>
                </a:ext>
              </a:extLst>
            </a:blip>
            <a:stretch>
              <a:fillRect l="-22008" r="1"/>
            </a:stretch>
          </a:blipFill>
        </p:spPr>
        <p:txBody>
          <a:bodyPr/>
          <a:lstStyle/>
          <a:p>
            <a:endParaRPr lang="en-US"/>
          </a:p>
        </p:txBody>
      </p:sp>
      <p:sp>
        <p:nvSpPr>
          <p:cNvPr id="4" name="TextBox 4">
            <a:extLst>
              <a:ext uri="{FF2B5EF4-FFF2-40B4-BE49-F238E27FC236}">
                <a16:creationId xmlns:a16="http://schemas.microsoft.com/office/drawing/2014/main" id="{FB58C7DB-5D98-6226-7BF6-C4C590B6FA5F}"/>
              </a:ext>
            </a:extLst>
          </p:cNvPr>
          <p:cNvSpPr txBox="1"/>
          <p:nvPr/>
        </p:nvSpPr>
        <p:spPr>
          <a:xfrm>
            <a:off x="3124200" y="609600"/>
            <a:ext cx="9108096" cy="466859"/>
          </a:xfrm>
          <a:prstGeom prst="rect">
            <a:avLst/>
          </a:prstGeom>
        </p:spPr>
        <p:txBody>
          <a:bodyPr wrap="square" lIns="0" tIns="0" rIns="0" bIns="0" rtlCol="0" anchor="t">
            <a:spAutoFit/>
          </a:bodyPr>
          <a:lstStyle/>
          <a:p>
            <a:pPr algn="l">
              <a:lnSpc>
                <a:spcPts val="3599"/>
              </a:lnSpc>
            </a:pPr>
            <a:r>
              <a:rPr lang="en-US" sz="4000" dirty="0">
                <a:solidFill>
                  <a:srgbClr val="092040"/>
                </a:solidFill>
                <a:latin typeface="Oswald" panose="00000500000000000000" pitchFamily="2" charset="0"/>
                <a:ea typeface="Inter" panose="020B0604020202020204" charset="0"/>
                <a:cs typeface="Segoe UI Semilight" panose="020B0402040204020203" pitchFamily="34" charset="0"/>
                <a:sym typeface="Century Gothic Paneuropean Bold"/>
              </a:rPr>
              <a:t>FACULTY RESPONSIBILITIES</a:t>
            </a:r>
          </a:p>
        </p:txBody>
      </p:sp>
      <p:sp>
        <p:nvSpPr>
          <p:cNvPr id="8" name="Content Placeholder 7">
            <a:extLst>
              <a:ext uri="{FF2B5EF4-FFF2-40B4-BE49-F238E27FC236}">
                <a16:creationId xmlns:a16="http://schemas.microsoft.com/office/drawing/2014/main" id="{CF0DCC42-1B58-58D4-F3E0-3578E1814FDE}"/>
              </a:ext>
            </a:extLst>
          </p:cNvPr>
          <p:cNvSpPr>
            <a:spLocks noGrp="1"/>
          </p:cNvSpPr>
          <p:nvPr>
            <p:ph sz="half" idx="2"/>
          </p:nvPr>
        </p:nvSpPr>
        <p:spPr>
          <a:xfrm>
            <a:off x="2209800" y="1600200"/>
            <a:ext cx="7010400" cy="6400800"/>
          </a:xfrm>
        </p:spPr>
        <p:txBody>
          <a:bodyPr>
            <a:normAutofit/>
          </a:bodyPr>
          <a:lstStyle/>
          <a:p>
            <a:r>
              <a:rPr lang="en-US" dirty="0">
                <a:latin typeface="Century Gothic" panose="020B0502020202020204" pitchFamily="34" charset="0"/>
              </a:rPr>
              <a:t>Understand approved accommodations and consult the Office of Accessibility when clarification is needed.</a:t>
            </a:r>
          </a:p>
          <a:p>
            <a:endParaRPr lang="en-US" dirty="0">
              <a:latin typeface="Century Gothic" panose="020B0502020202020204" pitchFamily="34" charset="0"/>
            </a:endParaRPr>
          </a:p>
          <a:p>
            <a:r>
              <a:rPr lang="en-US" dirty="0">
                <a:latin typeface="Century Gothic" panose="020B0502020202020204" pitchFamily="34" charset="0"/>
              </a:rPr>
              <a:t>Know the essential elements of the course/program and consult with the Office of Accessibility for any questions/concerns about accommodations.</a:t>
            </a:r>
          </a:p>
          <a:p>
            <a:endParaRPr lang="en-US" dirty="0">
              <a:latin typeface="Century Gothic" panose="020B0502020202020204" pitchFamily="34" charset="0"/>
            </a:endParaRPr>
          </a:p>
          <a:p>
            <a:r>
              <a:rPr lang="en-US" dirty="0">
                <a:latin typeface="Century Gothic" panose="020B0502020202020204" pitchFamily="34" charset="0"/>
              </a:rPr>
              <a:t>Contact the Office of Accessibility with any questions or concerns.</a:t>
            </a:r>
          </a:p>
          <a:p>
            <a:endParaRPr lang="en-US" dirty="0"/>
          </a:p>
          <a:p>
            <a:endParaRPr lang="en-US" dirty="0"/>
          </a:p>
        </p:txBody>
      </p:sp>
    </p:spTree>
    <p:extLst>
      <p:ext uri="{BB962C8B-B14F-4D97-AF65-F5344CB8AC3E}">
        <p14:creationId xmlns:p14="http://schemas.microsoft.com/office/powerpoint/2010/main" val="11212567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CFE0D6D081BE649B01662692CDAE283" ma:contentTypeVersion="19" ma:contentTypeDescription="Create a new document." ma:contentTypeScope="" ma:versionID="1b0d9c66e3ddae2f83d20c378be6641d">
  <xsd:schema xmlns:xsd="http://www.w3.org/2001/XMLSchema" xmlns:xs="http://www.w3.org/2001/XMLSchema" xmlns:p="http://schemas.microsoft.com/office/2006/metadata/properties" xmlns:ns2="ea238669-3f04-447c-98d1-3fdfa37d69b7" xmlns:ns3="c5c23113-c759-4106-90e9-6c0700f7c18c" targetNamespace="http://schemas.microsoft.com/office/2006/metadata/properties" ma:root="true" ma:fieldsID="63f735e86fcf5bb47677d307e257ae14" ns2:_="" ns3:_="">
    <xsd:import namespace="ea238669-3f04-447c-98d1-3fdfa37d69b7"/>
    <xsd:import namespace="c5c23113-c759-4106-90e9-6c0700f7c18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MediaServiceLocation" minOccurs="0"/>
                <xsd:element ref="ns2:Documentstatus" minOccurs="0"/>
                <xsd:element ref="ns2:MediaLengthInSeconds" minOccurs="0"/>
                <xsd:element ref="ns2:MediaServiceObjectDetectorVersion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238669-3f04-447c-98d1-3fdfa37d69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Documentstatus" ma:index="20" nillable="true" ma:displayName="Document status" ma:default="Active" ma:description="Archived by time" ma:format="Dropdown" ma:internalName="Documentstatus">
      <xsd:simpleType>
        <xsd:restriction base="dms:Choice">
          <xsd:enumeration value="Archive"/>
          <xsd:enumeration value="6 months"/>
          <xsd:enumeration value="Year"/>
          <xsd:enumeration value="Active"/>
        </xsd:restriction>
      </xsd:simpleType>
    </xsd:element>
    <xsd:element name="MediaLengthInSeconds" ma:index="21" nillable="true" ma:displayName="Length (seconds)"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9ed93d0-1c55-4ba2-8313-8535d6655d94"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c23113-c759-4106-90e9-6c0700f7c18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8a918e23-ef3a-40e7-9df7-e4d008d30f29}" ma:internalName="TaxCatchAll" ma:showField="CatchAllData" ma:web="c5c23113-c759-4106-90e9-6c0700f7c1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a238669-3f04-447c-98d1-3fdfa37d69b7">
      <Terms xmlns="http://schemas.microsoft.com/office/infopath/2007/PartnerControls"/>
    </lcf76f155ced4ddcb4097134ff3c332f>
    <Documentstatus xmlns="ea238669-3f04-447c-98d1-3fdfa37d69b7">Active</Documentstatus>
    <TaxCatchAll xmlns="c5c23113-c759-4106-90e9-6c0700f7c18c" xsi:nil="true"/>
  </documentManagement>
</p:properties>
</file>

<file path=customXml/itemProps1.xml><?xml version="1.0" encoding="utf-8"?>
<ds:datastoreItem xmlns:ds="http://schemas.openxmlformats.org/officeDocument/2006/customXml" ds:itemID="{A3C552DA-52CA-4DD0-A55B-31F23346C81E}">
  <ds:schemaRefs>
    <ds:schemaRef ds:uri="http://schemas.microsoft.com/sharepoint/v3/contenttype/forms"/>
  </ds:schemaRefs>
</ds:datastoreItem>
</file>

<file path=customXml/itemProps2.xml><?xml version="1.0" encoding="utf-8"?>
<ds:datastoreItem xmlns:ds="http://schemas.openxmlformats.org/officeDocument/2006/customXml" ds:itemID="{5E98D6C8-E5B1-4D59-BC9A-95CE19BD87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238669-3f04-447c-98d1-3fdfa37d69b7"/>
    <ds:schemaRef ds:uri="c5c23113-c759-4106-90e9-6c0700f7c1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61A4E63-1308-4B26-91E7-CEE53DBFB6EC}">
  <ds:schemaRefs>
    <ds:schemaRef ds:uri="http://www.w3.org/XML/1998/namespace"/>
    <ds:schemaRef ds:uri="http://purl.org/dc/elements/1.1/"/>
    <ds:schemaRef ds:uri="http://purl.org/dc/terms/"/>
    <ds:schemaRef ds:uri="http://schemas.microsoft.com/office/infopath/2007/PartnerControls"/>
    <ds:schemaRef ds:uri="http://purl.org/dc/dcmitype/"/>
    <ds:schemaRef ds:uri="http://schemas.microsoft.com/office/2006/documentManagement/types"/>
    <ds:schemaRef ds:uri="c5c23113-c759-4106-90e9-6c0700f7c18c"/>
    <ds:schemaRef ds:uri="http://schemas.openxmlformats.org/package/2006/metadata/core-properties"/>
    <ds:schemaRef ds:uri="ea238669-3f04-447c-98d1-3fdfa37d69b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254</TotalTime>
  <Words>1163</Words>
  <Application>Microsoft Office PowerPoint</Application>
  <PresentationFormat>Custom</PresentationFormat>
  <Paragraphs>159</Paragraphs>
  <Slides>12</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Oswald</vt:lpstr>
      <vt:lpstr>Inter Bold</vt:lpstr>
      <vt:lpstr>Century Gothic</vt:lpstr>
      <vt:lpstr>Wingdings</vt:lpstr>
      <vt:lpstr>Calibri</vt:lpstr>
      <vt:lpstr>Inter</vt:lpstr>
      <vt:lpstr>Aptos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Professional Simple Career Development Presentation</dc:title>
  <dc:creator>Mary Choma</dc:creator>
  <cp:lastModifiedBy>Mary Choma</cp:lastModifiedBy>
  <cp:revision>19</cp:revision>
  <dcterms:created xsi:type="dcterms:W3CDTF">2006-08-16T00:00:00Z</dcterms:created>
  <dcterms:modified xsi:type="dcterms:W3CDTF">2026-05-04T17:20:54Z</dcterms:modified>
  <dc:identifier>DAHDdlCyWAs</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0x0101008CFE0D6D081BE649B01662692CDAE283</vt:lpwstr>
  </property>
  <property fmtid="{D5CDD505-2E9C-101B-9397-08002B2CF9AE}" pid="3" name="MediaServiceImageTags">
    <vt:lpwstr/>
  </property>
</Properties>
</file>