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58" r:id="rId4"/>
    <p:sldId id="284" r:id="rId5"/>
    <p:sldId id="285" r:id="rId6"/>
    <p:sldId id="286" r:id="rId7"/>
    <p:sldId id="259" r:id="rId8"/>
    <p:sldId id="260" r:id="rId9"/>
    <p:sldId id="261" r:id="rId10"/>
    <p:sldId id="262" r:id="rId11"/>
    <p:sldId id="263" r:id="rId12"/>
    <p:sldId id="264" r:id="rId13"/>
    <p:sldId id="265" r:id="rId14"/>
    <p:sldId id="266" r:id="rId15"/>
    <p:sldId id="276" r:id="rId16"/>
    <p:sldId id="277" r:id="rId17"/>
    <p:sldId id="278" r:id="rId18"/>
    <p:sldId id="279" r:id="rId19"/>
    <p:sldId id="280" r:id="rId20"/>
    <p:sldId id="281" r:id="rId21"/>
    <p:sldId id="282" r:id="rId22"/>
    <p:sldId id="283" r:id="rId23"/>
    <p:sldId id="267" r:id="rId24"/>
    <p:sldId id="268" r:id="rId25"/>
    <p:sldId id="269" r:id="rId26"/>
    <p:sldId id="270" r:id="rId27"/>
    <p:sldId id="271" r:id="rId28"/>
    <p:sldId id="272" r:id="rId29"/>
    <p:sldId id="273" r:id="rId30"/>
    <p:sldId id="274" r:id="rId31"/>
    <p:sldId id="27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6ACF8B-C3EB-4DB3-B219-A2D23B6DBCA5}" type="datetimeFigureOut">
              <a:rPr lang="en-US" smtClean="0"/>
              <a:t>3/11/2014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9C4C47-727D-417C-9AE2-D9839BC3696A}" type="slidenum">
              <a:rPr lang="en-US" smtClean="0"/>
              <a:t>‹#›</a:t>
            </a:fld>
            <a:endParaRPr lang="en-US"/>
          </a:p>
        </p:txBody>
      </p:sp>
    </p:spTree>
    <p:extLst>
      <p:ext uri="{BB962C8B-B14F-4D97-AF65-F5344CB8AC3E}">
        <p14:creationId xmlns:p14="http://schemas.microsoft.com/office/powerpoint/2010/main" val="533349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Instructor will read OPORD and walk the</a:t>
            </a:r>
            <a:r>
              <a:rPr lang="en-US" baseline="0" dirty="0" smtClean="0"/>
              <a:t> class through receiving an OPORD with the skeleton they are provided.</a:t>
            </a:r>
            <a:endParaRPr lang="en-US" dirty="0"/>
          </a:p>
        </p:txBody>
      </p:sp>
      <p:sp>
        <p:nvSpPr>
          <p:cNvPr id="4" name="Slide Number Placeholder 3"/>
          <p:cNvSpPr>
            <a:spLocks noGrp="1"/>
          </p:cNvSpPr>
          <p:nvPr>
            <p:ph type="sldNum" sz="quarter" idx="10"/>
          </p:nvPr>
        </p:nvSpPr>
        <p:spPr/>
        <p:txBody>
          <a:bodyPr/>
          <a:lstStyle/>
          <a:p>
            <a:fld id="{D99C4C47-727D-417C-9AE2-D9839BC3696A}" type="slidenum">
              <a:rPr lang="en-US" smtClean="0"/>
              <a:t>23</a:t>
            </a:fld>
            <a:endParaRPr lang="en-US"/>
          </a:p>
        </p:txBody>
      </p:sp>
    </p:spTree>
    <p:extLst>
      <p:ext uri="{BB962C8B-B14F-4D97-AF65-F5344CB8AC3E}">
        <p14:creationId xmlns:p14="http://schemas.microsoft.com/office/powerpoint/2010/main" val="3124474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458C01A-119C-47BD-B0D0-883C70FCEEC3}" type="datetimeFigureOut">
              <a:rPr lang="en-US" smtClean="0"/>
              <a:t>3/11/2014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6FBA49B9-ED02-476A-AB00-310EEF0D31A1}"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58C01A-119C-47BD-B0D0-883C70FCEEC3}" type="datetimeFigureOut">
              <a:rPr lang="en-US" smtClean="0"/>
              <a:t>3/11/2014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A49B9-ED02-476A-AB00-310EEF0D31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58C01A-119C-47BD-B0D0-883C70FCEEC3}" type="datetimeFigureOut">
              <a:rPr lang="en-US" smtClean="0"/>
              <a:t>3/11/2014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A49B9-ED02-476A-AB00-310EEF0D31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58C01A-119C-47BD-B0D0-883C70FCEEC3}" type="datetimeFigureOut">
              <a:rPr lang="en-US" smtClean="0"/>
              <a:t>3/11/2014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A49B9-ED02-476A-AB00-310EEF0D31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458C01A-119C-47BD-B0D0-883C70FCEEC3}" type="datetimeFigureOut">
              <a:rPr lang="en-US" smtClean="0"/>
              <a:t>3/11/2014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6FBA49B9-ED02-476A-AB00-310EEF0D31A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458C01A-119C-47BD-B0D0-883C70FCEEC3}" type="datetimeFigureOut">
              <a:rPr lang="en-US" smtClean="0"/>
              <a:t>3/11/2014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A49B9-ED02-476A-AB00-310EEF0D31A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458C01A-119C-47BD-B0D0-883C70FCEEC3}" type="datetimeFigureOut">
              <a:rPr lang="en-US" smtClean="0"/>
              <a:t>3/11/2014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BA49B9-ED02-476A-AB00-310EEF0D31A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458C01A-119C-47BD-B0D0-883C70FCEEC3}" type="datetimeFigureOut">
              <a:rPr lang="en-US" smtClean="0"/>
              <a:t>3/11/2014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BA49B9-ED02-476A-AB00-310EEF0D31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58C01A-119C-47BD-B0D0-883C70FCEEC3}" type="datetimeFigureOut">
              <a:rPr lang="en-US" smtClean="0"/>
              <a:t>3/11/2014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BA49B9-ED02-476A-AB00-310EEF0D31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458C01A-119C-47BD-B0D0-883C70FCEEC3}" type="datetimeFigureOut">
              <a:rPr lang="en-US" smtClean="0"/>
              <a:t>3/11/2014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A49B9-ED02-476A-AB00-310EEF0D31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458C01A-119C-47BD-B0D0-883C70FCEEC3}" type="datetimeFigureOut">
              <a:rPr lang="en-US" smtClean="0"/>
              <a:t>3/11/2014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A49B9-ED02-476A-AB00-310EEF0D31A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458C01A-119C-47BD-B0D0-883C70FCEEC3}" type="datetimeFigureOut">
              <a:rPr lang="en-US" smtClean="0"/>
              <a:t>3/11/2014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FBA49B9-ED02-476A-AB00-310EEF0D31A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Operations Order</a:t>
            </a:r>
            <a:endParaRPr lang="en-US" dirty="0"/>
          </a:p>
        </p:txBody>
      </p:sp>
      <p:sp>
        <p:nvSpPr>
          <p:cNvPr id="3" name="Subtitle 2"/>
          <p:cNvSpPr>
            <a:spLocks noGrp="1"/>
          </p:cNvSpPr>
          <p:nvPr>
            <p:ph type="subTitle" idx="1"/>
          </p:nvPr>
        </p:nvSpPr>
        <p:spPr/>
        <p:txBody>
          <a:bodyPr/>
          <a:lstStyle/>
          <a:p>
            <a:r>
              <a:rPr lang="en-US" dirty="0" smtClean="0"/>
              <a:t>MS 102</a:t>
            </a:r>
          </a:p>
          <a:p>
            <a:endParaRPr lang="en-US" dirty="0"/>
          </a:p>
        </p:txBody>
      </p:sp>
      <p:pic>
        <p:nvPicPr>
          <p:cNvPr id="1026" name="Picture 2" descr="http://www.clarkson.edu/armyrotc/images/%20patc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4267200"/>
            <a:ext cx="1676400" cy="22955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9704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Execution</a:t>
            </a:r>
            <a:endParaRPr lang="en-US" dirty="0"/>
          </a:p>
        </p:txBody>
      </p:sp>
      <p:sp>
        <p:nvSpPr>
          <p:cNvPr id="3" name="Content Placeholder 2"/>
          <p:cNvSpPr>
            <a:spLocks noGrp="1"/>
          </p:cNvSpPr>
          <p:nvPr>
            <p:ph idx="1"/>
          </p:nvPr>
        </p:nvSpPr>
        <p:spPr/>
        <p:txBody>
          <a:bodyPr>
            <a:normAutofit lnSpcReduction="10000"/>
          </a:bodyPr>
          <a:lstStyle/>
          <a:p>
            <a:r>
              <a:rPr lang="en-US" dirty="0" smtClean="0"/>
              <a:t>Commander’s Intent</a:t>
            </a:r>
          </a:p>
          <a:p>
            <a:pPr lvl="1"/>
            <a:r>
              <a:rPr lang="en-US" dirty="0" smtClean="0"/>
              <a:t>What the Commander expects for the end-state of the mission. (Task, purpose, and end-state)</a:t>
            </a:r>
          </a:p>
          <a:p>
            <a:r>
              <a:rPr lang="en-US" dirty="0" smtClean="0"/>
              <a:t>Concept of the Operation </a:t>
            </a:r>
          </a:p>
          <a:p>
            <a:pPr lvl="1"/>
            <a:r>
              <a:rPr lang="en-US" dirty="0" smtClean="0"/>
              <a:t>General overview of the mission that is broken into phases. The phases designate certain actions to be completed during each phase.</a:t>
            </a:r>
          </a:p>
          <a:p>
            <a:r>
              <a:rPr lang="en-US" dirty="0" smtClean="0"/>
              <a:t>Scheme of Movement and Maneuver</a:t>
            </a:r>
          </a:p>
          <a:p>
            <a:pPr lvl="1"/>
            <a:r>
              <a:rPr lang="en-US" dirty="0" smtClean="0"/>
              <a:t>More in-depth brief of the mission broken into phases.</a:t>
            </a:r>
          </a:p>
          <a:p>
            <a:pPr lvl="1"/>
            <a:r>
              <a:rPr lang="en-US" dirty="0" smtClean="0"/>
              <a:t>Contingencies </a:t>
            </a:r>
          </a:p>
        </p:txBody>
      </p:sp>
    </p:spTree>
    <p:extLst>
      <p:ext uri="{BB962C8B-B14F-4D97-AF65-F5344CB8AC3E}">
        <p14:creationId xmlns:p14="http://schemas.microsoft.com/office/powerpoint/2010/main" val="32706211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Execution</a:t>
            </a:r>
            <a:endParaRPr lang="en-US" dirty="0"/>
          </a:p>
        </p:txBody>
      </p:sp>
      <p:sp>
        <p:nvSpPr>
          <p:cNvPr id="3" name="Content Placeholder 2"/>
          <p:cNvSpPr>
            <a:spLocks noGrp="1"/>
          </p:cNvSpPr>
          <p:nvPr>
            <p:ph idx="1"/>
          </p:nvPr>
        </p:nvSpPr>
        <p:spPr/>
        <p:txBody>
          <a:bodyPr/>
          <a:lstStyle/>
          <a:p>
            <a:r>
              <a:rPr lang="en-US" dirty="0" smtClean="0"/>
              <a:t>Task to subordinates</a:t>
            </a:r>
          </a:p>
          <a:p>
            <a:pPr lvl="1"/>
            <a:r>
              <a:rPr lang="en-US" dirty="0" smtClean="0"/>
              <a:t>Tasks given to squads, teams, individuals.</a:t>
            </a:r>
          </a:p>
          <a:p>
            <a:pPr lvl="2"/>
            <a:r>
              <a:rPr lang="en-US" dirty="0" smtClean="0"/>
              <a:t>Aid and Litter, EPW, COB/MOB, pace, compass, etc.</a:t>
            </a:r>
          </a:p>
          <a:p>
            <a:r>
              <a:rPr lang="en-US" dirty="0" smtClean="0"/>
              <a:t>Coordinating Instructions</a:t>
            </a:r>
          </a:p>
          <a:p>
            <a:pPr lvl="1"/>
            <a:r>
              <a:rPr lang="en-US" dirty="0" smtClean="0"/>
              <a:t>Timeline – Provide timeline for mission, LD time, MC time, etc.</a:t>
            </a:r>
          </a:p>
          <a:p>
            <a:pPr lvl="1"/>
            <a:r>
              <a:rPr lang="en-US" dirty="0" smtClean="0"/>
              <a:t>Reports  - Commander’s Critical Information Requirements (CCIR [LACE, SITREPS]) PIR (Weapons, etc.)</a:t>
            </a:r>
          </a:p>
          <a:p>
            <a:pPr lvl="1"/>
            <a:r>
              <a:rPr lang="en-US" dirty="0" smtClean="0"/>
              <a:t>Uniform/Equipment</a:t>
            </a:r>
          </a:p>
          <a:p>
            <a:pPr lvl="1"/>
            <a:endParaRPr lang="en-US" dirty="0" smtClean="0"/>
          </a:p>
        </p:txBody>
      </p:sp>
    </p:spTree>
    <p:extLst>
      <p:ext uri="{BB962C8B-B14F-4D97-AF65-F5344CB8AC3E}">
        <p14:creationId xmlns:p14="http://schemas.microsoft.com/office/powerpoint/2010/main" val="3856865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Sustainment</a:t>
            </a:r>
            <a:endParaRPr lang="en-US" dirty="0"/>
          </a:p>
        </p:txBody>
      </p:sp>
      <p:sp>
        <p:nvSpPr>
          <p:cNvPr id="3" name="Content Placeholder 2"/>
          <p:cNvSpPr>
            <a:spLocks noGrp="1"/>
          </p:cNvSpPr>
          <p:nvPr>
            <p:ph idx="1"/>
          </p:nvPr>
        </p:nvSpPr>
        <p:spPr/>
        <p:txBody>
          <a:bodyPr>
            <a:normAutofit lnSpcReduction="10000"/>
          </a:bodyPr>
          <a:lstStyle/>
          <a:p>
            <a:r>
              <a:rPr lang="en-US" dirty="0" smtClean="0"/>
              <a:t>Provides logistical and medical support</a:t>
            </a:r>
          </a:p>
          <a:p>
            <a:pPr lvl="1"/>
            <a:r>
              <a:rPr lang="en-US" dirty="0" smtClean="0"/>
              <a:t>Cycle – Resupply information</a:t>
            </a:r>
          </a:p>
          <a:p>
            <a:pPr lvl="1"/>
            <a:r>
              <a:rPr lang="en-US" dirty="0" smtClean="0"/>
              <a:t>Logistics – Classes </a:t>
            </a:r>
          </a:p>
          <a:p>
            <a:pPr lvl="2"/>
            <a:r>
              <a:rPr lang="en-US" dirty="0" smtClean="0"/>
              <a:t>Class I: Food (M = MRE, A – Hot chow) (Ex: M/M/M)</a:t>
            </a:r>
          </a:p>
          <a:p>
            <a:pPr lvl="2"/>
            <a:r>
              <a:rPr lang="en-US" dirty="0" smtClean="0"/>
              <a:t>Class IV: Supply</a:t>
            </a:r>
          </a:p>
          <a:p>
            <a:pPr lvl="2"/>
            <a:r>
              <a:rPr lang="en-US" dirty="0" smtClean="0"/>
              <a:t>Class V: Weapons/Ammo</a:t>
            </a:r>
          </a:p>
          <a:p>
            <a:pPr lvl="2"/>
            <a:r>
              <a:rPr lang="en-US" dirty="0" smtClean="0"/>
              <a:t>Class VIII: Medical supplies (Litters, CLS bags)</a:t>
            </a:r>
          </a:p>
          <a:p>
            <a:pPr lvl="1"/>
            <a:r>
              <a:rPr lang="en-US" dirty="0" smtClean="0"/>
              <a:t>Personnel: EPW Collection Points (CP) Aid and litter CPs.</a:t>
            </a:r>
          </a:p>
          <a:p>
            <a:pPr lvl="1"/>
            <a:r>
              <a:rPr lang="en-US" dirty="0" smtClean="0"/>
              <a:t>Health System Support: </a:t>
            </a:r>
          </a:p>
          <a:p>
            <a:pPr lvl="2"/>
            <a:r>
              <a:rPr lang="en-US" dirty="0" smtClean="0"/>
              <a:t>Medevac Landing Zone (LZ)</a:t>
            </a:r>
          </a:p>
          <a:p>
            <a:pPr lvl="1"/>
            <a:r>
              <a:rPr lang="en-US" u="sng" dirty="0" smtClean="0"/>
              <a:t>Platoon Sergeant Briefs</a:t>
            </a:r>
            <a:endParaRPr lang="en-US" u="sng" dirty="0"/>
          </a:p>
        </p:txBody>
      </p:sp>
    </p:spTree>
    <p:extLst>
      <p:ext uri="{BB962C8B-B14F-4D97-AF65-F5344CB8AC3E}">
        <p14:creationId xmlns:p14="http://schemas.microsoft.com/office/powerpoint/2010/main" val="986570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Command and Control</a:t>
            </a:r>
            <a:endParaRPr lang="en-US" dirty="0"/>
          </a:p>
        </p:txBody>
      </p:sp>
      <p:sp>
        <p:nvSpPr>
          <p:cNvPr id="3" name="Content Placeholder 2"/>
          <p:cNvSpPr>
            <a:spLocks noGrp="1"/>
          </p:cNvSpPr>
          <p:nvPr>
            <p:ph idx="1"/>
          </p:nvPr>
        </p:nvSpPr>
        <p:spPr/>
        <p:txBody>
          <a:bodyPr/>
          <a:lstStyle/>
          <a:p>
            <a:r>
              <a:rPr lang="en-US" dirty="0" smtClean="0"/>
              <a:t>Provides command and control measures throughout mission.</a:t>
            </a:r>
          </a:p>
          <a:p>
            <a:pPr lvl="1"/>
            <a:r>
              <a:rPr lang="en-US" dirty="0" smtClean="0"/>
              <a:t>Command </a:t>
            </a:r>
          </a:p>
          <a:p>
            <a:pPr lvl="2"/>
            <a:r>
              <a:rPr lang="en-US" dirty="0" smtClean="0"/>
              <a:t>Location of Commander</a:t>
            </a:r>
          </a:p>
          <a:p>
            <a:pPr lvl="2"/>
            <a:r>
              <a:rPr lang="en-US" dirty="0" smtClean="0"/>
              <a:t>Succession of Command</a:t>
            </a:r>
          </a:p>
          <a:p>
            <a:pPr lvl="1"/>
            <a:r>
              <a:rPr lang="en-US" dirty="0" smtClean="0"/>
              <a:t>Control</a:t>
            </a:r>
          </a:p>
          <a:p>
            <a:pPr lvl="2"/>
            <a:r>
              <a:rPr lang="en-US" dirty="0" smtClean="0"/>
              <a:t>Command Post (CP)</a:t>
            </a:r>
          </a:p>
          <a:p>
            <a:pPr lvl="1"/>
            <a:r>
              <a:rPr lang="en-US" dirty="0" smtClean="0"/>
              <a:t>Signal</a:t>
            </a:r>
          </a:p>
          <a:p>
            <a:pPr lvl="2"/>
            <a:r>
              <a:rPr lang="en-US" dirty="0" smtClean="0"/>
              <a:t>Methods of Communication</a:t>
            </a:r>
          </a:p>
          <a:p>
            <a:pPr lvl="2"/>
            <a:r>
              <a:rPr lang="en-US" dirty="0" smtClean="0"/>
              <a:t>Call signs</a:t>
            </a:r>
          </a:p>
          <a:p>
            <a:pPr lvl="2"/>
            <a:r>
              <a:rPr lang="en-US" dirty="0" smtClean="0"/>
              <a:t>Running password, Challenge password, and number.</a:t>
            </a:r>
            <a:endParaRPr lang="en-US" dirty="0"/>
          </a:p>
        </p:txBody>
      </p:sp>
    </p:spTree>
    <p:extLst>
      <p:ext uri="{BB962C8B-B14F-4D97-AF65-F5344CB8AC3E}">
        <p14:creationId xmlns:p14="http://schemas.microsoft.com/office/powerpoint/2010/main" val="27444628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on Learning</a:t>
            </a:r>
            <a:endParaRPr lang="en-US" dirty="0"/>
          </a:p>
        </p:txBody>
      </p:sp>
      <p:sp>
        <p:nvSpPr>
          <p:cNvPr id="3" name="Content Placeholder 2"/>
          <p:cNvSpPr>
            <a:spLocks noGrp="1"/>
          </p:cNvSpPr>
          <p:nvPr>
            <p:ph idx="1"/>
          </p:nvPr>
        </p:nvSpPr>
        <p:spPr/>
        <p:txBody>
          <a:bodyPr/>
          <a:lstStyle/>
          <a:p>
            <a:r>
              <a:rPr lang="en-US" dirty="0" smtClean="0"/>
              <a:t>What paragraph contains logistic information?</a:t>
            </a:r>
          </a:p>
          <a:p>
            <a:r>
              <a:rPr lang="en-US" dirty="0" smtClean="0"/>
              <a:t>What paragraph gives a description of the enemy?</a:t>
            </a:r>
          </a:p>
          <a:p>
            <a:r>
              <a:rPr lang="en-US" dirty="0" smtClean="0"/>
              <a:t>What paragraph provides the challenge, running, and number passwords?</a:t>
            </a:r>
            <a:endParaRPr lang="en-US" dirty="0"/>
          </a:p>
        </p:txBody>
      </p:sp>
    </p:spTree>
    <p:extLst>
      <p:ext uri="{BB962C8B-B14F-4D97-AF65-F5344CB8AC3E}">
        <p14:creationId xmlns:p14="http://schemas.microsoft.com/office/powerpoint/2010/main" val="561965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Garrison Hands On</a:t>
            </a:r>
            <a:endParaRPr lang="en-US" dirty="0"/>
          </a:p>
        </p:txBody>
      </p:sp>
      <p:sp>
        <p:nvSpPr>
          <p:cNvPr id="3" name="Content Placeholder 2"/>
          <p:cNvSpPr>
            <a:spLocks noGrp="1"/>
          </p:cNvSpPr>
          <p:nvPr>
            <p:ph idx="1"/>
          </p:nvPr>
        </p:nvSpPr>
        <p:spPr/>
        <p:txBody>
          <a:bodyPr/>
          <a:lstStyle/>
          <a:p>
            <a:r>
              <a:rPr lang="en-US" dirty="0" smtClean="0"/>
              <a:t>Time Zone: EST (Eastern Standard Time)</a:t>
            </a:r>
          </a:p>
          <a:p>
            <a:r>
              <a:rPr lang="en-US" dirty="0" smtClean="0"/>
              <a:t>Task Organization: 2</a:t>
            </a:r>
            <a:r>
              <a:rPr lang="en-US" baseline="30000" dirty="0" smtClean="0"/>
              <a:t>nd</a:t>
            </a:r>
            <a:r>
              <a:rPr lang="en-US" dirty="0" smtClean="0"/>
              <a:t> PLT</a:t>
            </a:r>
          </a:p>
          <a:p>
            <a:r>
              <a:rPr lang="en-US" dirty="0" smtClean="0"/>
              <a:t>Situation: </a:t>
            </a:r>
          </a:p>
          <a:p>
            <a:pPr lvl="1"/>
            <a:r>
              <a:rPr lang="en-US" dirty="0" smtClean="0"/>
              <a:t>Area of Interest: City of Akron</a:t>
            </a:r>
          </a:p>
          <a:p>
            <a:pPr lvl="1"/>
            <a:r>
              <a:rPr lang="en-US" dirty="0" smtClean="0"/>
              <a:t>Area of Operations: University of Akron</a:t>
            </a:r>
          </a:p>
          <a:p>
            <a:pPr lvl="1"/>
            <a:r>
              <a:rPr lang="en-US" dirty="0" smtClean="0"/>
              <a:t>Terrain: Restricted terrain on University Campus, operations will be held at the ONAT.</a:t>
            </a:r>
          </a:p>
          <a:p>
            <a:pPr lvl="1"/>
            <a:r>
              <a:rPr lang="en-US" dirty="0" smtClean="0"/>
              <a:t>Weather: TBD</a:t>
            </a:r>
          </a:p>
          <a:p>
            <a:pPr lvl="1"/>
            <a:r>
              <a:rPr lang="en-US" dirty="0" smtClean="0"/>
              <a:t>Enemy: N/A</a:t>
            </a:r>
          </a:p>
        </p:txBody>
      </p:sp>
    </p:spTree>
    <p:extLst>
      <p:ext uri="{BB962C8B-B14F-4D97-AF65-F5344CB8AC3E}">
        <p14:creationId xmlns:p14="http://schemas.microsoft.com/office/powerpoint/2010/main" val="2022741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Garrison Hands On</a:t>
            </a:r>
            <a:endParaRPr lang="en-US" dirty="0"/>
          </a:p>
        </p:txBody>
      </p:sp>
      <p:sp>
        <p:nvSpPr>
          <p:cNvPr id="3" name="Content Placeholder 2"/>
          <p:cNvSpPr>
            <a:spLocks noGrp="1"/>
          </p:cNvSpPr>
          <p:nvPr>
            <p:ph idx="1"/>
          </p:nvPr>
        </p:nvSpPr>
        <p:spPr/>
        <p:txBody>
          <a:bodyPr/>
          <a:lstStyle/>
          <a:p>
            <a:pPr lvl="1"/>
            <a:r>
              <a:rPr lang="en-US" dirty="0" smtClean="0"/>
              <a:t>Friendly: Higher Headquarters:</a:t>
            </a:r>
          </a:p>
          <a:p>
            <a:pPr lvl="2"/>
            <a:r>
              <a:rPr lang="en-US" dirty="0" smtClean="0"/>
              <a:t>42OVB conducts BN CWST (combat water survival training) on 14APR IOT to prepare MSIIIs for success at LDAC.</a:t>
            </a:r>
          </a:p>
          <a:p>
            <a:pPr lvl="2"/>
            <a:r>
              <a:rPr lang="en-US" dirty="0" smtClean="0"/>
              <a:t>A Co conducts CWST on 14APR IOT to prepare all Cadets for success at LDAC and to build confidence in individual water survival training.</a:t>
            </a:r>
          </a:p>
          <a:p>
            <a:pPr lvl="1"/>
            <a:r>
              <a:rPr lang="en-US" dirty="0" smtClean="0"/>
              <a:t>Civilian Considerations: Students will on campus at all times and are supportive of ROTC forces. Maintain situational awareness at all times.</a:t>
            </a:r>
          </a:p>
          <a:p>
            <a:pPr marL="905256" lvl="2" indent="0">
              <a:buNone/>
            </a:pPr>
            <a:endParaRPr lang="en-US" dirty="0"/>
          </a:p>
        </p:txBody>
      </p:sp>
    </p:spTree>
    <p:extLst>
      <p:ext uri="{BB962C8B-B14F-4D97-AF65-F5344CB8AC3E}">
        <p14:creationId xmlns:p14="http://schemas.microsoft.com/office/powerpoint/2010/main" val="1225529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Garrison Hands On</a:t>
            </a:r>
            <a:endParaRPr lang="en-US" dirty="0"/>
          </a:p>
        </p:txBody>
      </p:sp>
      <p:sp>
        <p:nvSpPr>
          <p:cNvPr id="3" name="Content Placeholder 2"/>
          <p:cNvSpPr>
            <a:spLocks noGrp="1"/>
          </p:cNvSpPr>
          <p:nvPr>
            <p:ph idx="1"/>
          </p:nvPr>
        </p:nvSpPr>
        <p:spPr/>
        <p:txBody>
          <a:bodyPr/>
          <a:lstStyle/>
          <a:p>
            <a:r>
              <a:rPr lang="en-US" dirty="0" smtClean="0"/>
              <a:t>Mission:</a:t>
            </a:r>
          </a:p>
          <a:p>
            <a:pPr lvl="1"/>
            <a:r>
              <a:rPr lang="en-US" dirty="0" smtClean="0"/>
              <a:t>2</a:t>
            </a:r>
            <a:r>
              <a:rPr lang="en-US" baseline="30000" dirty="0" smtClean="0"/>
              <a:t>nd</a:t>
            </a:r>
            <a:r>
              <a:rPr lang="en-US" dirty="0" smtClean="0"/>
              <a:t> PLT, 1</a:t>
            </a:r>
            <a:r>
              <a:rPr lang="en-US" baseline="30000" dirty="0" smtClean="0"/>
              <a:t>st</a:t>
            </a:r>
            <a:r>
              <a:rPr lang="en-US" dirty="0" smtClean="0"/>
              <a:t> Squad conducts CWST at the ONAT NLT 140900APR2014 IOT prepare and train inviduals on proper water survival techniques and boost confidence among Cadets.</a:t>
            </a:r>
          </a:p>
          <a:p>
            <a:pPr lvl="1"/>
            <a:endParaRPr lang="en-US" dirty="0"/>
          </a:p>
        </p:txBody>
      </p:sp>
    </p:spTree>
    <p:extLst>
      <p:ext uri="{BB962C8B-B14F-4D97-AF65-F5344CB8AC3E}">
        <p14:creationId xmlns:p14="http://schemas.microsoft.com/office/powerpoint/2010/main" val="4035452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Garrison Hands on</a:t>
            </a:r>
            <a:endParaRPr lang="en-US" dirty="0"/>
          </a:p>
        </p:txBody>
      </p:sp>
      <p:sp>
        <p:nvSpPr>
          <p:cNvPr id="3" name="Content Placeholder 2"/>
          <p:cNvSpPr>
            <a:spLocks noGrp="1"/>
          </p:cNvSpPr>
          <p:nvPr>
            <p:ph idx="1"/>
          </p:nvPr>
        </p:nvSpPr>
        <p:spPr/>
        <p:txBody>
          <a:bodyPr>
            <a:normAutofit fontScale="92500"/>
          </a:bodyPr>
          <a:lstStyle/>
          <a:p>
            <a:r>
              <a:rPr lang="en-US" dirty="0" smtClean="0"/>
              <a:t>Execution:</a:t>
            </a:r>
          </a:p>
          <a:p>
            <a:pPr lvl="1"/>
            <a:r>
              <a:rPr lang="en-US" dirty="0" smtClean="0"/>
              <a:t>Commanders Intent: </a:t>
            </a:r>
          </a:p>
          <a:p>
            <a:pPr lvl="2"/>
            <a:r>
              <a:rPr lang="en-US" dirty="0" smtClean="0"/>
              <a:t>Purpose: The purpose in conducting CWST is to develop and train Cadets on water survival and to boost confidence among weak swimmers and insure success at LDAC.</a:t>
            </a:r>
          </a:p>
          <a:p>
            <a:pPr lvl="2"/>
            <a:r>
              <a:rPr lang="en-US" dirty="0" smtClean="0"/>
              <a:t>Tasks: Conduct high jump, equipment ditch, flotation techniques and endurance swim with rifle and LBV.</a:t>
            </a:r>
          </a:p>
          <a:p>
            <a:pPr lvl="1"/>
            <a:r>
              <a:rPr lang="en-US" dirty="0" smtClean="0"/>
              <a:t>Concept of the Operation</a:t>
            </a:r>
          </a:p>
          <a:p>
            <a:pPr lvl="2"/>
            <a:r>
              <a:rPr lang="en-US" dirty="0" smtClean="0"/>
              <a:t>Phase 1: First formation, accountability, movement to designated lanes.</a:t>
            </a:r>
          </a:p>
          <a:p>
            <a:pPr lvl="2"/>
            <a:r>
              <a:rPr lang="en-US" dirty="0" smtClean="0"/>
              <a:t>Phase 2: CWST training.</a:t>
            </a:r>
          </a:p>
          <a:p>
            <a:pPr lvl="2"/>
            <a:r>
              <a:rPr lang="en-US" dirty="0" smtClean="0"/>
              <a:t>Phase 3: Final Formation, accountability, recovery.</a:t>
            </a:r>
          </a:p>
          <a:p>
            <a:pPr lvl="2"/>
            <a:r>
              <a:rPr lang="en-US" dirty="0" smtClean="0"/>
              <a:t>Phase 4: AAR.</a:t>
            </a:r>
            <a:endParaRPr lang="en-US" dirty="0"/>
          </a:p>
        </p:txBody>
      </p:sp>
    </p:spTree>
    <p:extLst>
      <p:ext uri="{BB962C8B-B14F-4D97-AF65-F5344CB8AC3E}">
        <p14:creationId xmlns:p14="http://schemas.microsoft.com/office/powerpoint/2010/main" val="782133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Garrison Hands 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Scheme of Movement and Maneuver</a:t>
            </a:r>
          </a:p>
          <a:p>
            <a:pPr lvl="1"/>
            <a:r>
              <a:rPr lang="en-US" dirty="0" smtClean="0"/>
              <a:t>Phase 1: 2</a:t>
            </a:r>
            <a:r>
              <a:rPr lang="en-US" baseline="30000" dirty="0" smtClean="0"/>
              <a:t>nd</a:t>
            </a:r>
            <a:r>
              <a:rPr lang="en-US" dirty="0" smtClean="0"/>
              <a:t> PLT will form up at 0850 for first formation at the ONAT. This phase ends upon completion of first formation and movement to designated stations.</a:t>
            </a:r>
          </a:p>
          <a:p>
            <a:pPr lvl="1"/>
            <a:r>
              <a:rPr lang="en-US" dirty="0" smtClean="0"/>
              <a:t>Phase 2: Starting at 0915, the first rotation for CWST will begin. Each station will last for 30 minute increments. This phase ends at 1115 upon completion of all stations.</a:t>
            </a:r>
          </a:p>
          <a:p>
            <a:pPr lvl="1"/>
            <a:r>
              <a:rPr lang="en-US" dirty="0" smtClean="0"/>
              <a:t>Phase 3: Retrain will start at 1115 for platoon members who do not successfully complete any station. This phase ends at 1145.</a:t>
            </a:r>
          </a:p>
          <a:p>
            <a:pPr lvl="1"/>
            <a:r>
              <a:rPr lang="en-US" dirty="0" smtClean="0"/>
              <a:t>Phase 4: This phase begins with 2</a:t>
            </a:r>
            <a:r>
              <a:rPr lang="en-US" baseline="30000" dirty="0" smtClean="0"/>
              <a:t>nd</a:t>
            </a:r>
            <a:r>
              <a:rPr lang="en-US" dirty="0" smtClean="0"/>
              <a:t> PLT forming up for final formation and receiving accountability. This phase ends at the completion of final formation.</a:t>
            </a:r>
            <a:endParaRPr lang="en-US" dirty="0"/>
          </a:p>
        </p:txBody>
      </p:sp>
    </p:spTree>
    <p:extLst>
      <p:ext uri="{BB962C8B-B14F-4D97-AF65-F5344CB8AC3E}">
        <p14:creationId xmlns:p14="http://schemas.microsoft.com/office/powerpoint/2010/main" val="4144853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lnSpcReduction="10000"/>
          </a:bodyPr>
          <a:lstStyle/>
          <a:p>
            <a:r>
              <a:rPr lang="en-US" dirty="0" smtClean="0"/>
              <a:t>Understand why we use the OPORD and how it affects you as an MI and future MSIIs and MSIIIs.</a:t>
            </a:r>
          </a:p>
          <a:p>
            <a:r>
              <a:rPr lang="en-US" dirty="0" smtClean="0"/>
              <a:t>Learn basic 5 paragraph format of the Operations Order.</a:t>
            </a:r>
          </a:p>
          <a:p>
            <a:r>
              <a:rPr lang="en-US" dirty="0" smtClean="0"/>
              <a:t>Understand a general overview of what each paragraph is for.</a:t>
            </a:r>
          </a:p>
          <a:p>
            <a:r>
              <a:rPr lang="en-US" dirty="0" smtClean="0"/>
              <a:t>Develop an understanding of the Operations Order for future success as an MSL II.</a:t>
            </a:r>
          </a:p>
          <a:p>
            <a:r>
              <a:rPr lang="en-US" dirty="0" smtClean="0"/>
              <a:t>Complete a garrison and field hands on exercise.</a:t>
            </a:r>
            <a:endParaRPr lang="en-US" dirty="0"/>
          </a:p>
        </p:txBody>
      </p:sp>
    </p:spTree>
    <p:extLst>
      <p:ext uri="{BB962C8B-B14F-4D97-AF65-F5344CB8AC3E}">
        <p14:creationId xmlns:p14="http://schemas.microsoft.com/office/powerpoint/2010/main" val="8954259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Garrison Hands 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Task to Subordinate Units:</a:t>
            </a:r>
          </a:p>
          <a:p>
            <a:pPr lvl="1"/>
            <a:r>
              <a:rPr lang="en-US" dirty="0" smtClean="0"/>
              <a:t>Squad Leaders: Maintain accountability prior to first formation and before final formation. </a:t>
            </a:r>
          </a:p>
          <a:p>
            <a:r>
              <a:rPr lang="en-US" dirty="0" smtClean="0"/>
              <a:t>Coordinating Instructions:</a:t>
            </a:r>
          </a:p>
          <a:p>
            <a:pPr lvl="1"/>
            <a:r>
              <a:rPr lang="en-US" dirty="0" smtClean="0"/>
              <a:t>Reports: </a:t>
            </a:r>
          </a:p>
          <a:p>
            <a:pPr lvl="2"/>
            <a:r>
              <a:rPr lang="en-US" dirty="0" smtClean="0"/>
              <a:t>Any injuries to Cadets</a:t>
            </a:r>
          </a:p>
          <a:p>
            <a:pPr lvl="2"/>
            <a:r>
              <a:rPr lang="en-US" dirty="0" smtClean="0"/>
              <a:t>Weak swimmers</a:t>
            </a:r>
          </a:p>
          <a:p>
            <a:pPr lvl="2"/>
            <a:r>
              <a:rPr lang="en-US" dirty="0" smtClean="0"/>
              <a:t>Equipment Lost/Stolen</a:t>
            </a:r>
          </a:p>
          <a:p>
            <a:pPr lvl="1"/>
            <a:r>
              <a:rPr lang="en-US" dirty="0" smtClean="0"/>
              <a:t>Timeline:</a:t>
            </a:r>
          </a:p>
          <a:p>
            <a:pPr lvl="2"/>
            <a:r>
              <a:rPr lang="en-US" dirty="0" smtClean="0"/>
              <a:t>OPORD brief to squads NLT 11APR2014.</a:t>
            </a:r>
          </a:p>
          <a:p>
            <a:pPr lvl="2"/>
            <a:r>
              <a:rPr lang="en-US" dirty="0" smtClean="0"/>
              <a:t>Lab:</a:t>
            </a:r>
          </a:p>
          <a:p>
            <a:pPr lvl="3"/>
            <a:r>
              <a:rPr lang="en-US" dirty="0" smtClean="0"/>
              <a:t>0900 First formation</a:t>
            </a:r>
          </a:p>
          <a:p>
            <a:pPr lvl="3"/>
            <a:r>
              <a:rPr lang="en-US" dirty="0" smtClean="0"/>
              <a:t>0915-0945 Rotation 1</a:t>
            </a:r>
          </a:p>
          <a:p>
            <a:pPr lvl="3"/>
            <a:r>
              <a:rPr lang="en-US" dirty="0" smtClean="0"/>
              <a:t>0945-1015 Rotation 2</a:t>
            </a:r>
          </a:p>
          <a:p>
            <a:pPr lvl="3"/>
            <a:r>
              <a:rPr lang="en-US" dirty="0" smtClean="0"/>
              <a:t>1015-1045 Rotation 3</a:t>
            </a:r>
          </a:p>
          <a:p>
            <a:pPr lvl="3"/>
            <a:r>
              <a:rPr lang="en-US" dirty="0" smtClean="0"/>
              <a:t>1045-1115 Rotation 4</a:t>
            </a:r>
          </a:p>
          <a:p>
            <a:pPr lvl="3"/>
            <a:r>
              <a:rPr lang="en-US" dirty="0" smtClean="0"/>
              <a:t>1115-1145 Retrain</a:t>
            </a:r>
          </a:p>
          <a:p>
            <a:pPr lvl="3"/>
            <a:r>
              <a:rPr lang="en-US" dirty="0" smtClean="0"/>
              <a:t>1145-UTC Final Formation/AAR</a:t>
            </a:r>
          </a:p>
          <a:p>
            <a:pPr lvl="2"/>
            <a:endParaRPr lang="en-US" dirty="0" smtClean="0"/>
          </a:p>
          <a:p>
            <a:pPr lvl="3"/>
            <a:endParaRPr lang="en-US" dirty="0" smtClean="0"/>
          </a:p>
        </p:txBody>
      </p:sp>
    </p:spTree>
    <p:extLst>
      <p:ext uri="{BB962C8B-B14F-4D97-AF65-F5344CB8AC3E}">
        <p14:creationId xmlns:p14="http://schemas.microsoft.com/office/powerpoint/2010/main" val="3341115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Garrison Hands On</a:t>
            </a:r>
            <a:endParaRPr lang="en-US" dirty="0"/>
          </a:p>
        </p:txBody>
      </p:sp>
      <p:sp>
        <p:nvSpPr>
          <p:cNvPr id="3" name="Content Placeholder 2"/>
          <p:cNvSpPr>
            <a:spLocks noGrp="1"/>
          </p:cNvSpPr>
          <p:nvPr>
            <p:ph idx="1"/>
          </p:nvPr>
        </p:nvSpPr>
        <p:spPr/>
        <p:txBody>
          <a:bodyPr>
            <a:normAutofit lnSpcReduction="10000"/>
          </a:bodyPr>
          <a:lstStyle/>
          <a:p>
            <a:pPr lvl="1"/>
            <a:r>
              <a:rPr lang="en-US" dirty="0" smtClean="0"/>
              <a:t>Uniform/Equipment:</a:t>
            </a:r>
          </a:p>
          <a:p>
            <a:pPr lvl="2"/>
            <a:r>
              <a:rPr lang="en-US" dirty="0" smtClean="0"/>
              <a:t>Sterilized ACUS, tennis shoes.</a:t>
            </a:r>
          </a:p>
          <a:p>
            <a:r>
              <a:rPr lang="en-US" dirty="0" smtClean="0"/>
              <a:t>Sustainment</a:t>
            </a:r>
          </a:p>
          <a:p>
            <a:pPr lvl="1"/>
            <a:r>
              <a:rPr lang="en-US" dirty="0" smtClean="0"/>
              <a:t>Logistics</a:t>
            </a:r>
          </a:p>
          <a:p>
            <a:pPr lvl="2"/>
            <a:r>
              <a:rPr lang="en-US" dirty="0" smtClean="0"/>
              <a:t>Class I: Water</a:t>
            </a:r>
          </a:p>
          <a:p>
            <a:pPr lvl="2"/>
            <a:r>
              <a:rPr lang="en-US" dirty="0" smtClean="0"/>
              <a:t>Class IV: Personal Equipment</a:t>
            </a:r>
          </a:p>
          <a:p>
            <a:pPr lvl="2"/>
            <a:r>
              <a:rPr lang="en-US" dirty="0" smtClean="0"/>
              <a:t>Class VIII: CLS Bags</a:t>
            </a:r>
          </a:p>
          <a:p>
            <a:pPr lvl="1"/>
            <a:r>
              <a:rPr lang="en-US" dirty="0" smtClean="0"/>
              <a:t>Transportation: None</a:t>
            </a:r>
          </a:p>
          <a:p>
            <a:pPr lvl="1"/>
            <a:r>
              <a:rPr lang="en-US" dirty="0" smtClean="0"/>
              <a:t>Health Service </a:t>
            </a:r>
            <a:r>
              <a:rPr lang="en-US" dirty="0" err="1" smtClean="0"/>
              <a:t>Suport</a:t>
            </a:r>
            <a:endParaRPr lang="en-US" dirty="0" smtClean="0"/>
          </a:p>
          <a:p>
            <a:pPr lvl="2"/>
            <a:r>
              <a:rPr lang="en-US" dirty="0" smtClean="0"/>
              <a:t>CASEVAC available through Cadre. Cadre members are CLS certified. Call 911 for serious injuries. Report all incidents to PSG.</a:t>
            </a:r>
          </a:p>
        </p:txBody>
      </p:sp>
    </p:spTree>
    <p:extLst>
      <p:ext uri="{BB962C8B-B14F-4D97-AF65-F5344CB8AC3E}">
        <p14:creationId xmlns:p14="http://schemas.microsoft.com/office/powerpoint/2010/main" val="5037261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Garrison Hands On</a:t>
            </a:r>
            <a:endParaRPr lang="en-US" dirty="0"/>
          </a:p>
        </p:txBody>
      </p:sp>
      <p:sp>
        <p:nvSpPr>
          <p:cNvPr id="3" name="Content Placeholder 2"/>
          <p:cNvSpPr>
            <a:spLocks noGrp="1"/>
          </p:cNvSpPr>
          <p:nvPr>
            <p:ph idx="1"/>
          </p:nvPr>
        </p:nvSpPr>
        <p:spPr/>
        <p:txBody>
          <a:bodyPr>
            <a:normAutofit fontScale="92500" lnSpcReduction="20000"/>
          </a:bodyPr>
          <a:lstStyle/>
          <a:p>
            <a:pPr lvl="1"/>
            <a:r>
              <a:rPr lang="en-US" dirty="0" smtClean="0"/>
              <a:t>Personnel: CCP is located at the ONAT. </a:t>
            </a:r>
          </a:p>
          <a:p>
            <a:r>
              <a:rPr lang="en-US" dirty="0" smtClean="0"/>
              <a:t>Command and Control</a:t>
            </a:r>
          </a:p>
          <a:p>
            <a:pPr lvl="1"/>
            <a:r>
              <a:rPr lang="en-US" dirty="0" smtClean="0"/>
              <a:t>Command:</a:t>
            </a:r>
          </a:p>
          <a:p>
            <a:pPr lvl="2"/>
            <a:r>
              <a:rPr lang="en-US" dirty="0" smtClean="0"/>
              <a:t>Location and Succession of Command:</a:t>
            </a:r>
          </a:p>
          <a:p>
            <a:pPr lvl="3"/>
            <a:r>
              <a:rPr lang="en-US" dirty="0" smtClean="0"/>
              <a:t>PL will be with 1</a:t>
            </a:r>
            <a:r>
              <a:rPr lang="en-US" baseline="30000" dirty="0" smtClean="0"/>
              <a:t>st</a:t>
            </a:r>
            <a:r>
              <a:rPr lang="en-US" dirty="0" smtClean="0"/>
              <a:t> SQD, PSG with 3</a:t>
            </a:r>
            <a:r>
              <a:rPr lang="en-US" baseline="30000" dirty="0" smtClean="0"/>
              <a:t>rd</a:t>
            </a:r>
            <a:r>
              <a:rPr lang="en-US" dirty="0" smtClean="0"/>
              <a:t> SQD</a:t>
            </a:r>
          </a:p>
          <a:p>
            <a:pPr lvl="3"/>
            <a:r>
              <a:rPr lang="en-US" dirty="0" smtClean="0"/>
              <a:t>Succession: PL, PSG, 1SL, 2SL, 3SL</a:t>
            </a:r>
          </a:p>
          <a:p>
            <a:pPr lvl="2"/>
            <a:r>
              <a:rPr lang="en-US" dirty="0" smtClean="0"/>
              <a:t>Control:</a:t>
            </a:r>
          </a:p>
          <a:p>
            <a:pPr lvl="3"/>
            <a:r>
              <a:rPr lang="en-US" dirty="0" smtClean="0"/>
              <a:t> Command Post will be MSIII office.</a:t>
            </a:r>
          </a:p>
          <a:p>
            <a:pPr lvl="2"/>
            <a:r>
              <a:rPr lang="en-US" dirty="0" smtClean="0"/>
              <a:t>Signal:</a:t>
            </a:r>
          </a:p>
          <a:p>
            <a:pPr lvl="3"/>
            <a:r>
              <a:rPr lang="en-US" dirty="0" smtClean="0"/>
              <a:t>PL – Phone/Email/Text</a:t>
            </a:r>
          </a:p>
          <a:p>
            <a:pPr lvl="3"/>
            <a:r>
              <a:rPr lang="en-US" dirty="0" smtClean="0"/>
              <a:t>PSG- Phone/Email/Text</a:t>
            </a:r>
          </a:p>
          <a:p>
            <a:pPr lvl="3"/>
            <a:r>
              <a:rPr lang="en-US" dirty="0" smtClean="0"/>
              <a:t>1SL- Phone/Email/Text</a:t>
            </a:r>
          </a:p>
          <a:p>
            <a:pPr lvl="3"/>
            <a:r>
              <a:rPr lang="en-US" dirty="0" smtClean="0"/>
              <a:t>2SL- Phone/Email/Text</a:t>
            </a:r>
          </a:p>
          <a:p>
            <a:pPr lvl="3"/>
            <a:r>
              <a:rPr lang="en-US" dirty="0" smtClean="0"/>
              <a:t>3SL- </a:t>
            </a:r>
            <a:r>
              <a:rPr lang="en-US" dirty="0"/>
              <a:t>Phone/Email/Text</a:t>
            </a:r>
          </a:p>
          <a:p>
            <a:pPr lvl="4"/>
            <a:r>
              <a:rPr lang="en-US" dirty="0" smtClean="0"/>
              <a:t>Passwords: N/A</a:t>
            </a:r>
          </a:p>
        </p:txBody>
      </p:sp>
    </p:spTree>
    <p:extLst>
      <p:ext uri="{BB962C8B-B14F-4D97-AF65-F5344CB8AC3E}">
        <p14:creationId xmlns:p14="http://schemas.microsoft.com/office/powerpoint/2010/main" val="663674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Hands 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Use skeleton instructor provides</a:t>
            </a:r>
          </a:p>
          <a:p>
            <a:pPr lvl="1"/>
            <a:r>
              <a:rPr lang="en-US" dirty="0" smtClean="0"/>
              <a:t>Situation:</a:t>
            </a:r>
          </a:p>
          <a:p>
            <a:pPr lvl="2"/>
            <a:r>
              <a:rPr lang="en-US" dirty="0" smtClean="0"/>
              <a:t>AO: Camp Ravenna</a:t>
            </a:r>
          </a:p>
          <a:p>
            <a:pPr lvl="2"/>
            <a:r>
              <a:rPr lang="en-US" dirty="0" smtClean="0"/>
              <a:t>AI: Newton Falls, OH</a:t>
            </a:r>
          </a:p>
          <a:p>
            <a:pPr lvl="1"/>
            <a:r>
              <a:rPr lang="en-US" dirty="0" smtClean="0"/>
              <a:t>Terrain/Weather: Heavily wooded terrain, expect rain showers.</a:t>
            </a:r>
          </a:p>
          <a:p>
            <a:pPr lvl="1"/>
            <a:r>
              <a:rPr lang="en-US" dirty="0" smtClean="0"/>
              <a:t>Enemy: BN scouts have sent up reports of enemy weapons caches within our AO. The caches are guarded by 2-3 enemy forces said to be wearing ACU bottoms and black shirts. It is the belief that caches hold IED making capabilities that have been used against coalition forces. Enemy forces are armed with AK-47s and have a high morale due to a recent resupply.</a:t>
            </a:r>
            <a:endParaRPr lang="en-US" dirty="0"/>
          </a:p>
        </p:txBody>
      </p:sp>
    </p:spTree>
    <p:extLst>
      <p:ext uri="{BB962C8B-B14F-4D97-AF65-F5344CB8AC3E}">
        <p14:creationId xmlns:p14="http://schemas.microsoft.com/office/powerpoint/2010/main" val="3843678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Hands 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Most Probable Course of Action (MPCOA) and Most Deadly Course of Action (MDCOA)</a:t>
            </a:r>
          </a:p>
          <a:p>
            <a:pPr lvl="1"/>
            <a:r>
              <a:rPr lang="en-US" dirty="0" smtClean="0"/>
              <a:t>Enemy forces will defend the weapons cache</a:t>
            </a:r>
          </a:p>
          <a:p>
            <a:pPr lvl="1"/>
            <a:r>
              <a:rPr lang="en-US" dirty="0" smtClean="0"/>
              <a:t>Enemy forces will defend the weapons cache using deadly force and will call in reinforcements within the area to continue defending the cache.</a:t>
            </a:r>
          </a:p>
          <a:p>
            <a:r>
              <a:rPr lang="en-US" dirty="0" smtClean="0"/>
              <a:t>Friendly: A Co conducts zone recon on OBJ Santa, vicinity grid ET50671023 NLT H+90 IOT to exploit enemy weapons cache and report of any weapons and enemy </a:t>
            </a:r>
            <a:r>
              <a:rPr lang="en-US" dirty="0" err="1" smtClean="0"/>
              <a:t>activit</a:t>
            </a:r>
            <a:r>
              <a:rPr lang="en-US" dirty="0" smtClean="0"/>
              <a:t>.</a:t>
            </a:r>
          </a:p>
          <a:p>
            <a:r>
              <a:rPr lang="en-US" dirty="0" smtClean="0"/>
              <a:t>Left Unit: 2</a:t>
            </a:r>
            <a:r>
              <a:rPr lang="en-US" baseline="30000" dirty="0" smtClean="0"/>
              <a:t>nd</a:t>
            </a:r>
            <a:r>
              <a:rPr lang="en-US" dirty="0" smtClean="0"/>
              <a:t> Platoon  is on the left conducting patrols on OBJ Elf, </a:t>
            </a:r>
            <a:r>
              <a:rPr lang="en-US" dirty="0" err="1" smtClean="0"/>
              <a:t>vic</a:t>
            </a:r>
            <a:r>
              <a:rPr lang="en-US" dirty="0" smtClean="0"/>
              <a:t> grid ET49500954 NLT H+90.</a:t>
            </a:r>
          </a:p>
          <a:p>
            <a:r>
              <a:rPr lang="en-US" dirty="0" smtClean="0"/>
              <a:t>Right Unit: 3</a:t>
            </a:r>
            <a:r>
              <a:rPr lang="en-US" baseline="30000" dirty="0" smtClean="0"/>
              <a:t>rd</a:t>
            </a:r>
            <a:r>
              <a:rPr lang="en-US" dirty="0" smtClean="0"/>
              <a:t> Platoon is on the right conducting an area recon on OBJ Reindeer, </a:t>
            </a:r>
            <a:r>
              <a:rPr lang="en-US" dirty="0" err="1" smtClean="0"/>
              <a:t>vic</a:t>
            </a:r>
            <a:r>
              <a:rPr lang="en-US" dirty="0" smtClean="0"/>
              <a:t> grid ET54781378 NLT H+90.</a:t>
            </a:r>
          </a:p>
          <a:p>
            <a:r>
              <a:rPr lang="en-US" dirty="0" smtClean="0"/>
              <a:t>Attachment/Detachments: None</a:t>
            </a:r>
          </a:p>
          <a:p>
            <a:pPr lvl="1"/>
            <a:endParaRPr lang="en-US" dirty="0" smtClean="0"/>
          </a:p>
        </p:txBody>
      </p:sp>
    </p:spTree>
    <p:extLst>
      <p:ext uri="{BB962C8B-B14F-4D97-AF65-F5344CB8AC3E}">
        <p14:creationId xmlns:p14="http://schemas.microsoft.com/office/powerpoint/2010/main" val="17157921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Hands On</a:t>
            </a:r>
            <a:endParaRPr lang="en-US" dirty="0"/>
          </a:p>
        </p:txBody>
      </p:sp>
      <p:sp>
        <p:nvSpPr>
          <p:cNvPr id="3" name="Content Placeholder 2"/>
          <p:cNvSpPr>
            <a:spLocks noGrp="1"/>
          </p:cNvSpPr>
          <p:nvPr>
            <p:ph idx="1"/>
          </p:nvPr>
        </p:nvSpPr>
        <p:spPr/>
        <p:txBody>
          <a:bodyPr/>
          <a:lstStyle/>
          <a:p>
            <a:r>
              <a:rPr lang="en-US" dirty="0" smtClean="0"/>
              <a:t>Mission </a:t>
            </a:r>
          </a:p>
          <a:p>
            <a:pPr lvl="1"/>
            <a:r>
              <a:rPr lang="en-US" dirty="0" smtClean="0"/>
              <a:t>1</a:t>
            </a:r>
            <a:r>
              <a:rPr lang="en-US" baseline="30000" dirty="0" smtClean="0"/>
              <a:t>st</a:t>
            </a:r>
            <a:r>
              <a:rPr lang="en-US" dirty="0" smtClean="0"/>
              <a:t> Platoon LDs NLT H+45 moving in a PLT column, 1</a:t>
            </a:r>
            <a:r>
              <a:rPr lang="en-US" baseline="30000" dirty="0" smtClean="0"/>
              <a:t>st</a:t>
            </a:r>
            <a:r>
              <a:rPr lang="en-US" dirty="0" smtClean="0"/>
              <a:t> Squad (Your SQD) leads as the main effort, along Axis Blue and conducts an area recon on OBJ Santa, </a:t>
            </a:r>
            <a:r>
              <a:rPr lang="en-US" dirty="0" err="1" smtClean="0"/>
              <a:t>vic</a:t>
            </a:r>
            <a:r>
              <a:rPr lang="en-US" dirty="0" smtClean="0"/>
              <a:t> grid ET50681033 NLT H+45, 2</a:t>
            </a:r>
            <a:r>
              <a:rPr lang="en-US" baseline="30000" dirty="0" smtClean="0"/>
              <a:t>nd</a:t>
            </a:r>
            <a:r>
              <a:rPr lang="en-US" dirty="0" smtClean="0"/>
              <a:t> squad will provide left flank security, 3</a:t>
            </a:r>
            <a:r>
              <a:rPr lang="en-US" baseline="30000" dirty="0" smtClean="0"/>
              <a:t>rd</a:t>
            </a:r>
            <a:r>
              <a:rPr lang="en-US" dirty="0" smtClean="0"/>
              <a:t> squad will be in the reserve.</a:t>
            </a:r>
          </a:p>
          <a:p>
            <a:pPr lvl="1"/>
            <a:endParaRPr lang="en-US" dirty="0"/>
          </a:p>
        </p:txBody>
      </p:sp>
    </p:spTree>
    <p:extLst>
      <p:ext uri="{BB962C8B-B14F-4D97-AF65-F5344CB8AC3E}">
        <p14:creationId xmlns:p14="http://schemas.microsoft.com/office/powerpoint/2010/main" val="23758523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Hands On</a:t>
            </a:r>
            <a:endParaRPr lang="en-US" dirty="0"/>
          </a:p>
        </p:txBody>
      </p:sp>
      <p:sp>
        <p:nvSpPr>
          <p:cNvPr id="3" name="Content Placeholder 2"/>
          <p:cNvSpPr>
            <a:spLocks noGrp="1"/>
          </p:cNvSpPr>
          <p:nvPr>
            <p:ph idx="1"/>
          </p:nvPr>
        </p:nvSpPr>
        <p:spPr/>
        <p:txBody>
          <a:bodyPr>
            <a:normAutofit lnSpcReduction="10000"/>
          </a:bodyPr>
          <a:lstStyle/>
          <a:p>
            <a:r>
              <a:rPr lang="en-US" dirty="0" smtClean="0"/>
              <a:t>Execution:</a:t>
            </a:r>
          </a:p>
          <a:p>
            <a:pPr lvl="1"/>
            <a:r>
              <a:rPr lang="en-US" dirty="0" smtClean="0"/>
              <a:t>Commander’s Intent: It is the Commanders intent that recons are conducted IOT find and exploit all enemy caches within our AO.</a:t>
            </a:r>
          </a:p>
          <a:p>
            <a:pPr lvl="2"/>
            <a:r>
              <a:rPr lang="en-US" dirty="0" smtClean="0"/>
              <a:t>Task: Conduct successful reconnaissance mission within our AO on enemy weapons caches without decisively engaging and remaining undetected.</a:t>
            </a:r>
          </a:p>
          <a:p>
            <a:pPr lvl="2"/>
            <a:r>
              <a:rPr lang="en-US" dirty="0" smtClean="0"/>
              <a:t>Purpose: Exploit enemy weapons caches and to record everything to provide further intelligence on enemy weapons caches.</a:t>
            </a:r>
          </a:p>
          <a:p>
            <a:pPr lvl="2"/>
            <a:r>
              <a:rPr lang="en-US" dirty="0" smtClean="0"/>
              <a:t>End-state: Completion of successful reconnaissance missions on enemy weapons caches to further intelligence for future attacks on the caches.</a:t>
            </a:r>
            <a:endParaRPr lang="en-US" dirty="0"/>
          </a:p>
        </p:txBody>
      </p:sp>
    </p:spTree>
    <p:extLst>
      <p:ext uri="{BB962C8B-B14F-4D97-AF65-F5344CB8AC3E}">
        <p14:creationId xmlns:p14="http://schemas.microsoft.com/office/powerpoint/2010/main" val="15213699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Hands On</a:t>
            </a:r>
            <a:endParaRPr lang="en-US" dirty="0"/>
          </a:p>
        </p:txBody>
      </p:sp>
      <p:sp>
        <p:nvSpPr>
          <p:cNvPr id="3" name="Content Placeholder 2"/>
          <p:cNvSpPr>
            <a:spLocks noGrp="1"/>
          </p:cNvSpPr>
          <p:nvPr>
            <p:ph idx="1"/>
          </p:nvPr>
        </p:nvSpPr>
        <p:spPr/>
        <p:txBody>
          <a:bodyPr/>
          <a:lstStyle/>
          <a:p>
            <a:r>
              <a:rPr lang="en-US" dirty="0" smtClean="0"/>
              <a:t>Concept of the Operation (CONOP)</a:t>
            </a:r>
          </a:p>
          <a:p>
            <a:pPr lvl="1"/>
            <a:r>
              <a:rPr lang="en-US" dirty="0" smtClean="0"/>
              <a:t>Task to Maneuver Units:</a:t>
            </a:r>
          </a:p>
          <a:p>
            <a:pPr lvl="2"/>
            <a:r>
              <a:rPr lang="en-US" dirty="0" smtClean="0"/>
              <a:t>1</a:t>
            </a:r>
            <a:r>
              <a:rPr lang="en-US" baseline="30000" dirty="0" smtClean="0"/>
              <a:t>st</a:t>
            </a:r>
            <a:r>
              <a:rPr lang="en-US" dirty="0" smtClean="0"/>
              <a:t> SQD (your squad) is the main effort and will cross the LD NLT H+45, move along axis blue and conduct an area recon on OBJ Santa, NLT H+90</a:t>
            </a:r>
          </a:p>
          <a:p>
            <a:pPr lvl="2"/>
            <a:r>
              <a:rPr lang="en-US" dirty="0" smtClean="0"/>
              <a:t>2</a:t>
            </a:r>
            <a:r>
              <a:rPr lang="en-US" baseline="30000" dirty="0" smtClean="0"/>
              <a:t>nd</a:t>
            </a:r>
            <a:r>
              <a:rPr lang="en-US" dirty="0" smtClean="0"/>
              <a:t> SQD will LD NLT H+45 and move along axis blue to secure your left flank.</a:t>
            </a:r>
          </a:p>
          <a:p>
            <a:pPr lvl="2"/>
            <a:r>
              <a:rPr lang="en-US" dirty="0" smtClean="0"/>
              <a:t>3</a:t>
            </a:r>
            <a:r>
              <a:rPr lang="en-US" baseline="30000" dirty="0" smtClean="0"/>
              <a:t>rd</a:t>
            </a:r>
            <a:r>
              <a:rPr lang="en-US" dirty="0" smtClean="0"/>
              <a:t> SQD will be in the reserve</a:t>
            </a:r>
          </a:p>
          <a:p>
            <a:pPr lvl="1"/>
            <a:r>
              <a:rPr lang="en-US" dirty="0" smtClean="0"/>
              <a:t>Firers: You are last in priority of Co mortars</a:t>
            </a:r>
            <a:endParaRPr lang="en-US" dirty="0"/>
          </a:p>
        </p:txBody>
      </p:sp>
    </p:spTree>
    <p:extLst>
      <p:ext uri="{BB962C8B-B14F-4D97-AF65-F5344CB8AC3E}">
        <p14:creationId xmlns:p14="http://schemas.microsoft.com/office/powerpoint/2010/main" val="35534368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Hands On</a:t>
            </a:r>
            <a:endParaRPr lang="en-US" dirty="0"/>
          </a:p>
        </p:txBody>
      </p:sp>
      <p:sp>
        <p:nvSpPr>
          <p:cNvPr id="3" name="Content Placeholder 2"/>
          <p:cNvSpPr>
            <a:spLocks noGrp="1"/>
          </p:cNvSpPr>
          <p:nvPr>
            <p:ph idx="1"/>
          </p:nvPr>
        </p:nvSpPr>
        <p:spPr/>
        <p:txBody>
          <a:bodyPr/>
          <a:lstStyle/>
          <a:p>
            <a:r>
              <a:rPr lang="en-US" dirty="0" smtClean="0"/>
              <a:t>Coordinating Instructions</a:t>
            </a:r>
          </a:p>
          <a:p>
            <a:pPr lvl="1"/>
            <a:r>
              <a:rPr lang="en-US" dirty="0" smtClean="0"/>
              <a:t>Timeline</a:t>
            </a:r>
          </a:p>
          <a:p>
            <a:pPr lvl="2"/>
            <a:r>
              <a:rPr lang="en-US" dirty="0" smtClean="0"/>
              <a:t>LD NLT H+45</a:t>
            </a:r>
          </a:p>
          <a:p>
            <a:pPr lvl="2"/>
            <a:r>
              <a:rPr lang="en-US" dirty="0" smtClean="0"/>
              <a:t>Reports NLT H+80</a:t>
            </a:r>
          </a:p>
          <a:p>
            <a:pPr lvl="2"/>
            <a:r>
              <a:rPr lang="en-US" dirty="0" err="1" smtClean="0"/>
              <a:t>Mopp</a:t>
            </a:r>
            <a:r>
              <a:rPr lang="en-US" dirty="0" smtClean="0"/>
              <a:t> Level: 0</a:t>
            </a:r>
          </a:p>
          <a:p>
            <a:pPr lvl="1"/>
            <a:r>
              <a:rPr lang="en-US" dirty="0" smtClean="0"/>
              <a:t>CCIR: LD, enemy contact, SALUTE and ACE after consolidation and SITREPS as needed. </a:t>
            </a:r>
          </a:p>
          <a:p>
            <a:pPr lvl="1"/>
            <a:r>
              <a:rPr lang="en-US" dirty="0" smtClean="0"/>
              <a:t>PIR: Weapons (by number and type), infrastructure description, IED making capabilities, number of enemies and enemy activity.</a:t>
            </a:r>
            <a:endParaRPr lang="en-US" dirty="0"/>
          </a:p>
        </p:txBody>
      </p:sp>
    </p:spTree>
    <p:extLst>
      <p:ext uri="{BB962C8B-B14F-4D97-AF65-F5344CB8AC3E}">
        <p14:creationId xmlns:p14="http://schemas.microsoft.com/office/powerpoint/2010/main" val="9765933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Hands On</a:t>
            </a:r>
            <a:endParaRPr lang="en-US" dirty="0"/>
          </a:p>
        </p:txBody>
      </p:sp>
      <p:sp>
        <p:nvSpPr>
          <p:cNvPr id="3" name="Content Placeholder 2"/>
          <p:cNvSpPr>
            <a:spLocks noGrp="1"/>
          </p:cNvSpPr>
          <p:nvPr>
            <p:ph idx="1"/>
          </p:nvPr>
        </p:nvSpPr>
        <p:spPr/>
        <p:txBody>
          <a:bodyPr>
            <a:normAutofit lnSpcReduction="10000"/>
          </a:bodyPr>
          <a:lstStyle/>
          <a:p>
            <a:r>
              <a:rPr lang="en-US" dirty="0" smtClean="0"/>
              <a:t>Sustainment</a:t>
            </a:r>
          </a:p>
          <a:p>
            <a:pPr lvl="1"/>
            <a:r>
              <a:rPr lang="en-US" dirty="0" smtClean="0"/>
              <a:t>Co trans is located at the CO AA</a:t>
            </a:r>
          </a:p>
          <a:p>
            <a:pPr lvl="1"/>
            <a:r>
              <a:rPr lang="en-US" dirty="0" smtClean="0"/>
              <a:t>Cycle: No resupply for 24 hours. Top off water before stepping off.</a:t>
            </a:r>
          </a:p>
          <a:p>
            <a:pPr lvl="1"/>
            <a:r>
              <a:rPr lang="en-US" dirty="0" smtClean="0"/>
              <a:t>Logistics:</a:t>
            </a:r>
          </a:p>
          <a:p>
            <a:pPr lvl="2"/>
            <a:r>
              <a:rPr lang="en-US" dirty="0" smtClean="0"/>
              <a:t>Class I: M/M/M</a:t>
            </a:r>
          </a:p>
          <a:p>
            <a:pPr lvl="2"/>
            <a:r>
              <a:rPr lang="en-US" dirty="0" smtClean="0"/>
              <a:t>Class V: One paintball gun per SQD member.</a:t>
            </a:r>
          </a:p>
          <a:p>
            <a:pPr lvl="1"/>
            <a:r>
              <a:rPr lang="en-US" dirty="0" smtClean="0"/>
              <a:t>Personnel:</a:t>
            </a:r>
          </a:p>
          <a:p>
            <a:pPr lvl="2"/>
            <a:r>
              <a:rPr lang="en-US" dirty="0" smtClean="0"/>
              <a:t>Location of CCP is at the CO AA.</a:t>
            </a:r>
          </a:p>
          <a:p>
            <a:pPr lvl="2"/>
            <a:r>
              <a:rPr lang="en-US" dirty="0" smtClean="0"/>
              <a:t>Location of the EPWCP is at the CO AA.</a:t>
            </a:r>
          </a:p>
          <a:p>
            <a:pPr lvl="1"/>
            <a:r>
              <a:rPr lang="en-US" dirty="0" smtClean="0"/>
              <a:t>Health System Support</a:t>
            </a:r>
          </a:p>
          <a:p>
            <a:pPr lvl="2"/>
            <a:r>
              <a:rPr lang="en-US" dirty="0" smtClean="0"/>
              <a:t>Air MEDEVAC is available upon request.</a:t>
            </a:r>
            <a:endParaRPr lang="en-US" dirty="0"/>
          </a:p>
        </p:txBody>
      </p:sp>
    </p:spTree>
    <p:extLst>
      <p:ext uri="{BB962C8B-B14F-4D97-AF65-F5344CB8AC3E}">
        <p14:creationId xmlns:p14="http://schemas.microsoft.com/office/powerpoint/2010/main" val="350880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ADRP 5-0 (MAY 2012) – The Operations Process</a:t>
            </a:r>
          </a:p>
          <a:p>
            <a:r>
              <a:rPr lang="en-US" dirty="0" smtClean="0"/>
              <a:t>ADP 5-0 (MAY 2012) – The Operations Process</a:t>
            </a:r>
          </a:p>
          <a:p>
            <a:r>
              <a:rPr lang="en-US" dirty="0" smtClean="0"/>
              <a:t>FM 5-0 (2005) – Army Planning and Orders Production. (Outdated but has good examples.)</a:t>
            </a:r>
            <a:endParaRPr lang="en-US" dirty="0"/>
          </a:p>
        </p:txBody>
      </p:sp>
    </p:spTree>
    <p:extLst>
      <p:ext uri="{BB962C8B-B14F-4D97-AF65-F5344CB8AC3E}">
        <p14:creationId xmlns:p14="http://schemas.microsoft.com/office/powerpoint/2010/main" val="31231979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Hands On</a:t>
            </a:r>
            <a:endParaRPr lang="en-US" dirty="0"/>
          </a:p>
        </p:txBody>
      </p:sp>
      <p:sp>
        <p:nvSpPr>
          <p:cNvPr id="3" name="Content Placeholder 2"/>
          <p:cNvSpPr>
            <a:spLocks noGrp="1"/>
          </p:cNvSpPr>
          <p:nvPr>
            <p:ph idx="1"/>
          </p:nvPr>
        </p:nvSpPr>
        <p:spPr/>
        <p:txBody>
          <a:bodyPr/>
          <a:lstStyle/>
          <a:p>
            <a:r>
              <a:rPr lang="en-US" dirty="0" smtClean="0"/>
              <a:t>Command and Control</a:t>
            </a:r>
          </a:p>
          <a:p>
            <a:pPr lvl="1"/>
            <a:r>
              <a:rPr lang="en-US" dirty="0" smtClean="0"/>
              <a:t>Command:</a:t>
            </a:r>
          </a:p>
          <a:p>
            <a:pPr lvl="2"/>
            <a:r>
              <a:rPr lang="en-US" dirty="0" smtClean="0"/>
              <a:t>Location of Key Personnel: CO moves with 2</a:t>
            </a:r>
            <a:r>
              <a:rPr lang="en-US" baseline="30000" dirty="0" smtClean="0"/>
              <a:t>nd</a:t>
            </a:r>
            <a:r>
              <a:rPr lang="en-US" dirty="0" smtClean="0"/>
              <a:t> PLT. PL is with 1</a:t>
            </a:r>
            <a:r>
              <a:rPr lang="en-US" baseline="30000" dirty="0" smtClean="0"/>
              <a:t>st</a:t>
            </a:r>
            <a:r>
              <a:rPr lang="en-US" dirty="0" smtClean="0"/>
              <a:t> SQD and the PSG will be in the reserve with 3</a:t>
            </a:r>
            <a:r>
              <a:rPr lang="en-US" baseline="30000" dirty="0" smtClean="0"/>
              <a:t>rd</a:t>
            </a:r>
            <a:r>
              <a:rPr lang="en-US" dirty="0" smtClean="0"/>
              <a:t> SQD.</a:t>
            </a:r>
          </a:p>
          <a:p>
            <a:pPr lvl="2"/>
            <a:r>
              <a:rPr lang="en-US" dirty="0" smtClean="0"/>
              <a:t>Succession of Command: PL/PSG/1SL/2SL/3SL</a:t>
            </a:r>
          </a:p>
          <a:p>
            <a:pPr lvl="1"/>
            <a:r>
              <a:rPr lang="en-US" dirty="0" smtClean="0"/>
              <a:t>Control: CO CP is located at CO AA</a:t>
            </a:r>
          </a:p>
          <a:p>
            <a:pPr lvl="2"/>
            <a:r>
              <a:rPr lang="en-US" dirty="0" smtClean="0"/>
              <a:t>Signal:</a:t>
            </a:r>
          </a:p>
          <a:p>
            <a:pPr lvl="3"/>
            <a:r>
              <a:rPr lang="en-US" dirty="0" smtClean="0"/>
              <a:t> Methods of communication – radio, hands and arm signals, runners if distance permits.</a:t>
            </a:r>
          </a:p>
          <a:p>
            <a:pPr lvl="3"/>
            <a:r>
              <a:rPr lang="en-US" dirty="0" smtClean="0"/>
              <a:t>Calls signs: PL-T16, PSG-T17, FO-T15, 1SL-C31, 2SL-C31, 3SL-C33.</a:t>
            </a:r>
            <a:endParaRPr lang="en-US" dirty="0"/>
          </a:p>
        </p:txBody>
      </p:sp>
    </p:spTree>
    <p:extLst>
      <p:ext uri="{BB962C8B-B14F-4D97-AF65-F5344CB8AC3E}">
        <p14:creationId xmlns:p14="http://schemas.microsoft.com/office/powerpoint/2010/main" val="32778427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Hands On</a:t>
            </a:r>
            <a:endParaRPr lang="en-US" dirty="0"/>
          </a:p>
        </p:txBody>
      </p:sp>
      <p:sp>
        <p:nvSpPr>
          <p:cNvPr id="3" name="Content Placeholder 2"/>
          <p:cNvSpPr>
            <a:spLocks noGrp="1"/>
          </p:cNvSpPr>
          <p:nvPr>
            <p:ph idx="1"/>
          </p:nvPr>
        </p:nvSpPr>
        <p:spPr/>
        <p:txBody>
          <a:bodyPr/>
          <a:lstStyle/>
          <a:p>
            <a:pPr lvl="1"/>
            <a:r>
              <a:rPr lang="en-US" dirty="0" smtClean="0"/>
              <a:t>Challenge/Password</a:t>
            </a:r>
          </a:p>
          <a:p>
            <a:pPr lvl="2"/>
            <a:r>
              <a:rPr lang="en-US" dirty="0" smtClean="0"/>
              <a:t>Frosty/Snowman</a:t>
            </a:r>
          </a:p>
          <a:p>
            <a:pPr lvl="1"/>
            <a:r>
              <a:rPr lang="en-US" dirty="0" smtClean="0"/>
              <a:t>Running: Skate and number of enemies following</a:t>
            </a:r>
          </a:p>
          <a:p>
            <a:pPr lvl="1"/>
            <a:r>
              <a:rPr lang="en-US" dirty="0" smtClean="0"/>
              <a:t>Number – 7</a:t>
            </a:r>
          </a:p>
          <a:p>
            <a:pPr lvl="1"/>
            <a:endParaRPr lang="en-US" dirty="0"/>
          </a:p>
          <a:p>
            <a:r>
              <a:rPr lang="en-US" dirty="0" smtClean="0"/>
              <a:t>Time is now_____, what are your questions?</a:t>
            </a:r>
            <a:endParaRPr lang="en-US" dirty="0"/>
          </a:p>
        </p:txBody>
      </p:sp>
    </p:spTree>
    <p:extLst>
      <p:ext uri="{BB962C8B-B14F-4D97-AF65-F5344CB8AC3E}">
        <p14:creationId xmlns:p14="http://schemas.microsoft.com/office/powerpoint/2010/main" val="3002102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Use of the OPORD</a:t>
            </a:r>
            <a:endParaRPr lang="en-US" dirty="0"/>
          </a:p>
        </p:txBody>
      </p:sp>
      <p:sp>
        <p:nvSpPr>
          <p:cNvPr id="3" name="Content Placeholder 2"/>
          <p:cNvSpPr>
            <a:spLocks noGrp="1"/>
          </p:cNvSpPr>
          <p:nvPr>
            <p:ph idx="1"/>
          </p:nvPr>
        </p:nvSpPr>
        <p:spPr/>
        <p:txBody>
          <a:bodyPr/>
          <a:lstStyle/>
          <a:p>
            <a:r>
              <a:rPr lang="en-US" dirty="0" smtClean="0"/>
              <a:t>As a Leader, it is your responsibility to effectively communicate your mission to your subordinates.</a:t>
            </a:r>
          </a:p>
          <a:p>
            <a:pPr lvl="1"/>
            <a:r>
              <a:rPr lang="en-US" dirty="0" smtClean="0"/>
              <a:t>Each paragraph assists you in developing a plan to brief your Soldiers. </a:t>
            </a:r>
          </a:p>
          <a:p>
            <a:pPr lvl="1"/>
            <a:r>
              <a:rPr lang="en-US" dirty="0" smtClean="0"/>
              <a:t>“Crosses your T’s and dots your I’s.”</a:t>
            </a:r>
          </a:p>
          <a:p>
            <a:pPr lvl="1"/>
            <a:r>
              <a:rPr lang="en-US" dirty="0"/>
              <a:t>E</a:t>
            </a:r>
            <a:r>
              <a:rPr lang="en-US" dirty="0" smtClean="0"/>
              <a:t>ffective method of briefing a mission/plan both verbally, written, and visually.</a:t>
            </a:r>
          </a:p>
          <a:p>
            <a:pPr lvl="1"/>
            <a:r>
              <a:rPr lang="en-US" dirty="0" smtClean="0"/>
              <a:t>It is important to brief down to the lowest level.</a:t>
            </a:r>
          </a:p>
          <a:p>
            <a:pPr lvl="1"/>
            <a:r>
              <a:rPr lang="en-US" dirty="0" smtClean="0"/>
              <a:t>OPORDs will follow you around your entire career as an officer (missions, weapon ranges, movement).</a:t>
            </a:r>
            <a:endParaRPr lang="en-US" dirty="0"/>
          </a:p>
        </p:txBody>
      </p:sp>
    </p:spTree>
    <p:extLst>
      <p:ext uri="{BB962C8B-B14F-4D97-AF65-F5344CB8AC3E}">
        <p14:creationId xmlns:p14="http://schemas.microsoft.com/office/powerpoint/2010/main" val="936340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MSII</a:t>
            </a:r>
            <a:endParaRPr lang="en-US" dirty="0"/>
          </a:p>
        </p:txBody>
      </p:sp>
      <p:sp>
        <p:nvSpPr>
          <p:cNvPr id="3" name="Content Placeholder 2"/>
          <p:cNvSpPr>
            <a:spLocks noGrp="1"/>
          </p:cNvSpPr>
          <p:nvPr>
            <p:ph idx="1"/>
          </p:nvPr>
        </p:nvSpPr>
        <p:spPr/>
        <p:txBody>
          <a:bodyPr/>
          <a:lstStyle/>
          <a:p>
            <a:r>
              <a:rPr lang="en-US" dirty="0" smtClean="0"/>
              <a:t>As future MSII’s, you will serve in leadership roles (Squad Leaders, Team Leaders.)</a:t>
            </a:r>
          </a:p>
          <a:p>
            <a:pPr lvl="1"/>
            <a:r>
              <a:rPr lang="en-US" dirty="0" smtClean="0"/>
              <a:t>Learn OPORD in MSLII lecture.</a:t>
            </a:r>
          </a:p>
          <a:p>
            <a:pPr lvl="1"/>
            <a:r>
              <a:rPr lang="en-US" dirty="0" smtClean="0"/>
              <a:t>Understanding the OPORD format will assist in your success as an MSII and the rest of your time in ROTC.</a:t>
            </a:r>
          </a:p>
          <a:p>
            <a:pPr lvl="1"/>
            <a:r>
              <a:rPr lang="en-US" dirty="0" smtClean="0"/>
              <a:t>Put you ahead of the game.</a:t>
            </a:r>
          </a:p>
          <a:p>
            <a:pPr lvl="1"/>
            <a:endParaRPr lang="en-US" dirty="0" smtClean="0"/>
          </a:p>
          <a:p>
            <a:pPr lvl="1"/>
            <a:endParaRPr lang="en-US" dirty="0" smtClean="0"/>
          </a:p>
        </p:txBody>
      </p:sp>
    </p:spTree>
    <p:extLst>
      <p:ext uri="{BB962C8B-B14F-4D97-AF65-F5344CB8AC3E}">
        <p14:creationId xmlns:p14="http://schemas.microsoft.com/office/powerpoint/2010/main" val="859363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MSIII</a:t>
            </a:r>
            <a:endParaRPr lang="en-US" dirty="0"/>
          </a:p>
        </p:txBody>
      </p:sp>
      <p:sp>
        <p:nvSpPr>
          <p:cNvPr id="3" name="Content Placeholder 2"/>
          <p:cNvSpPr>
            <a:spLocks noGrp="1"/>
          </p:cNvSpPr>
          <p:nvPr>
            <p:ph idx="1"/>
          </p:nvPr>
        </p:nvSpPr>
        <p:spPr/>
        <p:txBody>
          <a:bodyPr/>
          <a:lstStyle/>
          <a:p>
            <a:r>
              <a:rPr lang="en-US" dirty="0" smtClean="0"/>
              <a:t>During your MSIII year, you will serve in platoon and company leadership </a:t>
            </a:r>
            <a:r>
              <a:rPr lang="en-US" dirty="0" smtClean="0"/>
              <a:t>roles while being evaluated in preparation for LDAC.</a:t>
            </a:r>
            <a:endParaRPr lang="en-US" dirty="0" smtClean="0"/>
          </a:p>
          <a:p>
            <a:pPr lvl="1"/>
            <a:r>
              <a:rPr lang="en-US" dirty="0" smtClean="0"/>
              <a:t>By this time, you are expected to understand the OPORD format. </a:t>
            </a:r>
          </a:p>
          <a:p>
            <a:pPr lvl="1"/>
            <a:r>
              <a:rPr lang="en-US" dirty="0" smtClean="0"/>
              <a:t>Understanding it earlier on will provide a much easier transition into acquiring leadership </a:t>
            </a:r>
            <a:r>
              <a:rPr lang="en-US" dirty="0" smtClean="0"/>
              <a:t>roles and lead to </a:t>
            </a:r>
            <a:r>
              <a:rPr lang="en-US" smtClean="0"/>
              <a:t>better evaluations.</a:t>
            </a:r>
            <a:endParaRPr lang="en-US" dirty="0" smtClean="0"/>
          </a:p>
          <a:p>
            <a:pPr lvl="1"/>
            <a:r>
              <a:rPr lang="en-US" dirty="0" smtClean="0"/>
              <a:t>MSIII year will be more enjoyable as you are better prepared.</a:t>
            </a:r>
            <a:endParaRPr lang="en-US" dirty="0"/>
          </a:p>
        </p:txBody>
      </p:sp>
    </p:spTree>
    <p:extLst>
      <p:ext uri="{BB962C8B-B14F-4D97-AF65-F5344CB8AC3E}">
        <p14:creationId xmlns:p14="http://schemas.microsoft.com/office/powerpoint/2010/main" val="4186824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 ORDER (OPORD)</a:t>
            </a:r>
            <a:endParaRPr lang="en-US" dirty="0"/>
          </a:p>
        </p:txBody>
      </p:sp>
      <p:sp>
        <p:nvSpPr>
          <p:cNvPr id="3" name="Content Placeholder 2"/>
          <p:cNvSpPr>
            <a:spLocks noGrp="1"/>
          </p:cNvSpPr>
          <p:nvPr>
            <p:ph idx="1"/>
          </p:nvPr>
        </p:nvSpPr>
        <p:spPr/>
        <p:txBody>
          <a:bodyPr/>
          <a:lstStyle/>
          <a:p>
            <a:r>
              <a:rPr lang="en-US" dirty="0" smtClean="0"/>
              <a:t>5 Paragraph Format OPORD</a:t>
            </a:r>
          </a:p>
          <a:p>
            <a:pPr lvl="1"/>
            <a:r>
              <a:rPr lang="en-US" dirty="0" smtClean="0"/>
              <a:t>Situation</a:t>
            </a:r>
          </a:p>
          <a:p>
            <a:pPr lvl="1"/>
            <a:r>
              <a:rPr lang="en-US" dirty="0" smtClean="0"/>
              <a:t>Mission</a:t>
            </a:r>
          </a:p>
          <a:p>
            <a:pPr lvl="1"/>
            <a:r>
              <a:rPr lang="en-US" dirty="0" smtClean="0"/>
              <a:t>Execution</a:t>
            </a:r>
          </a:p>
          <a:p>
            <a:pPr lvl="1"/>
            <a:r>
              <a:rPr lang="en-US" dirty="0" smtClean="0"/>
              <a:t>Sustainment</a:t>
            </a:r>
          </a:p>
          <a:p>
            <a:pPr lvl="1"/>
            <a:r>
              <a:rPr lang="en-US" dirty="0" smtClean="0"/>
              <a:t>Command and Control</a:t>
            </a:r>
            <a:endParaRPr lang="en-US" dirty="0"/>
          </a:p>
        </p:txBody>
      </p:sp>
    </p:spTree>
    <p:extLst>
      <p:ext uri="{BB962C8B-B14F-4D97-AF65-F5344CB8AC3E}">
        <p14:creationId xmlns:p14="http://schemas.microsoft.com/office/powerpoint/2010/main" val="1795680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Situation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Provides a description of your operating environment and your task organization.</a:t>
            </a:r>
          </a:p>
          <a:p>
            <a:pPr lvl="1"/>
            <a:r>
              <a:rPr lang="en-US" dirty="0" smtClean="0"/>
              <a:t>Task Organization: how you element is broken down.</a:t>
            </a:r>
          </a:p>
          <a:p>
            <a:pPr lvl="1"/>
            <a:r>
              <a:rPr lang="en-US" dirty="0" smtClean="0"/>
              <a:t>AO</a:t>
            </a:r>
          </a:p>
          <a:p>
            <a:pPr lvl="1"/>
            <a:r>
              <a:rPr lang="en-US" dirty="0" smtClean="0"/>
              <a:t>AI</a:t>
            </a:r>
          </a:p>
          <a:p>
            <a:r>
              <a:rPr lang="en-US" dirty="0" smtClean="0"/>
              <a:t>Enemy and Civilian description and courses of action</a:t>
            </a:r>
          </a:p>
          <a:p>
            <a:pPr lvl="1"/>
            <a:r>
              <a:rPr lang="en-US" dirty="0" smtClean="0"/>
              <a:t>Morale, equipment, uniform, deadly and most likely course of actions.</a:t>
            </a:r>
          </a:p>
          <a:p>
            <a:pPr lvl="1"/>
            <a:r>
              <a:rPr lang="en-US" dirty="0" smtClean="0"/>
              <a:t>Civilian – Support enemy or friendly?</a:t>
            </a:r>
          </a:p>
          <a:p>
            <a:r>
              <a:rPr lang="en-US" dirty="0" smtClean="0"/>
              <a:t>Friendly Missions – 2 levels up</a:t>
            </a:r>
          </a:p>
          <a:p>
            <a:pPr lvl="1"/>
            <a:r>
              <a:rPr lang="en-US" dirty="0" smtClean="0"/>
              <a:t>Ex: Platoon OPORD – Company and Battalion Mission.</a:t>
            </a:r>
          </a:p>
        </p:txBody>
      </p:sp>
    </p:spTree>
    <p:extLst>
      <p:ext uri="{BB962C8B-B14F-4D97-AF65-F5344CB8AC3E}">
        <p14:creationId xmlns:p14="http://schemas.microsoft.com/office/powerpoint/2010/main" val="4978434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a:t>
            </a:r>
            <a:endParaRPr lang="en-US" dirty="0"/>
          </a:p>
        </p:txBody>
      </p:sp>
      <p:sp>
        <p:nvSpPr>
          <p:cNvPr id="3" name="Content Placeholder 2"/>
          <p:cNvSpPr>
            <a:spLocks noGrp="1"/>
          </p:cNvSpPr>
          <p:nvPr>
            <p:ph idx="1"/>
          </p:nvPr>
        </p:nvSpPr>
        <p:spPr/>
        <p:txBody>
          <a:bodyPr/>
          <a:lstStyle/>
          <a:p>
            <a:r>
              <a:rPr lang="en-US" dirty="0" smtClean="0"/>
              <a:t>Provides the  mission given to your unit.</a:t>
            </a:r>
          </a:p>
          <a:p>
            <a:r>
              <a:rPr lang="en-US" dirty="0" smtClean="0"/>
              <a:t>5 W’s</a:t>
            </a:r>
          </a:p>
          <a:p>
            <a:pPr lvl="2"/>
            <a:r>
              <a:rPr lang="en-US" dirty="0" smtClean="0"/>
              <a:t>Who, what, when, where, and why?</a:t>
            </a:r>
          </a:p>
          <a:p>
            <a:pPr lvl="2"/>
            <a:r>
              <a:rPr lang="en-US" dirty="0" smtClean="0"/>
              <a:t>Ex: 2</a:t>
            </a:r>
            <a:r>
              <a:rPr lang="en-US" baseline="30000" dirty="0" smtClean="0"/>
              <a:t>nd</a:t>
            </a:r>
            <a:r>
              <a:rPr lang="en-US" dirty="0" smtClean="0"/>
              <a:t> PLT conducts an ambush on Route Blue NLT (not later than) 1500 IOT (in-order-to) provide freedom of maneuver for the main element.</a:t>
            </a:r>
          </a:p>
          <a:p>
            <a:pPr lvl="1"/>
            <a:r>
              <a:rPr lang="en-US" dirty="0" smtClean="0"/>
              <a:t>Say twice during OPORD brief. “ I </a:t>
            </a:r>
            <a:r>
              <a:rPr lang="en-US" smtClean="0"/>
              <a:t>say again…”</a:t>
            </a:r>
            <a:endParaRPr lang="en-US" dirty="0"/>
          </a:p>
        </p:txBody>
      </p:sp>
    </p:spTree>
    <p:extLst>
      <p:ext uri="{BB962C8B-B14F-4D97-AF65-F5344CB8AC3E}">
        <p14:creationId xmlns:p14="http://schemas.microsoft.com/office/powerpoint/2010/main" val="11232614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196</TotalTime>
  <Words>2038</Words>
  <Application>Microsoft Office PowerPoint</Application>
  <PresentationFormat>On-screen Show (4:3)</PresentationFormat>
  <Paragraphs>242</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Apex</vt:lpstr>
      <vt:lpstr>Operations Order</vt:lpstr>
      <vt:lpstr>OBJECTIVES</vt:lpstr>
      <vt:lpstr>References</vt:lpstr>
      <vt:lpstr>Use of the OPORD</vt:lpstr>
      <vt:lpstr>MSII</vt:lpstr>
      <vt:lpstr>MSIII</vt:lpstr>
      <vt:lpstr>OPERATIONS ORDER (OPORD)</vt:lpstr>
      <vt:lpstr>Situation</vt:lpstr>
      <vt:lpstr>Mission</vt:lpstr>
      <vt:lpstr>Execution</vt:lpstr>
      <vt:lpstr>Execution</vt:lpstr>
      <vt:lpstr>Sustainment</vt:lpstr>
      <vt:lpstr>Command and Control</vt:lpstr>
      <vt:lpstr>Check on Learning</vt:lpstr>
      <vt:lpstr>Garrison Hands On</vt:lpstr>
      <vt:lpstr>Garrison Hands On</vt:lpstr>
      <vt:lpstr>Garrison Hands On</vt:lpstr>
      <vt:lpstr>Garrison Hands on</vt:lpstr>
      <vt:lpstr>Garrison Hands On</vt:lpstr>
      <vt:lpstr>Garrison Hands On</vt:lpstr>
      <vt:lpstr>Garrison Hands On</vt:lpstr>
      <vt:lpstr>Garrison Hands On</vt:lpstr>
      <vt:lpstr>Tactics Hands On</vt:lpstr>
      <vt:lpstr>Tactics Hands On</vt:lpstr>
      <vt:lpstr>Tactics Hands On</vt:lpstr>
      <vt:lpstr>Tactics Hands On</vt:lpstr>
      <vt:lpstr>Tactics Hands On</vt:lpstr>
      <vt:lpstr>Tactics Hands On</vt:lpstr>
      <vt:lpstr>Tactics Hands On</vt:lpstr>
      <vt:lpstr>Tactics Hands On</vt:lpstr>
      <vt:lpstr>Tactics Hands On</vt:lpstr>
    </vt:vector>
  </TitlesOfParts>
  <Company>The University of Akron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Operations Order</dc:title>
  <dc:creator>Krause, Dan</dc:creator>
  <cp:lastModifiedBy>Krause, Dan</cp:lastModifiedBy>
  <cp:revision>29</cp:revision>
  <dcterms:created xsi:type="dcterms:W3CDTF">2014-03-11T14:22:01Z</dcterms:created>
  <dcterms:modified xsi:type="dcterms:W3CDTF">2014-03-11T18:34:54Z</dcterms:modified>
</cp:coreProperties>
</file>