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5143500" cx="9144000"/>
  <p:notesSz cx="6858000" cy="9144000"/>
  <p:embeddedFontLst>
    <p:embeddedFont>
      <p:font typeface="Robo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Roboto-regular.fnt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Roboto-italic.fntdata"/><Relationship Id="rId6" Type="http://schemas.openxmlformats.org/officeDocument/2006/relationships/slide" Target="slides/slide2.xml"/><Relationship Id="rId18" Type="http://schemas.openxmlformats.org/officeDocument/2006/relationships/font" Target="fonts/Roboto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34d6d2f2f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34d6d2f2f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7bb797c86_0_4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7bb797c86_0_4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7bb797c86_0_4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7bb797c86_0_4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434d6d2f2f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434d6d2f2f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7bb797c86_0_3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7bb797c86_0_3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7bb797c86_0_3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7bb797c86_0_3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7bb797c86_0_3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7bb797c86_0_3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7bb797c86_0_3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7bb797c86_0_3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7bb797c86_0_3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7bb797c86_0_3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7bb797c86_0_3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7bb797c86_0_3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7bb797c86_0_4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7bb797c86_0_4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kbp9@uakron.edu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5" Type="http://schemas.openxmlformats.org/officeDocument/2006/relationships/image" Target="../media/image5.png"/><Relationship Id="rId6" Type="http://schemas.openxmlformats.org/officeDocument/2006/relationships/image" Target="../media/image3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Estimathon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100" y="2715963"/>
            <a:ext cx="8222100" cy="17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Karen Plaster </a:t>
            </a:r>
            <a:r>
              <a:rPr lang="en" u="sng">
                <a:solidFill>
                  <a:schemeClr val="hlink"/>
                </a:solidFill>
                <a:hlinkClick r:id="rId3"/>
              </a:rPr>
              <a:t>kbp9@uakron.edu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Lynne Pachnowski lmp@uakron.edu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 to:   </a:t>
            </a:r>
            <a:r>
              <a:rPr lang="en"/>
              <a:t>Chris Bolognese -- bolognesechris@gmail.com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Prize</a:t>
            </a:r>
            <a:endParaRPr/>
          </a:p>
        </p:txBody>
      </p:sp>
      <p:sp>
        <p:nvSpPr>
          <p:cNvPr id="158" name="Google Shape;158;p2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There will be a really awesome prize given to the team with the SMALLEST score.  </a:t>
            </a:r>
            <a:endParaRPr/>
          </a:p>
        </p:txBody>
      </p:sp>
      <p:pic>
        <p:nvPicPr>
          <p:cNvPr id="159" name="Google Shape;15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29000" y="2368588"/>
            <a:ext cx="2085975" cy="2200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Teams</a:t>
            </a:r>
            <a:endParaRPr/>
          </a:p>
        </p:txBody>
      </p:sp>
      <p:sp>
        <p:nvSpPr>
          <p:cNvPr id="165" name="Google Shape;165;p2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Each table will be a team.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You have three minutes to pick a name and talk about strategy.  Please send up someone from your team to tell the judges your team name and to grab your submission slips.  </a:t>
            </a:r>
            <a:endParaRPr/>
          </a:p>
        </p:txBody>
      </p:sp>
      <p:pic>
        <p:nvPicPr>
          <p:cNvPr id="166" name="Google Shape;16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90900" y="2635288"/>
            <a:ext cx="2362200" cy="193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did students say?</a:t>
            </a:r>
            <a:endParaRPr/>
          </a:p>
        </p:txBody>
      </p:sp>
      <p:sp>
        <p:nvSpPr>
          <p:cNvPr id="172" name="Google Shape;172;p24"/>
          <p:cNvSpPr txBox="1"/>
          <p:nvPr>
            <p:ph idx="1" type="body"/>
          </p:nvPr>
        </p:nvSpPr>
        <p:spPr>
          <a:xfrm>
            <a:off x="311700" y="10012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“There is a fear of not getting the right answer.  But then we realized it’s okay to not be perfect.”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“In math and science class, we always have the formulas beforehand and just plug things in.  Here we had to make assumptions and decisions.”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“There is power in collaboration. Talking with one another helped to see what is reasonable.”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“Using experience helped, such as buying $20 at a laundromat.  Making up an example helped.”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ctrTitle"/>
          </p:nvPr>
        </p:nvSpPr>
        <p:spPr>
          <a:xfrm>
            <a:off x="311700" y="84925"/>
            <a:ext cx="8520600" cy="459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Welcome to the first annual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Rubber City MTC Estimathon!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title"/>
          </p:nvPr>
        </p:nvSpPr>
        <p:spPr>
          <a:xfrm>
            <a:off x="311700" y="29445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 Estimating</a:t>
            </a:r>
            <a:endParaRPr/>
          </a:p>
        </p:txBody>
      </p:sp>
      <p:sp>
        <p:nvSpPr>
          <p:cNvPr id="97" name="Google Shape;97;p15"/>
          <p:cNvSpPr txBox="1"/>
          <p:nvPr>
            <p:ph idx="1" type="body"/>
          </p:nvPr>
        </p:nvSpPr>
        <p:spPr>
          <a:xfrm>
            <a:off x="311700" y="902250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Often in math and science, the goal is to give an exact, precise answer</a:t>
            </a:r>
            <a:r>
              <a:rPr lang="en" sz="2400"/>
              <a:t>...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But other times it is good enough to have an approximate guess of a result.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A good guess involves a MINIMUM number and a MAXIMUM number, hoping that the true answer lies somewhere in between.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How many traffic signals are there in New York City?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br>
              <a:rPr lang="en" sz="2400"/>
            </a:br>
            <a:endParaRPr sz="2400"/>
          </a:p>
        </p:txBody>
      </p:sp>
      <p:pic>
        <p:nvPicPr>
          <p:cNvPr id="104" name="Google Shape;10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416225"/>
            <a:ext cx="2124075" cy="2152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311700" y="1539800"/>
            <a:ext cx="8520600" cy="287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"/>
            </a:br>
            <a:br>
              <a:rPr lang="en"/>
            </a:br>
            <a:r>
              <a:rPr lang="en"/>
              <a:t>The ratio of 20000 to 8000 is 2.5 or when rounded up, 3.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actual amount is </a:t>
            </a:r>
            <a:r>
              <a:rPr lang="en">
                <a:solidFill>
                  <a:schemeClr val="accent6"/>
                </a:solidFill>
              </a:rPr>
              <a:t>12460 </a:t>
            </a:r>
            <a:r>
              <a:rPr lang="en"/>
              <a:t>so our answer is in the interval!  This guess would then score 3.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111" name="Google Shape;111;p17"/>
          <p:cNvCxnSpPr/>
          <p:nvPr/>
        </p:nvCxnSpPr>
        <p:spPr>
          <a:xfrm>
            <a:off x="2801200" y="1472300"/>
            <a:ext cx="4732500" cy="0"/>
          </a:xfrm>
          <a:prstGeom prst="straightConnector1">
            <a:avLst/>
          </a:prstGeom>
          <a:noFill/>
          <a:ln cap="flat" cmpd="sng" w="952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12" name="Google Shape;112;p17"/>
          <p:cNvGrpSpPr/>
          <p:nvPr/>
        </p:nvGrpSpPr>
        <p:grpSpPr>
          <a:xfrm>
            <a:off x="2801200" y="841750"/>
            <a:ext cx="4656300" cy="812200"/>
            <a:chOff x="2801200" y="841750"/>
            <a:chExt cx="4656300" cy="812200"/>
          </a:xfrm>
        </p:grpSpPr>
        <p:cxnSp>
          <p:nvCxnSpPr>
            <p:cNvPr id="113" name="Google Shape;113;p17"/>
            <p:cNvCxnSpPr/>
            <p:nvPr/>
          </p:nvCxnSpPr>
          <p:spPr>
            <a:xfrm>
              <a:off x="3078450" y="1175925"/>
              <a:ext cx="0" cy="258000"/>
            </a:xfrm>
            <a:prstGeom prst="straightConnector1">
              <a:avLst/>
            </a:prstGeom>
            <a:noFill/>
            <a:ln cap="flat" cmpd="sng" w="9525">
              <a:solidFill>
                <a:schemeClr val="accent4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14" name="Google Shape;114;p17"/>
            <p:cNvCxnSpPr/>
            <p:nvPr/>
          </p:nvCxnSpPr>
          <p:spPr>
            <a:xfrm>
              <a:off x="7055000" y="1175925"/>
              <a:ext cx="0" cy="258000"/>
            </a:xfrm>
            <a:prstGeom prst="straightConnector1">
              <a:avLst/>
            </a:prstGeom>
            <a:noFill/>
            <a:ln cap="flat" cmpd="sng" w="9525">
              <a:solidFill>
                <a:schemeClr val="accent4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15" name="Google Shape;115;p17"/>
            <p:cNvSpPr txBox="1"/>
            <p:nvPr/>
          </p:nvSpPr>
          <p:spPr>
            <a:xfrm>
              <a:off x="4189500" y="1510550"/>
              <a:ext cx="765000" cy="14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6"/>
                  </a:solidFill>
                </a:rPr>
                <a:t>12460</a:t>
              </a:r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116" name="Google Shape;116;p17"/>
            <p:cNvSpPr txBox="1"/>
            <p:nvPr/>
          </p:nvSpPr>
          <p:spPr>
            <a:xfrm>
              <a:off x="4358700" y="1233227"/>
              <a:ext cx="1963200" cy="14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chemeClr val="accent6"/>
                  </a:solidFill>
                </a:rPr>
                <a:t>*</a:t>
              </a:r>
              <a:endParaRPr sz="3000">
                <a:solidFill>
                  <a:schemeClr val="accent6"/>
                </a:solidFill>
              </a:endParaRPr>
            </a:p>
          </p:txBody>
        </p:sp>
        <p:sp>
          <p:nvSpPr>
            <p:cNvPr id="117" name="Google Shape;117;p17"/>
            <p:cNvSpPr txBox="1"/>
            <p:nvPr/>
          </p:nvSpPr>
          <p:spPr>
            <a:xfrm>
              <a:off x="2801200" y="841750"/>
              <a:ext cx="765000" cy="14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4"/>
                  </a:solidFill>
                </a:rPr>
                <a:t>8000</a:t>
              </a:r>
              <a:endParaRPr>
                <a:solidFill>
                  <a:schemeClr val="accent4"/>
                </a:solidFill>
              </a:endParaRPr>
            </a:p>
          </p:txBody>
        </p:sp>
        <p:sp>
          <p:nvSpPr>
            <p:cNvPr id="118" name="Google Shape;118;p17"/>
            <p:cNvSpPr txBox="1"/>
            <p:nvPr/>
          </p:nvSpPr>
          <p:spPr>
            <a:xfrm>
              <a:off x="6692500" y="841750"/>
              <a:ext cx="765000" cy="14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4"/>
                  </a:solidFill>
                </a:rPr>
                <a:t>20000</a:t>
              </a:r>
              <a:endParaRPr>
                <a:solidFill>
                  <a:schemeClr val="accent4"/>
                </a:solidFill>
              </a:endParaRPr>
            </a:p>
          </p:txBody>
        </p:sp>
      </p:grpSp>
      <p:sp>
        <p:nvSpPr>
          <p:cNvPr id="119" name="Google Shape;119;p17"/>
          <p:cNvSpPr txBox="1"/>
          <p:nvPr/>
        </p:nvSpPr>
        <p:spPr>
          <a:xfrm>
            <a:off x="311700" y="2728600"/>
            <a:ext cx="87387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</a:rPr>
              <a:t>If we instead guessed 10000 to 16000, still with the right answer in between, then that ratio is 1.6 rounded up to 2.  This is a better score!</a:t>
            </a:r>
            <a:endParaRPr sz="1800">
              <a:solidFill>
                <a:schemeClr val="lt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chemeClr val="lt2"/>
                </a:solidFill>
              </a:rPr>
              <a:t>Note the guess 10000 to 12000 still would have a rounded ratio of 2, but you would get this wrong because the right answer is not in the interval!</a:t>
            </a:r>
            <a:endParaRPr sz="1800">
              <a:solidFill>
                <a:schemeClr val="lt2"/>
              </a:solidFill>
            </a:endParaRPr>
          </a:p>
        </p:txBody>
      </p:sp>
      <p:sp>
        <p:nvSpPr>
          <p:cNvPr id="120" name="Google Shape;120;p17"/>
          <p:cNvSpPr txBox="1"/>
          <p:nvPr/>
        </p:nvSpPr>
        <p:spPr>
          <a:xfrm>
            <a:off x="343900" y="1524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chemeClr val="accent4"/>
                </a:solidFill>
              </a:rPr>
              <a:t>MINIMUM: 8000</a:t>
            </a:r>
            <a:br>
              <a:rPr lang="en" sz="1800">
                <a:solidFill>
                  <a:schemeClr val="accent4"/>
                </a:solidFill>
              </a:rPr>
            </a:br>
            <a:r>
              <a:rPr lang="en" sz="1800">
                <a:solidFill>
                  <a:schemeClr val="accent4"/>
                </a:solidFill>
              </a:rPr>
              <a:t>MAXIMUM: 20000</a:t>
            </a:r>
            <a:endParaRPr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Rules</a:t>
            </a:r>
            <a:endParaRPr/>
          </a:p>
        </p:txBody>
      </p:sp>
      <p:sp>
        <p:nvSpPr>
          <p:cNvPr id="126" name="Google Shape;126;p1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team will be given 12 estimation problems and will have 30 minutes to work on the problems using whatever strategy you wish.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Your Score: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6"/>
                </a:solidFill>
              </a:rPr>
              <a:t>Basically, t</a:t>
            </a:r>
            <a:r>
              <a:rPr b="1" lang="en">
                <a:solidFill>
                  <a:schemeClr val="accent6"/>
                </a:solidFill>
              </a:rPr>
              <a:t>he smaller correct ratio in each guess the better the score!</a:t>
            </a:r>
            <a:endParaRPr b="1">
              <a:solidFill>
                <a:schemeClr val="accent6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Keep in mind that unless you guess PERFECTLY, a ratio of 2 is the best score you can get for one problem.  How does this help your strategy?</a:t>
            </a:r>
            <a:endParaRPr/>
          </a:p>
        </p:txBody>
      </p:sp>
      <p:pic>
        <p:nvPicPr>
          <p:cNvPr id="127" name="Google Shape;12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3200" y="2463688"/>
            <a:ext cx="6038850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Rules</a:t>
            </a:r>
            <a:endParaRPr/>
          </a:p>
        </p:txBody>
      </p:sp>
      <p:sp>
        <p:nvSpPr>
          <p:cNvPr id="133" name="Google Shape;133;p19"/>
          <p:cNvSpPr txBox="1"/>
          <p:nvPr>
            <p:ph idx="1" type="body"/>
          </p:nvPr>
        </p:nvSpPr>
        <p:spPr>
          <a:xfrm>
            <a:off x="311700" y="10012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You will get little slips for your submissions.  Be sure that each slip has your team name, problem number circled, and your min and max.</a:t>
            </a:r>
            <a:br>
              <a:rPr lang="en"/>
            </a:br>
            <a:br>
              <a:rPr lang="en"/>
            </a:br>
            <a:r>
              <a:rPr lang="en"/>
              <a:t>You will get a total of </a:t>
            </a:r>
            <a:r>
              <a:rPr b="1" lang="en"/>
              <a:t>20 submission slips </a:t>
            </a:r>
            <a:r>
              <a:rPr lang="en"/>
              <a:t>for 12 problems.  This means you can submit more than once for a given problem.  You can submit at ANY TIME.</a:t>
            </a:r>
            <a:endParaRPr/>
          </a:p>
        </p:txBody>
      </p:sp>
      <p:pic>
        <p:nvPicPr>
          <p:cNvPr id="134" name="Google Shape;13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54706" y="2652306"/>
            <a:ext cx="4237600" cy="219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Rules</a:t>
            </a:r>
            <a:endParaRPr/>
          </a:p>
        </p:txBody>
      </p:sp>
      <p:sp>
        <p:nvSpPr>
          <p:cNvPr id="140" name="Google Shape;140;p2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will attempt to grade the problems in real time.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</a:rPr>
              <a:t>If you decide to re-submit an answer, only th</a:t>
            </a:r>
            <a:r>
              <a:rPr lang="en">
                <a:solidFill>
                  <a:schemeClr val="accent6"/>
                </a:solidFill>
              </a:rPr>
              <a:t>e </a:t>
            </a:r>
            <a:r>
              <a:rPr b="1" lang="en">
                <a:solidFill>
                  <a:schemeClr val="accent6"/>
                </a:solidFill>
              </a:rPr>
              <a:t>last submission</a:t>
            </a:r>
            <a:r>
              <a:rPr lang="en">
                <a:solidFill>
                  <a:schemeClr val="accent6"/>
                </a:solidFill>
              </a:rPr>
              <a:t> will be counted toward your final score. </a:t>
            </a:r>
            <a:r>
              <a:rPr lang="en"/>
              <a:t> Be careful!  This means you can choose to re-submit to refine your ratio but in doing so, you might mess up!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Keep track of your answers, you will not receive the slip back.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rules</a:t>
            </a:r>
            <a:endParaRPr/>
          </a:p>
        </p:txBody>
      </p:sp>
      <p:pic>
        <p:nvPicPr>
          <p:cNvPr id="146" name="Google Shape;14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7519" y="1847119"/>
            <a:ext cx="848125" cy="1365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12000" y="1847125"/>
            <a:ext cx="1018025" cy="1018025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1"/>
          <p:cNvSpPr/>
          <p:nvPr/>
        </p:nvSpPr>
        <p:spPr>
          <a:xfrm>
            <a:off x="718338" y="1512475"/>
            <a:ext cx="3056400" cy="3056400"/>
          </a:xfrm>
          <a:prstGeom prst="ellipse">
            <a:avLst/>
          </a:prstGeom>
          <a:noFill/>
          <a:ln cap="flat" cmpd="sng" w="1143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9" name="Google Shape;149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42125" y="3143000"/>
            <a:ext cx="1808825" cy="939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0" name="Google Shape;150;p21"/>
          <p:cNvCxnSpPr/>
          <p:nvPr/>
        </p:nvCxnSpPr>
        <p:spPr>
          <a:xfrm>
            <a:off x="1297938" y="1884475"/>
            <a:ext cx="1897200" cy="2312400"/>
          </a:xfrm>
          <a:prstGeom prst="straightConnector1">
            <a:avLst/>
          </a:prstGeom>
          <a:noFill/>
          <a:ln cap="flat" cmpd="sng" w="2286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51" name="Google Shape;151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709225" y="1628775"/>
            <a:ext cx="2419350" cy="1885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641230" y="3678125"/>
            <a:ext cx="848125" cy="8907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