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71"/>
    <p:restoredTop sz="94674"/>
  </p:normalViewPr>
  <p:slideViewPr>
    <p:cSldViewPr>
      <p:cViewPr>
        <p:scale>
          <a:sx n="91" d="100"/>
          <a:sy n="91" d="100"/>
        </p:scale>
        <p:origin x="-1302" y="-8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F4376-89BD-420D-8656-2849B55FA448}" type="datetimeFigureOut">
              <a:rPr lang="en-US" smtClean="0"/>
              <a:pPr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BD1CD-D882-43B5-8AB0-D0CFCE14721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009313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F4376-89BD-420D-8656-2849B55FA448}" type="datetimeFigureOut">
              <a:rPr lang="en-US" smtClean="0"/>
              <a:pPr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BD1CD-D882-43B5-8AB0-D0CFCE1472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36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F4376-89BD-420D-8656-2849B55FA448}" type="datetimeFigureOut">
              <a:rPr lang="en-US" smtClean="0"/>
              <a:pPr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BD1CD-D882-43B5-8AB0-D0CFCE1472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26674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F4376-89BD-420D-8656-2849B55FA448}" type="datetimeFigureOut">
              <a:rPr lang="en-US" smtClean="0"/>
              <a:pPr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BD1CD-D882-43B5-8AB0-D0CFCE1472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057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F4376-89BD-420D-8656-2849B55FA448}" type="datetimeFigureOut">
              <a:rPr lang="en-US" smtClean="0"/>
              <a:pPr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BD1CD-D882-43B5-8AB0-D0CFCE14721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678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F4376-89BD-420D-8656-2849B55FA448}" type="datetimeFigureOut">
              <a:rPr lang="en-US" smtClean="0"/>
              <a:pPr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BD1CD-D882-43B5-8AB0-D0CFCE1472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02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F4376-89BD-420D-8656-2849B55FA448}" type="datetimeFigureOut">
              <a:rPr lang="en-US" smtClean="0"/>
              <a:pPr/>
              <a:t>8/22/2018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BD1CD-D882-43B5-8AB0-D0CFCE1472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92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F4376-89BD-420D-8656-2849B55FA448}" type="datetimeFigureOut">
              <a:rPr lang="en-US" smtClean="0"/>
              <a:pPr/>
              <a:t>8/22/2018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BD1CD-D882-43B5-8AB0-D0CFCE1472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474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F4376-89BD-420D-8656-2849B55FA448}" type="datetimeFigureOut">
              <a:rPr lang="en-US" smtClean="0"/>
              <a:pPr/>
              <a:t>8/22/2018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BD1CD-D882-43B5-8AB0-D0CFCE1472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57860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ADF4376-89BD-420D-8656-2849B55FA448}" type="datetimeFigureOut">
              <a:rPr lang="en-US" smtClean="0"/>
              <a:pPr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6BD1CD-D882-43B5-8AB0-D0CFCE147211}" type="slidenum">
              <a:rPr lang="en-US" smtClean="0">
                <a:solidFill>
                  <a:srgbClr val="637052"/>
                </a:solidFill>
              </a:rPr>
              <a:pPr/>
              <a:t>‹#›</a:t>
            </a:fld>
            <a:endParaRPr lang="en-US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78327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F4376-89BD-420D-8656-2849B55FA448}" type="datetimeFigureOut">
              <a:rPr lang="en-US" smtClean="0"/>
              <a:pPr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BD1CD-D882-43B5-8AB0-D0CFCE1472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75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ADF4376-89BD-420D-8656-2849B55FA448}" type="datetimeFigureOut">
              <a:rPr lang="en-US" smtClean="0"/>
              <a:pPr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26BD1CD-D882-43B5-8AB0-D0CFCE14721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035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UCM-1016-32800_GeneralPP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7" y="2382010"/>
            <a:ext cx="9144000" cy="252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4200" b="1" dirty="0">
                <a:solidFill>
                  <a:srgbClr val="001B4B"/>
                </a:solidFill>
                <a:latin typeface="Georgia"/>
                <a:cs typeface="Georgia"/>
              </a:rPr>
              <a:t>Inclusion and Equity</a:t>
            </a:r>
          </a:p>
          <a:p>
            <a:pPr algn="ctr">
              <a:lnSpc>
                <a:spcPct val="120000"/>
              </a:lnSpc>
            </a:pPr>
            <a:r>
              <a:rPr lang="en-US" sz="3000" dirty="0">
                <a:solidFill>
                  <a:prstClr val="white"/>
                </a:solidFill>
                <a:latin typeface="Georgia"/>
                <a:cs typeface="Georgia"/>
              </a:rPr>
              <a:t>Jolene Lane</a:t>
            </a:r>
          </a:p>
          <a:p>
            <a:pPr algn="ctr">
              <a:lnSpc>
                <a:spcPct val="120000"/>
              </a:lnSpc>
            </a:pPr>
            <a:r>
              <a:rPr lang="en-US" sz="3000">
                <a:solidFill>
                  <a:prstClr val="white"/>
                </a:solidFill>
                <a:latin typeface="Georgia"/>
                <a:cs typeface="Georgia"/>
              </a:rPr>
              <a:t>VP </a:t>
            </a:r>
            <a:r>
              <a:rPr lang="en-US" sz="3000" dirty="0">
                <a:solidFill>
                  <a:prstClr val="white"/>
                </a:solidFill>
                <a:latin typeface="Georgia"/>
                <a:cs typeface="Georgia"/>
              </a:rPr>
              <a:t>Inclusion </a:t>
            </a:r>
            <a:r>
              <a:rPr lang="en-US" sz="3000">
                <a:solidFill>
                  <a:prstClr val="white"/>
                </a:solidFill>
                <a:latin typeface="Georgia"/>
                <a:cs typeface="Georgia"/>
              </a:rPr>
              <a:t>&amp; Equity/CDO</a:t>
            </a:r>
            <a:endParaRPr lang="en-US" sz="3000" dirty="0">
              <a:solidFill>
                <a:prstClr val="white"/>
              </a:solidFill>
              <a:latin typeface="Georgia"/>
              <a:cs typeface="Georgia"/>
            </a:endParaRPr>
          </a:p>
          <a:p>
            <a:pPr algn="ctr">
              <a:lnSpc>
                <a:spcPct val="120000"/>
              </a:lnSpc>
            </a:pPr>
            <a:r>
              <a:rPr lang="en-US" sz="3000" dirty="0">
                <a:solidFill>
                  <a:prstClr val="white"/>
                </a:solidFill>
                <a:latin typeface="Georgia"/>
                <a:cs typeface="Georgia"/>
              </a:rPr>
              <a:t>Title IX Coordinator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112500"/>
            <a:ext cx="9144167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7" name="Picture 6" descr="Inclusive Excellence at the University of Akro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33" y="144051"/>
            <a:ext cx="8932983" cy="18277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1290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CM-1016-32800_GeneralPP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844"/>
            <a:ext cx="9144000" cy="6347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4200" b="1" dirty="0">
                <a:solidFill>
                  <a:srgbClr val="00002F"/>
                </a:solidFill>
                <a:latin typeface="Georgia"/>
                <a:cs typeface="Georgia"/>
              </a:rPr>
              <a:t>Office of Inclusion and Equity</a:t>
            </a:r>
          </a:p>
          <a:p>
            <a:pPr marL="1371600" lvl="2" indent="-457200"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800" b="1" dirty="0">
                <a:solidFill>
                  <a:srgbClr val="00002F"/>
                </a:solidFill>
                <a:latin typeface="Georgia"/>
                <a:cs typeface="Georgia"/>
              </a:rPr>
              <a:t>Inclusion, Equity, Anti-Harassment</a:t>
            </a:r>
          </a:p>
          <a:p>
            <a:pPr marL="1371600" lvl="2" indent="-457200"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800" b="1" dirty="0">
                <a:solidFill>
                  <a:srgbClr val="00002F"/>
                </a:solidFill>
                <a:latin typeface="Georgia"/>
                <a:cs typeface="Georgia"/>
              </a:rPr>
              <a:t>University and Community Relationships</a:t>
            </a:r>
          </a:p>
          <a:p>
            <a:pPr marL="1371600" lvl="2" indent="-457200"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800" b="1" dirty="0">
                <a:solidFill>
                  <a:srgbClr val="00002F"/>
                </a:solidFill>
                <a:latin typeface="Georgia"/>
                <a:cs typeface="Georgia"/>
              </a:rPr>
              <a:t>Celebrate Diversity of All Kinds</a:t>
            </a:r>
          </a:p>
          <a:p>
            <a:pPr lvl="2">
              <a:lnSpc>
                <a:spcPct val="120000"/>
              </a:lnSpc>
            </a:pPr>
            <a:endParaRPr lang="en-US" sz="1000" b="1" dirty="0">
              <a:solidFill>
                <a:srgbClr val="00002F"/>
              </a:solidFill>
              <a:latin typeface="Georgia"/>
              <a:cs typeface="Georgia"/>
            </a:endParaRPr>
          </a:p>
          <a:p>
            <a:pPr marL="1371600" lvl="2" indent="-457200"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800" b="1" dirty="0">
                <a:solidFill>
                  <a:srgbClr val="00002F"/>
                </a:solidFill>
                <a:latin typeface="Georgia"/>
                <a:cs typeface="Georgia"/>
              </a:rPr>
              <a:t>Title IX Coordinator</a:t>
            </a:r>
          </a:p>
          <a:p>
            <a:pPr marL="1828800" lvl="3" indent="-457200"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000" b="1" dirty="0">
                <a:solidFill>
                  <a:srgbClr val="00002F"/>
                </a:solidFill>
                <a:latin typeface="Georgia"/>
                <a:cs typeface="Georgia"/>
              </a:rPr>
              <a:t>Deputy Title IX Coordinators</a:t>
            </a:r>
          </a:p>
          <a:p>
            <a:pPr marL="1828800" lvl="3" indent="-457200"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000" b="1" dirty="0">
                <a:solidFill>
                  <a:srgbClr val="00002F"/>
                </a:solidFill>
                <a:latin typeface="Georgia"/>
                <a:cs typeface="Georgia"/>
              </a:rPr>
              <a:t>Mandatory Reporters</a:t>
            </a:r>
          </a:p>
          <a:p>
            <a:pPr lvl="3">
              <a:lnSpc>
                <a:spcPct val="120000"/>
              </a:lnSpc>
            </a:pPr>
            <a:endParaRPr lang="en-US" sz="1050" b="1" dirty="0">
              <a:solidFill>
                <a:srgbClr val="00002F"/>
              </a:solidFill>
              <a:latin typeface="Georgia"/>
              <a:cs typeface="Georgia"/>
            </a:endParaRPr>
          </a:p>
          <a:p>
            <a:pPr marL="1371600" lvl="2" indent="-457200"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800" b="1" dirty="0" err="1">
                <a:solidFill>
                  <a:srgbClr val="00002F"/>
                </a:solidFill>
                <a:latin typeface="Georgia"/>
                <a:cs typeface="Georgia"/>
              </a:rPr>
              <a:t>Shirla</a:t>
            </a:r>
            <a:r>
              <a:rPr lang="en-US" sz="2800" b="1" dirty="0">
                <a:solidFill>
                  <a:srgbClr val="00002F"/>
                </a:solidFill>
                <a:latin typeface="Georgia"/>
                <a:cs typeface="Georgia"/>
              </a:rPr>
              <a:t> R. McClain Gallery of Black History and Culture </a:t>
            </a:r>
            <a:r>
              <a:rPr lang="en-US" sz="2000" b="1" dirty="0">
                <a:solidFill>
                  <a:srgbClr val="00002F"/>
                </a:solidFill>
                <a:latin typeface="Georgia"/>
                <a:cs typeface="Georgia"/>
              </a:rPr>
              <a:t>(Buckingham Building)</a:t>
            </a:r>
          </a:p>
          <a:p>
            <a:pPr>
              <a:lnSpc>
                <a:spcPct val="120000"/>
              </a:lnSpc>
            </a:pPr>
            <a:endParaRPr lang="en-US" sz="2800" b="1" dirty="0">
              <a:solidFill>
                <a:srgbClr val="00002F"/>
              </a:solidFill>
              <a:latin typeface="Georgia"/>
              <a:cs typeface="Georgia"/>
            </a:endParaRPr>
          </a:p>
          <a:p>
            <a:pPr algn="ctr">
              <a:lnSpc>
                <a:spcPct val="120000"/>
              </a:lnSpc>
            </a:pPr>
            <a:endParaRPr lang="en-US" sz="4200" b="1" dirty="0">
              <a:solidFill>
                <a:srgbClr val="00002F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781259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CM-1016-32800_GeneralPP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476" y="152400"/>
            <a:ext cx="9144000" cy="6080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4200" b="1" dirty="0">
                <a:solidFill>
                  <a:srgbClr val="00002F"/>
                </a:solidFill>
                <a:latin typeface="Georgia"/>
                <a:cs typeface="Georgia"/>
              </a:rPr>
              <a:t>Office of Inclusion and Equity</a:t>
            </a:r>
          </a:p>
          <a:p>
            <a:pPr marL="1485900" lvl="2" indent="-571500"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800" b="1" dirty="0">
                <a:solidFill>
                  <a:srgbClr val="00002F"/>
                </a:solidFill>
                <a:latin typeface="Georgia"/>
                <a:cs typeface="Georgia"/>
              </a:rPr>
              <a:t>Office of Multicultural Development</a:t>
            </a:r>
          </a:p>
          <a:p>
            <a:pPr marL="1943100" lvl="3" indent="-571500"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000" b="1" dirty="0">
                <a:solidFill>
                  <a:srgbClr val="00002F"/>
                </a:solidFill>
                <a:latin typeface="Georgia"/>
                <a:cs typeface="Georgia"/>
              </a:rPr>
              <a:t>African American Male Learning Initiatives</a:t>
            </a:r>
          </a:p>
          <a:p>
            <a:pPr marL="1943100" lvl="3" indent="-571500"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000" b="1" dirty="0">
                <a:solidFill>
                  <a:srgbClr val="00002F"/>
                </a:solidFill>
                <a:latin typeface="Georgia"/>
                <a:cs typeface="Georgia"/>
              </a:rPr>
              <a:t>Black Male Summit</a:t>
            </a:r>
          </a:p>
          <a:p>
            <a:pPr marL="1943100" lvl="3" indent="-571500"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000" b="1" dirty="0">
                <a:solidFill>
                  <a:srgbClr val="00002F"/>
                </a:solidFill>
                <a:latin typeface="Georgia"/>
                <a:cs typeface="Georgia"/>
              </a:rPr>
              <a:t>Programming:  Multicultural Center/Women’s Resource Center</a:t>
            </a:r>
          </a:p>
          <a:p>
            <a:pPr marL="1485900" lvl="2" indent="-571500"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800" b="1" dirty="0">
                <a:solidFill>
                  <a:srgbClr val="00002F"/>
                </a:solidFill>
                <a:latin typeface="Georgia"/>
                <a:cs typeface="Georgia"/>
              </a:rPr>
              <a:t>Academic Achievement Programs</a:t>
            </a:r>
          </a:p>
          <a:p>
            <a:pPr marL="1943100" lvl="3" indent="-571500"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000" b="1" dirty="0">
                <a:solidFill>
                  <a:srgbClr val="00002F"/>
                </a:solidFill>
                <a:latin typeface="Georgia"/>
                <a:cs typeface="Georgia"/>
              </a:rPr>
              <a:t>Upward Bound</a:t>
            </a:r>
          </a:p>
          <a:p>
            <a:pPr marL="1943100" lvl="3" indent="-571500"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000" b="1" dirty="0">
                <a:solidFill>
                  <a:srgbClr val="00002F"/>
                </a:solidFill>
                <a:latin typeface="Georgia"/>
                <a:cs typeface="Georgia"/>
              </a:rPr>
              <a:t>Upward Bound Math, Science and Pre-Engineering</a:t>
            </a:r>
          </a:p>
          <a:p>
            <a:pPr marL="1943100" lvl="3" indent="-571500"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000" b="1" dirty="0">
                <a:solidFill>
                  <a:srgbClr val="00002F"/>
                </a:solidFill>
                <a:latin typeface="Georgia"/>
                <a:cs typeface="Georgia"/>
              </a:rPr>
              <a:t>Educational Talent Search (ETS)</a:t>
            </a:r>
          </a:p>
          <a:p>
            <a:pPr marL="1943100" lvl="3" indent="-571500"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000" b="1" dirty="0">
                <a:solidFill>
                  <a:srgbClr val="00002F"/>
                </a:solidFill>
                <a:latin typeface="Georgia"/>
                <a:cs typeface="Georgia"/>
              </a:rPr>
              <a:t>Strive Toward Excellent Program (STEP)	</a:t>
            </a:r>
          </a:p>
          <a:p>
            <a:pPr>
              <a:lnSpc>
                <a:spcPct val="120000"/>
              </a:lnSpc>
            </a:pPr>
            <a:endParaRPr lang="en-US" sz="2800" b="1" dirty="0">
              <a:solidFill>
                <a:srgbClr val="00002F"/>
              </a:solidFill>
              <a:latin typeface="Georgia"/>
              <a:cs typeface="Georgia"/>
            </a:endParaRPr>
          </a:p>
          <a:p>
            <a:pPr algn="ctr">
              <a:lnSpc>
                <a:spcPct val="120000"/>
              </a:lnSpc>
            </a:pPr>
            <a:endParaRPr lang="en-US" sz="4200" b="1" dirty="0">
              <a:solidFill>
                <a:srgbClr val="00002F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600371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CM-1016-32800_GeneralPP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2302933"/>
            <a:ext cx="914400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4200" b="1" dirty="0">
                <a:solidFill>
                  <a:srgbClr val="00002F"/>
                </a:solidFill>
                <a:latin typeface="Georgia"/>
                <a:cs typeface="Georgia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18978131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17">
      <a:dk1>
        <a:srgbClr val="041E42"/>
      </a:dk1>
      <a:lt1>
        <a:sysClr val="window" lastClr="FFFFFF"/>
      </a:lt1>
      <a:dk2>
        <a:srgbClr val="637052"/>
      </a:dk2>
      <a:lt2>
        <a:srgbClr val="CCDDEA"/>
      </a:lt2>
      <a:accent1>
        <a:srgbClr val="A89968"/>
      </a:accent1>
      <a:accent2>
        <a:srgbClr val="041E42"/>
      </a:accent2>
      <a:accent3>
        <a:srgbClr val="A89968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103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Retrospect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Akron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Rooks,Laurel D</dc:creator>
  <cp:lastModifiedBy>Blake,Heather A</cp:lastModifiedBy>
  <cp:revision>5</cp:revision>
  <dcterms:created xsi:type="dcterms:W3CDTF">2018-08-07T16:06:33Z</dcterms:created>
  <dcterms:modified xsi:type="dcterms:W3CDTF">2018-08-22T16:48:29Z</dcterms:modified>
</cp:coreProperties>
</file>