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2"/>
  </p:notesMasterIdLst>
  <p:sldIdLst>
    <p:sldId id="256" r:id="rId2"/>
    <p:sldId id="257" r:id="rId3"/>
    <p:sldId id="277" r:id="rId4"/>
    <p:sldId id="259" r:id="rId5"/>
    <p:sldId id="260" r:id="rId6"/>
    <p:sldId id="270" r:id="rId7"/>
    <p:sldId id="278" r:id="rId8"/>
    <p:sldId id="267" r:id="rId9"/>
    <p:sldId id="284" r:id="rId10"/>
    <p:sldId id="268" r:id="rId11"/>
    <p:sldId id="289" r:id="rId12"/>
    <p:sldId id="288" r:id="rId13"/>
    <p:sldId id="291" r:id="rId14"/>
    <p:sldId id="287" r:id="rId15"/>
    <p:sldId id="305" r:id="rId16"/>
    <p:sldId id="323" r:id="rId17"/>
    <p:sldId id="320" r:id="rId18"/>
    <p:sldId id="316" r:id="rId19"/>
    <p:sldId id="315" r:id="rId20"/>
    <p:sldId id="318" r:id="rId21"/>
    <p:sldId id="306" r:id="rId22"/>
    <p:sldId id="319" r:id="rId23"/>
    <p:sldId id="322" r:id="rId24"/>
    <p:sldId id="307" r:id="rId25"/>
    <p:sldId id="308" r:id="rId26"/>
    <p:sldId id="310" r:id="rId27"/>
    <p:sldId id="311" r:id="rId28"/>
    <p:sldId id="312" r:id="rId29"/>
    <p:sldId id="313" r:id="rId30"/>
    <p:sldId id="31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E875B-03C7-4109-994B-797A5755F2DB}" type="datetimeFigureOut">
              <a:rPr lang="en-US" smtClean="0"/>
              <a:t>11/16/2021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7FB39-AD3A-4325-9515-0E03EF9CE133}" type="slidenum">
              <a:rPr lang="en-US" smtClean="0"/>
              <a:t>‹#›</a:t>
            </a:fld>
            <a:endParaRPr lang="en-US" dirty="0"/>
          </a:p>
        </p:txBody>
      </p:sp>
    </p:spTree>
    <p:extLst>
      <p:ext uri="{BB962C8B-B14F-4D97-AF65-F5344CB8AC3E}">
        <p14:creationId xmlns:p14="http://schemas.microsoft.com/office/powerpoint/2010/main" val="85010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7FB39-AD3A-4325-9515-0E03EF9CE133}" type="slidenum">
              <a:rPr lang="en-US" smtClean="0"/>
              <a:t>6</a:t>
            </a:fld>
            <a:endParaRPr lang="en-US" dirty="0"/>
          </a:p>
        </p:txBody>
      </p:sp>
    </p:spTree>
    <p:extLst>
      <p:ext uri="{BB962C8B-B14F-4D97-AF65-F5344CB8AC3E}">
        <p14:creationId xmlns:p14="http://schemas.microsoft.com/office/powerpoint/2010/main" val="252253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8983" y="3521829"/>
            <a:ext cx="6400800" cy="6320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3B379FC5-ABDA-499D-92C1-A35D681CE8F5}" type="slidenum">
              <a:rPr lang="en-US" smtClean="0"/>
              <a:t>‹#›</a:t>
            </a:fld>
            <a:endParaRPr lang="en-US" dirty="0"/>
          </a:p>
        </p:txBody>
      </p:sp>
      <p:sp>
        <p:nvSpPr>
          <p:cNvPr id="7" name="Title Placeholder 1"/>
          <p:cNvSpPr txBox="1">
            <a:spLocks/>
          </p:cNvSpPr>
          <p:nvPr/>
        </p:nvSpPr>
        <p:spPr>
          <a:xfrm>
            <a:off x="1217985" y="2776225"/>
            <a:ext cx="7094050" cy="745603"/>
          </a:xfrm>
          <a:prstGeom prst="rect">
            <a:avLst/>
          </a:prstGeom>
        </p:spPr>
        <p:txBody>
          <a:bodyPr vert="horz" lIns="91440" tIns="45720" rIns="91440" bIns="0" rtlCol="0" anchor="t" anchorCtr="0">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dirty="0">
                <a:solidFill>
                  <a:schemeClr val="tx2"/>
                </a:solidFill>
              </a:rPr>
              <a:t>Click to Edit Master Title Style</a:t>
            </a:r>
          </a:p>
        </p:txBody>
      </p:sp>
    </p:spTree>
    <p:extLst>
      <p:ext uri="{BB962C8B-B14F-4D97-AF65-F5344CB8AC3E}">
        <p14:creationId xmlns:p14="http://schemas.microsoft.com/office/powerpoint/2010/main" val="393455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46288" y="508002"/>
            <a:ext cx="5486400" cy="4219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046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314117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390149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334634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58862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Transit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379FC5-ABDA-499D-92C1-A35D681CE8F5}" type="slidenum">
              <a:rPr lang="en-US" smtClean="0"/>
              <a:t>‹#›</a:t>
            </a:fld>
            <a:endParaRPr lang="en-US" dirty="0"/>
          </a:p>
        </p:txBody>
      </p:sp>
      <p:sp>
        <p:nvSpPr>
          <p:cNvPr id="9" name="Rectangle 8"/>
          <p:cNvSpPr/>
          <p:nvPr/>
        </p:nvSpPr>
        <p:spPr>
          <a:xfrm>
            <a:off x="0" y="1625600"/>
            <a:ext cx="9144000" cy="3937000"/>
          </a:xfrm>
          <a:prstGeom prst="rect">
            <a:avLst/>
          </a:pr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3" hasCustomPrompt="1"/>
          </p:nvPr>
        </p:nvSpPr>
        <p:spPr>
          <a:xfrm>
            <a:off x="1104900" y="1625600"/>
            <a:ext cx="7391400" cy="3937000"/>
          </a:xfrm>
          <a:noFill/>
        </p:spPr>
        <p:txBody>
          <a:bodyPr bIns="0" anchor="ctr" anchorCtr="0">
            <a:normAutofit/>
          </a:bodyPr>
          <a:lstStyle>
            <a:lvl1pPr marL="0" indent="0" algn="ctr">
              <a:spcBef>
                <a:spcPts val="0"/>
              </a:spcBef>
              <a:buFontTx/>
              <a:buNone/>
              <a:defRPr sz="4400">
                <a:solidFill>
                  <a:schemeClr val="bg1"/>
                </a:solidFill>
              </a:defRPr>
            </a:lvl1pPr>
            <a:lvl2pPr marL="457200" indent="0" algn="ctr">
              <a:spcBef>
                <a:spcPts val="0"/>
              </a:spcBef>
              <a:buFontTx/>
              <a:buNone/>
              <a:defRPr/>
            </a:lvl2pPr>
            <a:lvl3pPr marL="914400" indent="0" algn="ctr">
              <a:spcBef>
                <a:spcPts val="0"/>
              </a:spcBef>
              <a:buFontTx/>
              <a:buNone/>
              <a:defRPr/>
            </a:lvl3pPr>
            <a:lvl4pPr marL="1371600" indent="0" algn="ctr">
              <a:spcBef>
                <a:spcPts val="0"/>
              </a:spcBef>
              <a:buFontTx/>
              <a:buNone/>
              <a:defRPr/>
            </a:lvl4pPr>
            <a:lvl5pPr marL="1828800" indent="0" algn="ctr">
              <a:spcBef>
                <a:spcPts val="0"/>
              </a:spcBef>
              <a:buFontTx/>
              <a:buNone/>
              <a:defRPr/>
            </a:lvl5pPr>
          </a:lstStyle>
          <a:p>
            <a:pPr lvl="0"/>
            <a:r>
              <a:rPr lang="en-US" dirty="0"/>
              <a:t>Click to edit transition </a:t>
            </a:r>
            <a:br>
              <a:rPr lang="en-US" dirty="0"/>
            </a:br>
            <a:r>
              <a:rPr lang="en-US" dirty="0"/>
              <a:t>page text style</a:t>
            </a:r>
          </a:p>
        </p:txBody>
      </p:sp>
      <p:sp>
        <p:nvSpPr>
          <p:cNvPr id="12" name="Rectangle 11"/>
          <p:cNvSpPr/>
          <p:nvPr/>
        </p:nvSpPr>
        <p:spPr>
          <a:xfrm>
            <a:off x="0" y="5562601"/>
            <a:ext cx="9144000" cy="177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330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Transition 2">
    <p:spTree>
      <p:nvGrpSpPr>
        <p:cNvPr id="1" name=""/>
        <p:cNvGrpSpPr/>
        <p:nvPr/>
      </p:nvGrpSpPr>
      <p:grpSpPr>
        <a:xfrm>
          <a:off x="0" y="0"/>
          <a:ext cx="0" cy="0"/>
          <a:chOff x="0" y="0"/>
          <a:chExt cx="0" cy="0"/>
        </a:xfrm>
      </p:grpSpPr>
      <p:sp>
        <p:nvSpPr>
          <p:cNvPr id="9" name="Rectangle 8"/>
          <p:cNvSpPr/>
          <p:nvPr/>
        </p:nvSpPr>
        <p:spPr>
          <a:xfrm>
            <a:off x="0" y="1625600"/>
            <a:ext cx="9144000" cy="3937000"/>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3" hasCustomPrompt="1"/>
          </p:nvPr>
        </p:nvSpPr>
        <p:spPr>
          <a:xfrm>
            <a:off x="3035300" y="1625600"/>
            <a:ext cx="5702300" cy="3937000"/>
          </a:xfrm>
          <a:noFill/>
        </p:spPr>
        <p:txBody>
          <a:bodyPr bIns="0" anchor="ctr" anchorCtr="0">
            <a:normAutofit/>
          </a:bodyPr>
          <a:lstStyle>
            <a:lvl1pPr marL="0" indent="0" algn="l">
              <a:spcBef>
                <a:spcPts val="0"/>
              </a:spcBef>
              <a:buFontTx/>
              <a:buNone/>
              <a:defRPr sz="4400">
                <a:solidFill>
                  <a:schemeClr val="bg1"/>
                </a:solidFill>
              </a:defRPr>
            </a:lvl1pPr>
            <a:lvl2pPr marL="457200" indent="0" algn="ctr">
              <a:spcBef>
                <a:spcPts val="0"/>
              </a:spcBef>
              <a:buFontTx/>
              <a:buNone/>
              <a:defRPr/>
            </a:lvl2pPr>
            <a:lvl3pPr marL="914400" indent="0" algn="ctr">
              <a:spcBef>
                <a:spcPts val="0"/>
              </a:spcBef>
              <a:buFontTx/>
              <a:buNone/>
              <a:defRPr/>
            </a:lvl3pPr>
            <a:lvl4pPr marL="1371600" indent="0" algn="ctr">
              <a:spcBef>
                <a:spcPts val="0"/>
              </a:spcBef>
              <a:buFontTx/>
              <a:buNone/>
              <a:defRPr/>
            </a:lvl4pPr>
            <a:lvl5pPr marL="1828800" indent="0" algn="ctr">
              <a:spcBef>
                <a:spcPts val="0"/>
              </a:spcBef>
              <a:buFontTx/>
              <a:buNone/>
              <a:defRPr/>
            </a:lvl5pPr>
          </a:lstStyle>
          <a:p>
            <a:pPr lvl="0"/>
            <a:r>
              <a:rPr lang="en-US" dirty="0"/>
              <a:t>Click to edit transition </a:t>
            </a:r>
            <a:br>
              <a:rPr lang="en-US" dirty="0"/>
            </a:br>
            <a:r>
              <a:rPr lang="en-US" dirty="0"/>
              <a:t>page text style</a:t>
            </a:r>
          </a:p>
        </p:txBody>
      </p:sp>
      <p:sp>
        <p:nvSpPr>
          <p:cNvPr id="4" name="Slide Number Placeholder 3"/>
          <p:cNvSpPr>
            <a:spLocks noGrp="1"/>
          </p:cNvSpPr>
          <p:nvPr>
            <p:ph type="sldNum" sz="quarter" idx="12"/>
          </p:nvPr>
        </p:nvSpPr>
        <p:spPr/>
        <p:txBody>
          <a:bodyPr/>
          <a:lstStyle/>
          <a:p>
            <a:fld id="{3B379FC5-ABDA-499D-92C1-A35D681CE8F5}" type="slidenum">
              <a:rPr lang="en-US" smtClean="0"/>
              <a:t>‹#›</a:t>
            </a:fld>
            <a:endParaRPr lang="en-US" dirty="0"/>
          </a:p>
        </p:txBody>
      </p:sp>
      <p:sp>
        <p:nvSpPr>
          <p:cNvPr id="8" name="Picture Placeholder 7"/>
          <p:cNvSpPr>
            <a:spLocks noGrp="1"/>
          </p:cNvSpPr>
          <p:nvPr>
            <p:ph type="pic" sz="quarter" idx="14" hasCustomPrompt="1"/>
          </p:nvPr>
        </p:nvSpPr>
        <p:spPr>
          <a:xfrm>
            <a:off x="0" y="1625600"/>
            <a:ext cx="2794000" cy="3937000"/>
          </a:xfrm>
          <a:noFill/>
          <a:ln>
            <a:noFill/>
          </a:ln>
          <a:effectLst/>
        </p:spPr>
        <p:txBody>
          <a:bodyPr anchor="ctr" anchorCtr="0"/>
          <a:lstStyle>
            <a:lvl1pPr marL="0" indent="0" algn="ctr">
              <a:buFontTx/>
              <a:buNone/>
              <a:defRPr/>
            </a:lvl1pPr>
          </a:lstStyle>
          <a:p>
            <a:r>
              <a:rPr lang="en-US" dirty="0"/>
              <a:t>Add photo</a:t>
            </a:r>
          </a:p>
        </p:txBody>
      </p:sp>
      <p:sp>
        <p:nvSpPr>
          <p:cNvPr id="11" name="Rectangle 10"/>
          <p:cNvSpPr/>
          <p:nvPr/>
        </p:nvSpPr>
        <p:spPr>
          <a:xfrm>
            <a:off x="0" y="5562601"/>
            <a:ext cx="9144000" cy="177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735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C6D1487B-F234-49E2-BDC2-C75B15A5ABC0}" type="datetimeFigureOut">
              <a:rPr lang="en-US" smtClean="0"/>
              <a:t>11/16/2021</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61230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32973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3B379FC5-ABDA-499D-92C1-A35D681CE8F5}" type="slidenum">
              <a:rPr lang="en-US" smtClean="0"/>
              <a:t>‹#›</a:t>
            </a:fld>
            <a:endParaRPr lang="en-US" dirty="0"/>
          </a:p>
        </p:txBody>
      </p:sp>
      <p:sp>
        <p:nvSpPr>
          <p:cNvPr id="7" name="TextBox 6"/>
          <p:cNvSpPr txBox="1"/>
          <p:nvPr/>
        </p:nvSpPr>
        <p:spPr>
          <a:xfrm>
            <a:off x="1640835" y="1522077"/>
            <a:ext cx="6911734" cy="2939417"/>
          </a:xfrm>
          <a:prstGeom prst="rect">
            <a:avLst/>
          </a:prstGeom>
          <a:noFill/>
        </p:spPr>
        <p:txBody>
          <a:bodyPr wrap="square" lIns="0" tIns="0" rIns="0" bIns="0" rtlCol="0">
            <a:noAutofit/>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 </a:t>
            </a:r>
            <a:r>
              <a:rPr lang="en-US" sz="2000" dirty="0">
                <a:solidFill>
                  <a:schemeClr val="tx2"/>
                </a:solidFill>
              </a:rPr>
              <a:t>Paragraph</a:t>
            </a:r>
            <a:r>
              <a:rPr lang="en-US" sz="2000" baseline="0" dirty="0">
                <a:solidFill>
                  <a:schemeClr val="tx2"/>
                </a:solidFill>
              </a:rPr>
              <a:t> body copy goes here.</a:t>
            </a:r>
            <a:endParaRPr lang="en-US" sz="2000" dirty="0">
              <a:solidFill>
                <a:schemeClr val="tx2"/>
              </a:solidFill>
            </a:endParaRPr>
          </a:p>
          <a:p>
            <a:pPr>
              <a:lnSpc>
                <a:spcPct val="150000"/>
              </a:lnSpc>
            </a:pPr>
            <a:endParaRPr lang="en-US" sz="2000" dirty="0">
              <a:solidFill>
                <a:schemeClr val="tx2"/>
              </a:solidFill>
            </a:endParaRPr>
          </a:p>
        </p:txBody>
      </p:sp>
    </p:spTree>
    <p:extLst>
      <p:ext uri="{BB962C8B-B14F-4D97-AF65-F5344CB8AC3E}">
        <p14:creationId xmlns:p14="http://schemas.microsoft.com/office/powerpoint/2010/main" val="143133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92751" y="4778496"/>
            <a:ext cx="6974789" cy="398809"/>
          </a:xfrm>
        </p:spPr>
        <p:txBody>
          <a:bodyPr lIns="0" tIns="0" rIns="0" bIns="0" anchor="t" anchorCtr="0">
            <a:noAutofit/>
          </a:bodyPr>
          <a:lstStyle>
            <a:lvl1pPr marL="0" indent="0">
              <a:spcBef>
                <a:spcPts val="0"/>
              </a:spcBef>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379FC5-ABDA-499D-92C1-A35D681CE8F5}" type="slidenum">
              <a:rPr lang="en-US" smtClean="0"/>
              <a:t>‹#›</a:t>
            </a:fld>
            <a:endParaRPr lang="en-US" dirty="0"/>
          </a:p>
        </p:txBody>
      </p:sp>
      <p:sp>
        <p:nvSpPr>
          <p:cNvPr id="10" name="Picture Placeholder 2"/>
          <p:cNvSpPr>
            <a:spLocks noGrp="1"/>
          </p:cNvSpPr>
          <p:nvPr>
            <p:ph type="pic" idx="13"/>
          </p:nvPr>
        </p:nvSpPr>
        <p:spPr>
          <a:xfrm>
            <a:off x="1592751" y="499711"/>
            <a:ext cx="6974789" cy="39872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81757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92750" y="1600201"/>
            <a:ext cx="3512964"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73836" y="1600201"/>
            <a:ext cx="3512964"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309943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92750" y="1607989"/>
            <a:ext cx="351296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2750" y="2247753"/>
            <a:ext cx="3512964" cy="37591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73837" y="1607989"/>
            <a:ext cx="351296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73839" y="2247753"/>
            <a:ext cx="3512963" cy="37591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56836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426099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379FC5-ABDA-499D-92C1-A35D681CE8F5}" type="slidenum">
              <a:rPr lang="en-US" smtClean="0"/>
              <a:t>‹#›</a:t>
            </a:fld>
            <a:endParaRPr lang="en-US" dirty="0"/>
          </a:p>
        </p:txBody>
      </p:sp>
    </p:spTree>
    <p:extLst>
      <p:ext uri="{BB962C8B-B14F-4D97-AF65-F5344CB8AC3E}">
        <p14:creationId xmlns:p14="http://schemas.microsoft.com/office/powerpoint/2010/main" val="8799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21" y="1595200"/>
            <a:ext cx="2622292" cy="11620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595202"/>
            <a:ext cx="5111750" cy="4462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21" y="2757251"/>
            <a:ext cx="2622292" cy="33006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B379FC5-ABDA-499D-92C1-A35D681CE8F5}" type="slidenum">
              <a:rPr lang="en-US" smtClean="0"/>
              <a:t>‹#›</a:t>
            </a:fld>
            <a:endParaRPr lang="en-US" dirty="0"/>
          </a:p>
        </p:txBody>
      </p:sp>
      <p:sp>
        <p:nvSpPr>
          <p:cNvPr id="8" name="Title 1"/>
          <p:cNvSpPr txBox="1">
            <a:spLocks/>
          </p:cNvSpPr>
          <p:nvPr/>
        </p:nvSpPr>
        <p:spPr>
          <a:xfrm>
            <a:off x="1592750" y="524527"/>
            <a:ext cx="7094050" cy="745603"/>
          </a:xfrm>
          <a:prstGeom prst="rect">
            <a:avLst/>
          </a:prstGeom>
        </p:spPr>
        <p:txBody>
          <a:bodyPr vert="horz" lIns="91440" tIns="45720" rIns="91440" bIns="0" rtlCol="0" anchor="t" anchorCtr="0">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3747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Lines.jpg"/>
          <p:cNvPicPr>
            <a:picLocks noChangeAspect="1"/>
          </p:cNvPicPr>
          <p:nvPr/>
        </p:nvPicPr>
        <p:blipFill rotWithShape="1">
          <a:blip r:embed="rId18">
            <a:alphaModFix amt="17000"/>
            <a:extLst>
              <a:ext uri="{28A0092B-C50C-407E-A947-70E740481C1C}">
                <a14:useLocalDpi xmlns:a14="http://schemas.microsoft.com/office/drawing/2010/main" val="0"/>
              </a:ext>
            </a:extLst>
          </a:blip>
          <a:srcRect l="2994" t="1078" r="52287" b="24149"/>
          <a:stretch/>
        </p:blipFill>
        <p:spPr>
          <a:xfrm>
            <a:off x="2" y="0"/>
            <a:ext cx="9143999" cy="6858000"/>
          </a:xfrm>
          <a:prstGeom prst="rect">
            <a:avLst/>
          </a:prstGeom>
        </p:spPr>
      </p:pic>
      <p:sp>
        <p:nvSpPr>
          <p:cNvPr id="2" name="Title Placeholder 1"/>
          <p:cNvSpPr>
            <a:spLocks noGrp="1"/>
          </p:cNvSpPr>
          <p:nvPr>
            <p:ph type="title"/>
          </p:nvPr>
        </p:nvSpPr>
        <p:spPr>
          <a:xfrm>
            <a:off x="1592750" y="575326"/>
            <a:ext cx="7094050" cy="745603"/>
          </a:xfrm>
          <a:prstGeom prst="rect">
            <a:avLst/>
          </a:prstGeom>
        </p:spPr>
        <p:txBody>
          <a:bodyPr vert="horz" lIns="0" tIns="0" rIns="9144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592750" y="1600201"/>
            <a:ext cx="709405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533111" y="6418816"/>
            <a:ext cx="2133600" cy="365125"/>
          </a:xfrm>
          <a:prstGeom prst="rect">
            <a:avLst/>
          </a:prstGeom>
        </p:spPr>
        <p:txBody>
          <a:bodyPr vert="horz" lIns="0" tIns="0" rIns="91440" bIns="0" rtlCol="0" anchor="ctr"/>
          <a:lstStyle>
            <a:lvl1pPr algn="l">
              <a:defRPr sz="1200">
                <a:solidFill>
                  <a:schemeClr val="tx1">
                    <a:tint val="75000"/>
                  </a:schemeClr>
                </a:solidFill>
              </a:defRPr>
            </a:lvl1pPr>
          </a:lstStyle>
          <a:p>
            <a:fld id="{3B379FC5-ABDA-499D-92C1-A35D681CE8F5}" type="slidenum">
              <a:rPr lang="en-US" smtClean="0"/>
              <a:t>‹#›</a:t>
            </a:fld>
            <a:endParaRPr lang="en-US" dirty="0"/>
          </a:p>
        </p:txBody>
      </p:sp>
      <p:cxnSp>
        <p:nvCxnSpPr>
          <p:cNvPr id="8" name="Straight Connector 7"/>
          <p:cNvCxnSpPr/>
          <p:nvPr/>
        </p:nvCxnSpPr>
        <p:spPr>
          <a:xfrm>
            <a:off x="533111" y="1640752"/>
            <a:ext cx="0" cy="478739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3113" y="6428147"/>
            <a:ext cx="5839171"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Tagline.psd"/>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07146" y="6345541"/>
            <a:ext cx="2138295" cy="159575"/>
          </a:xfrm>
          <a:prstGeom prst="rect">
            <a:avLst/>
          </a:prstGeom>
        </p:spPr>
      </p:pic>
      <p:pic>
        <p:nvPicPr>
          <p:cNvPr id="11" name="Picture 10" descr="BMD_Logo.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 y="495417"/>
            <a:ext cx="1295689" cy="774712"/>
          </a:xfrm>
          <a:prstGeom prst="rect">
            <a:avLst/>
          </a:prstGeom>
        </p:spPr>
      </p:pic>
    </p:spTree>
    <p:extLst>
      <p:ext uri="{BB962C8B-B14F-4D97-AF65-F5344CB8AC3E}">
        <p14:creationId xmlns:p14="http://schemas.microsoft.com/office/powerpoint/2010/main" val="40188860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28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984372"/>
          </a:xfrm>
        </p:spPr>
        <p:txBody>
          <a:bodyPr>
            <a:normAutofit/>
          </a:bodyPr>
          <a:lstStyle/>
          <a:p>
            <a:pPr algn="ctr"/>
            <a:r>
              <a:rPr lang="en-US" b="1" dirty="0">
                <a:solidFill>
                  <a:schemeClr val="tx1"/>
                </a:solidFill>
              </a:rPr>
              <a:t>I-9, E-Verify, O visa, TN visa and PERM Labor Green Card process</a:t>
            </a:r>
            <a:br>
              <a:rPr lang="en-US" dirty="0"/>
            </a:br>
            <a:endParaRPr lang="en-US" dirty="0"/>
          </a:p>
        </p:txBody>
      </p:sp>
      <p:sp>
        <p:nvSpPr>
          <p:cNvPr id="3" name="Subtitle 2"/>
          <p:cNvSpPr>
            <a:spLocks noGrp="1"/>
          </p:cNvSpPr>
          <p:nvPr>
            <p:ph type="subTitle" idx="1"/>
          </p:nvPr>
        </p:nvSpPr>
        <p:spPr>
          <a:xfrm>
            <a:off x="1371600" y="3225800"/>
            <a:ext cx="6400800" cy="1625600"/>
          </a:xfrm>
        </p:spPr>
        <p:txBody>
          <a:bodyPr>
            <a:normAutofit/>
          </a:bodyPr>
          <a:lstStyle/>
          <a:p>
            <a:r>
              <a:rPr lang="en-US" dirty="0">
                <a:solidFill>
                  <a:schemeClr val="tx1"/>
                </a:solidFill>
              </a:rPr>
              <a:t>Duriya Dhinojwala, Esq.</a:t>
            </a:r>
          </a:p>
        </p:txBody>
      </p:sp>
      <p:sp>
        <p:nvSpPr>
          <p:cNvPr id="5" name="TextBox 4"/>
          <p:cNvSpPr txBox="1"/>
          <p:nvPr/>
        </p:nvSpPr>
        <p:spPr>
          <a:xfrm>
            <a:off x="600722" y="5359232"/>
            <a:ext cx="4733278" cy="830997"/>
          </a:xfrm>
          <a:prstGeom prst="rect">
            <a:avLst/>
          </a:prstGeom>
          <a:noFill/>
        </p:spPr>
        <p:txBody>
          <a:bodyPr wrap="square" rtlCol="0">
            <a:spAutoFit/>
          </a:bodyPr>
          <a:lstStyle/>
          <a:p>
            <a:pPr algn="just"/>
            <a:r>
              <a:rPr lang="en-US" sz="1200" b="1" dirty="0"/>
              <a:t>75 E. Market Street, Akron, Ohio 44308</a:t>
            </a:r>
          </a:p>
          <a:p>
            <a:pPr algn="just"/>
            <a:r>
              <a:rPr lang="en-US" sz="1200" b="1" dirty="0"/>
              <a:t>Email: ddhinojwala@bmdllc.com; ddhinojwala@icloud.com</a:t>
            </a:r>
          </a:p>
          <a:p>
            <a:pPr algn="just"/>
            <a:r>
              <a:rPr lang="en-US" sz="1200" b="1" dirty="0"/>
              <a:t>Phone: (330) 253.5790; Cell: (330) 472.5729</a:t>
            </a:r>
          </a:p>
          <a:p>
            <a:pPr algn="just"/>
            <a:r>
              <a:rPr lang="en-US" sz="1200" b="1" dirty="0"/>
              <a:t>Fax: (330) 374.6896</a:t>
            </a:r>
          </a:p>
        </p:txBody>
      </p:sp>
    </p:spTree>
    <p:extLst>
      <p:ext uri="{BB962C8B-B14F-4D97-AF65-F5344CB8AC3E}">
        <p14:creationId xmlns:p14="http://schemas.microsoft.com/office/powerpoint/2010/main" val="119361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750" y="575328"/>
            <a:ext cx="7094050" cy="516873"/>
          </a:xfrm>
        </p:spPr>
        <p:txBody>
          <a:bodyPr>
            <a:noAutofit/>
          </a:bodyPr>
          <a:lstStyle/>
          <a:p>
            <a:r>
              <a:rPr lang="en-US" sz="2400" b="1" dirty="0">
                <a:solidFill>
                  <a:schemeClr val="tx1"/>
                </a:solidFill>
              </a:rPr>
              <a:t>Employer examination or discrimination</a:t>
            </a:r>
          </a:p>
        </p:txBody>
      </p:sp>
      <p:sp>
        <p:nvSpPr>
          <p:cNvPr id="3" name="Content Placeholder 2"/>
          <p:cNvSpPr>
            <a:spLocks noGrp="1"/>
          </p:cNvSpPr>
          <p:nvPr>
            <p:ph idx="1"/>
          </p:nvPr>
        </p:nvSpPr>
        <p:spPr>
          <a:xfrm>
            <a:off x="990600" y="1092200"/>
            <a:ext cx="7703650" cy="5384800"/>
          </a:xfrm>
        </p:spPr>
        <p:txBody>
          <a:bodyPr>
            <a:noAutofit/>
          </a:bodyPr>
          <a:lstStyle/>
          <a:p>
            <a:pPr algn="just"/>
            <a:r>
              <a:rPr lang="en-US" sz="2400" b="1" dirty="0">
                <a:solidFill>
                  <a:schemeClr val="tx1"/>
                </a:solidFill>
              </a:rPr>
              <a:t>Employer cannot specify which document(s) an Employee may present from these lists. If Employer discriminates in the Form I-9 process based on an individual's citizenship status, immigration status, or national origin it can be subject to penalties.</a:t>
            </a:r>
          </a:p>
          <a:p>
            <a:pPr marL="0" indent="0" algn="just">
              <a:buNone/>
            </a:pPr>
            <a:endParaRPr lang="en-US" sz="2400" b="1" dirty="0">
              <a:solidFill>
                <a:schemeClr val="tx1"/>
              </a:solidFill>
            </a:endParaRPr>
          </a:p>
          <a:p>
            <a:pPr algn="just"/>
            <a:r>
              <a:rPr lang="en-US" sz="2400" b="1" dirty="0">
                <a:solidFill>
                  <a:schemeClr val="tx1"/>
                </a:solidFill>
              </a:rPr>
              <a:t>Without sufficient justification, Employer cannot require its existing employees to complete a new Form I-9; however, if you require it then the new Form must be stapled to the original Form I-9 with your justification reasons listed clearly.</a:t>
            </a:r>
          </a:p>
        </p:txBody>
      </p:sp>
    </p:spTree>
    <p:extLst>
      <p:ext uri="{BB962C8B-B14F-4D97-AF65-F5344CB8AC3E}">
        <p14:creationId xmlns:p14="http://schemas.microsoft.com/office/powerpoint/2010/main" val="101190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Reverification or Rehires Section 3</a:t>
            </a:r>
          </a:p>
        </p:txBody>
      </p:sp>
      <p:sp>
        <p:nvSpPr>
          <p:cNvPr id="4" name="Content Placeholder 3"/>
          <p:cNvSpPr>
            <a:spLocks noGrp="1"/>
          </p:cNvSpPr>
          <p:nvPr>
            <p:ph sz="half" idx="2"/>
          </p:nvPr>
        </p:nvSpPr>
        <p:spPr>
          <a:xfrm>
            <a:off x="5173836" y="1092201"/>
            <a:ext cx="3512964" cy="5033964"/>
          </a:xfrm>
        </p:spPr>
        <p:txBody>
          <a:bodyPr>
            <a:normAutofit/>
          </a:bodyPr>
          <a:lstStyle/>
          <a:p>
            <a:pPr marL="0" indent="0">
              <a:buNone/>
            </a:pPr>
            <a:endParaRPr lang="en-US" dirty="0"/>
          </a:p>
          <a:p>
            <a:r>
              <a:rPr lang="en-US" dirty="0"/>
              <a:t>Your Employer will reverify your work authorization and complete Section 3 if your EAD gets renewed after the expiration date.  Example OPT expires and STEM OPT or H-1B visa starts</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4191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68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Employment Authorization Document (EAD)</a:t>
            </a:r>
          </a:p>
        </p:txBody>
      </p:sp>
      <p:sp>
        <p:nvSpPr>
          <p:cNvPr id="4" name="Content Placeholder 3"/>
          <p:cNvSpPr>
            <a:spLocks noGrp="1"/>
          </p:cNvSpPr>
          <p:nvPr>
            <p:ph sz="half" idx="2"/>
          </p:nvPr>
        </p:nvSpPr>
        <p:spPr>
          <a:xfrm>
            <a:off x="5173836" y="1066800"/>
            <a:ext cx="3512964" cy="5059365"/>
          </a:xfrm>
        </p:spPr>
        <p:txBody>
          <a:bodyPr>
            <a:noAutofit/>
          </a:bodyPr>
          <a:lstStyle/>
          <a:p>
            <a:pPr marL="0" indent="0">
              <a:buNone/>
            </a:pPr>
            <a:r>
              <a:rPr lang="en-US" sz="2400" b="1" dirty="0"/>
              <a:t>EAD Auto-Extension </a:t>
            </a:r>
            <a:endParaRPr lang="en-US" sz="2400" dirty="0"/>
          </a:p>
          <a:p>
            <a:r>
              <a:rPr lang="en-US" sz="2000" i="0" dirty="0">
                <a:solidFill>
                  <a:schemeClr val="tx1"/>
                </a:solidFill>
                <a:effectLst/>
                <a:latin typeface="Roboto" panose="02000000000000000000" pitchFamily="2" charset="0"/>
              </a:rPr>
              <a:t>H-4 Applicants who timely file their EAD renewal applications and continue to have H-4 status beyond the expiration of their EAD </a:t>
            </a:r>
            <a:r>
              <a:rPr lang="en-US" sz="2000" b="0" i="0" dirty="0">
                <a:solidFill>
                  <a:schemeClr val="tx1"/>
                </a:solidFill>
                <a:effectLst/>
                <a:latin typeface="Roboto" panose="02000000000000000000" pitchFamily="2" charset="0"/>
              </a:rPr>
              <a:t>will qualify for the automatic extension of their (c)(26) based employment authorization</a:t>
            </a:r>
            <a:endParaRPr lang="en-US" sz="2000" dirty="0">
              <a:solidFill>
                <a:schemeClr val="tx1"/>
              </a:solidFill>
            </a:endParaRPr>
          </a:p>
          <a:p>
            <a:r>
              <a:rPr lang="en-US" sz="2000" dirty="0">
                <a:solidFill>
                  <a:schemeClr val="tx1"/>
                </a:solidFill>
              </a:rPr>
              <a:t>Auto-extends validity period of certain EADs with C(9) category for up to 180 days </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905001"/>
            <a:ext cx="4661229"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1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E-Verify?</a:t>
            </a:r>
          </a:p>
        </p:txBody>
      </p:sp>
      <p:sp>
        <p:nvSpPr>
          <p:cNvPr id="4" name="Content Placeholder 3"/>
          <p:cNvSpPr>
            <a:spLocks noGrp="1"/>
          </p:cNvSpPr>
          <p:nvPr>
            <p:ph sz="half" idx="2"/>
          </p:nvPr>
        </p:nvSpPr>
        <p:spPr>
          <a:xfrm>
            <a:off x="5173836" y="584201"/>
            <a:ext cx="3512964" cy="5541964"/>
          </a:xfrm>
        </p:spPr>
        <p:txBody>
          <a:bodyPr>
            <a:normAutofit fontScale="77500" lnSpcReduction="20000"/>
          </a:bodyPr>
          <a:lstStyle/>
          <a:p>
            <a:pPr marL="0" indent="0">
              <a:buNone/>
            </a:pPr>
            <a:endParaRPr lang="en-US" dirty="0"/>
          </a:p>
          <a:p>
            <a:r>
              <a:rPr lang="en-US" dirty="0"/>
              <a:t>Free web-based service</a:t>
            </a:r>
          </a:p>
          <a:p>
            <a:pPr marL="0" indent="0">
              <a:buNone/>
            </a:pPr>
            <a:endParaRPr lang="en-US" dirty="0"/>
          </a:p>
          <a:p>
            <a:r>
              <a:rPr lang="en-US" dirty="0"/>
              <a:t>Electronically verifies the employment eligibility of Newly hired employees</a:t>
            </a:r>
          </a:p>
          <a:p>
            <a:pPr marL="0" indent="0">
              <a:buNone/>
            </a:pPr>
            <a:endParaRPr lang="en-US" dirty="0"/>
          </a:p>
          <a:p>
            <a:r>
              <a:rPr lang="en-US" dirty="0"/>
              <a:t>Existing employees assigned to work on a qualifying federal contract * </a:t>
            </a:r>
          </a:p>
          <a:p>
            <a:endParaRPr lang="en-US" dirty="0"/>
          </a:p>
          <a:p>
            <a:r>
              <a:rPr lang="en-US" dirty="0"/>
              <a:t>Partnership between the U.S. Department of Homeland Security (DHS) and the Social Security Administration (SSA)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548" y="3124200"/>
            <a:ext cx="3331252" cy="251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1"/>
          </p:nvPr>
        </p:nvSpPr>
        <p:spPr>
          <a:xfrm>
            <a:off x="1143000" y="1600201"/>
            <a:ext cx="3962714" cy="4673599"/>
          </a:xfrm>
        </p:spPr>
        <p:txBody>
          <a:bodyPr>
            <a:normAutofit fontScale="77500" lnSpcReduction="20000"/>
          </a:bodyPr>
          <a:lstStyle/>
          <a:p>
            <a:r>
              <a:rPr lang="en-US" sz="2000" dirty="0"/>
              <a:t>Everify enrollment is with the Department of Homeland Security – screen shot below</a:t>
            </a:r>
          </a:p>
          <a:p>
            <a:endParaRPr lang="en-US" dirty="0"/>
          </a:p>
        </p:txBody>
      </p:sp>
    </p:spTree>
    <p:extLst>
      <p:ext uri="{BB962C8B-B14F-4D97-AF65-F5344CB8AC3E}">
        <p14:creationId xmlns:p14="http://schemas.microsoft.com/office/powerpoint/2010/main" val="120602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I-9 must be completed before E-Verify</a:t>
            </a:r>
          </a:p>
        </p:txBody>
      </p:sp>
      <p:sp>
        <p:nvSpPr>
          <p:cNvPr id="3" name="Content Placeholder 2"/>
          <p:cNvSpPr>
            <a:spLocks noGrp="1"/>
          </p:cNvSpPr>
          <p:nvPr>
            <p:ph idx="1"/>
          </p:nvPr>
        </p:nvSpPr>
        <p:spPr/>
        <p:txBody>
          <a:bodyPr/>
          <a:lstStyle/>
          <a:p>
            <a:r>
              <a:rPr lang="en-US" dirty="0">
                <a:solidFill>
                  <a:schemeClr val="tx1"/>
                </a:solidFill>
              </a:rPr>
              <a:t>E-Verify is an Internet-based system that allows businesses to determine the eligibility of their employees to work in the United States. </a:t>
            </a:r>
          </a:p>
          <a:p>
            <a:r>
              <a:rPr lang="en-US" dirty="0">
                <a:solidFill>
                  <a:schemeClr val="tx1"/>
                </a:solidFill>
              </a:rPr>
              <a:t>It is mandatory in certain states but it is not mandatory in the State of Ohio.</a:t>
            </a:r>
          </a:p>
          <a:p>
            <a:r>
              <a:rPr lang="en-US" dirty="0">
                <a:solidFill>
                  <a:schemeClr val="tx1"/>
                </a:solidFill>
              </a:rPr>
              <a:t>E-Verify enrollment is required for STEM-OPT extension.</a:t>
            </a:r>
          </a:p>
        </p:txBody>
      </p:sp>
    </p:spTree>
    <p:extLst>
      <p:ext uri="{BB962C8B-B14F-4D97-AF65-F5344CB8AC3E}">
        <p14:creationId xmlns:p14="http://schemas.microsoft.com/office/powerpoint/2010/main" val="231164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EDE1-783E-4C97-9DA9-B61009FD4D60}"/>
              </a:ext>
            </a:extLst>
          </p:cNvPr>
          <p:cNvSpPr>
            <a:spLocks noGrp="1"/>
          </p:cNvSpPr>
          <p:nvPr>
            <p:ph type="title"/>
          </p:nvPr>
        </p:nvSpPr>
        <p:spPr/>
        <p:txBody>
          <a:bodyPr/>
          <a:lstStyle/>
          <a:p>
            <a:r>
              <a:rPr lang="en-US" dirty="0">
                <a:solidFill>
                  <a:schemeClr val="tx1"/>
                </a:solidFill>
              </a:rPr>
              <a:t>60-days rule</a:t>
            </a:r>
          </a:p>
        </p:txBody>
      </p:sp>
      <p:sp>
        <p:nvSpPr>
          <p:cNvPr id="3" name="Content Placeholder 2">
            <a:extLst>
              <a:ext uri="{FF2B5EF4-FFF2-40B4-BE49-F238E27FC236}">
                <a16:creationId xmlns:a16="http://schemas.microsoft.com/office/drawing/2014/main" id="{75723A11-C432-4596-A617-CA129F033216}"/>
              </a:ext>
            </a:extLst>
          </p:cNvPr>
          <p:cNvSpPr>
            <a:spLocks noGrp="1"/>
          </p:cNvSpPr>
          <p:nvPr>
            <p:ph idx="1"/>
          </p:nvPr>
        </p:nvSpPr>
        <p:spPr>
          <a:xfrm>
            <a:off x="1592750" y="1320929"/>
            <a:ext cx="7094050" cy="4805235"/>
          </a:xfrm>
        </p:spPr>
        <p:txBody>
          <a:bodyPr>
            <a:normAutofit/>
          </a:bodyPr>
          <a:lstStyle/>
          <a:p>
            <a:r>
              <a:rPr lang="en-US" dirty="0">
                <a:solidFill>
                  <a:schemeClr val="tx1"/>
                </a:solidFill>
                <a:latin typeface="Arial" panose="020B0604020202020204" pitchFamily="34" charset="0"/>
              </a:rPr>
              <a:t>F-1 visa students are admitted for D/S “duration of status” plus 60 days.</a:t>
            </a:r>
          </a:p>
          <a:p>
            <a:pPr marL="0" indent="0">
              <a:buNone/>
            </a:pPr>
            <a:endParaRPr lang="en-US" dirty="0">
              <a:solidFill>
                <a:schemeClr val="tx1"/>
              </a:solidFill>
              <a:latin typeface="Arial" panose="020B0604020202020204" pitchFamily="34" charset="0"/>
            </a:endParaRPr>
          </a:p>
          <a:p>
            <a:r>
              <a:rPr lang="en-US" dirty="0">
                <a:solidFill>
                  <a:schemeClr val="tx1"/>
                </a:solidFill>
                <a:latin typeface="Arial" panose="020B0604020202020204" pitchFamily="34" charset="0"/>
              </a:rPr>
              <a:t>In general, a student gets 60-days to transition to the H-1B visa or another visa from his or her F visa status.  This is called a “change of status”.  </a:t>
            </a:r>
          </a:p>
          <a:p>
            <a:pPr marL="0" indent="0" algn="l">
              <a:buNone/>
            </a:pPr>
            <a:endParaRPr lang="en-US" sz="2200" dirty="0">
              <a:solidFill>
                <a:schemeClr val="tx1"/>
              </a:solidFill>
              <a:latin typeface="Arial" panose="020B0604020202020204" pitchFamily="34" charset="0"/>
            </a:endParaRPr>
          </a:p>
        </p:txBody>
      </p:sp>
    </p:spTree>
    <p:extLst>
      <p:ext uri="{BB962C8B-B14F-4D97-AF65-F5344CB8AC3E}">
        <p14:creationId xmlns:p14="http://schemas.microsoft.com/office/powerpoint/2010/main" val="109921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F833-891A-4FA3-8316-92C7ADAA8211}"/>
              </a:ext>
            </a:extLst>
          </p:cNvPr>
          <p:cNvSpPr>
            <a:spLocks noGrp="1"/>
          </p:cNvSpPr>
          <p:nvPr>
            <p:ph type="title"/>
          </p:nvPr>
        </p:nvSpPr>
        <p:spPr/>
        <p:txBody>
          <a:bodyPr>
            <a:normAutofit fontScale="90000"/>
          </a:bodyPr>
          <a:lstStyle/>
          <a:p>
            <a:r>
              <a:rPr lang="en-US" dirty="0"/>
              <a:t>When to apply for change of status</a:t>
            </a:r>
          </a:p>
        </p:txBody>
      </p:sp>
      <p:sp>
        <p:nvSpPr>
          <p:cNvPr id="3" name="Content Placeholder 2">
            <a:extLst>
              <a:ext uri="{FF2B5EF4-FFF2-40B4-BE49-F238E27FC236}">
                <a16:creationId xmlns:a16="http://schemas.microsoft.com/office/drawing/2014/main" id="{828FB94A-986D-40BC-B247-322A8630D8FC}"/>
              </a:ext>
            </a:extLst>
          </p:cNvPr>
          <p:cNvSpPr>
            <a:spLocks noGrp="1"/>
          </p:cNvSpPr>
          <p:nvPr>
            <p:ph idx="1"/>
          </p:nvPr>
        </p:nvSpPr>
        <p:spPr/>
        <p:txBody>
          <a:bodyPr>
            <a:normAutofit fontScale="77500" lnSpcReduction="20000"/>
          </a:bodyPr>
          <a:lstStyle/>
          <a:p>
            <a:pPr marL="0" indent="0" algn="l">
              <a:buNone/>
            </a:pPr>
            <a:r>
              <a:rPr lang="en-US" sz="2800" dirty="0">
                <a:solidFill>
                  <a:schemeClr val="tx1"/>
                </a:solidFill>
                <a:latin typeface="Arial" panose="020B0604020202020204" pitchFamily="34" charset="0"/>
              </a:rPr>
              <a:t>Please do your best to apply for the change of status petition before the expiration of the STEM OPT EAD card timeframe and do not wait to file the H-1B petition in the 60-days after the expiration of the EAD.  </a:t>
            </a:r>
          </a:p>
          <a:p>
            <a:pPr marL="0" indent="0" algn="l">
              <a:buNone/>
            </a:pPr>
            <a:endParaRPr lang="en-US" sz="2800" dirty="0">
              <a:solidFill>
                <a:schemeClr val="tx1"/>
              </a:solidFill>
              <a:latin typeface="Arial" panose="020B0604020202020204" pitchFamily="34" charset="0"/>
            </a:endParaRPr>
          </a:p>
          <a:p>
            <a:pPr marL="0" indent="0" algn="l">
              <a:buNone/>
            </a:pPr>
            <a:r>
              <a:rPr lang="en-US" sz="2800" dirty="0">
                <a:solidFill>
                  <a:schemeClr val="tx1"/>
                </a:solidFill>
                <a:latin typeface="Arial" panose="020B0604020202020204" pitchFamily="34" charset="0"/>
              </a:rPr>
              <a:t>Because the H-1B may get approved but the change of status may not be granted by the USCIS.  You may need to go out of the country to get the H-1B visa stamping done.</a:t>
            </a:r>
          </a:p>
          <a:p>
            <a:pPr marL="0" indent="0" algn="l">
              <a:buNone/>
            </a:pPr>
            <a:endParaRPr lang="en-US" sz="2800" dirty="0">
              <a:solidFill>
                <a:schemeClr val="tx1"/>
              </a:solidFill>
              <a:latin typeface="Arial" panose="020B0604020202020204" pitchFamily="34" charset="0"/>
            </a:endParaRPr>
          </a:p>
          <a:p>
            <a:pPr marL="0" indent="0" algn="l">
              <a:buNone/>
            </a:pPr>
            <a:r>
              <a:rPr lang="en-US" sz="2800" dirty="0">
                <a:solidFill>
                  <a:schemeClr val="tx1"/>
                </a:solidFill>
                <a:latin typeface="Arial" panose="020B0604020202020204" pitchFamily="34" charset="0"/>
              </a:rPr>
              <a:t>If you cannot find a job within the 60 days then make sure that you file the I-539 online to obtain the B visa status or enroll in school to continue the F visa status in a timely manner.</a:t>
            </a:r>
            <a:endParaRPr lang="en-US" sz="2800" b="0" i="0" u="none" strike="noStrike" baseline="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96780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1C89-5CBF-401F-A472-95214FF26199}"/>
              </a:ext>
            </a:extLst>
          </p:cNvPr>
          <p:cNvSpPr>
            <a:spLocks noGrp="1"/>
          </p:cNvSpPr>
          <p:nvPr>
            <p:ph type="title"/>
          </p:nvPr>
        </p:nvSpPr>
        <p:spPr/>
        <p:txBody>
          <a:bodyPr/>
          <a:lstStyle/>
          <a:p>
            <a:r>
              <a:rPr lang="en-US" dirty="0"/>
              <a:t>Back to Farhad Sethna</a:t>
            </a:r>
          </a:p>
        </p:txBody>
      </p:sp>
      <p:sp>
        <p:nvSpPr>
          <p:cNvPr id="3" name="Content Placeholder 2">
            <a:extLst>
              <a:ext uri="{FF2B5EF4-FFF2-40B4-BE49-F238E27FC236}">
                <a16:creationId xmlns:a16="http://schemas.microsoft.com/office/drawing/2014/main" id="{91F4AF8E-515B-4395-9203-C3357D92BDC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9442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2188-30A7-41D4-A67D-8332603313EB}"/>
              </a:ext>
            </a:extLst>
          </p:cNvPr>
          <p:cNvSpPr>
            <a:spLocks noGrp="1"/>
          </p:cNvSpPr>
          <p:nvPr>
            <p:ph type="title"/>
          </p:nvPr>
        </p:nvSpPr>
        <p:spPr/>
        <p:txBody>
          <a:bodyPr/>
          <a:lstStyle/>
          <a:p>
            <a:r>
              <a:rPr lang="en-US" dirty="0">
                <a:solidFill>
                  <a:schemeClr val="tx1"/>
                </a:solidFill>
              </a:rPr>
              <a:t>What is an O visa?</a:t>
            </a:r>
          </a:p>
        </p:txBody>
      </p:sp>
      <p:sp>
        <p:nvSpPr>
          <p:cNvPr id="3" name="Content Placeholder 2">
            <a:extLst>
              <a:ext uri="{FF2B5EF4-FFF2-40B4-BE49-F238E27FC236}">
                <a16:creationId xmlns:a16="http://schemas.microsoft.com/office/drawing/2014/main" id="{A5639D5B-EE71-460C-9C95-1C4D82A425C2}"/>
              </a:ext>
            </a:extLst>
          </p:cNvPr>
          <p:cNvSpPr>
            <a:spLocks noGrp="1"/>
          </p:cNvSpPr>
          <p:nvPr>
            <p:ph idx="1"/>
          </p:nvPr>
        </p:nvSpPr>
        <p:spPr>
          <a:xfrm>
            <a:off x="1295400" y="1330454"/>
            <a:ext cx="7094050" cy="4525963"/>
          </a:xfrm>
        </p:spPr>
        <p:txBody>
          <a:bodyPr>
            <a:normAutofit fontScale="92500"/>
          </a:bodyPr>
          <a:lstStyle/>
          <a:p>
            <a:pPr marL="0" indent="0">
              <a:buNone/>
            </a:pPr>
            <a:r>
              <a:rPr lang="en-US" sz="3600" dirty="0">
                <a:solidFill>
                  <a:schemeClr val="tx1"/>
                </a:solidFill>
              </a:rPr>
              <a:t>O visa is a non-immigrant visa meant for individuals with “extraordinary ability”. </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regulations at 8 C.F.R. §214.2(o)(3)(ii) define extraordinary ability as “a level of expertise indicating that the person is one of the small percentage who have arisen to the very top of the field of endeavor.”</a:t>
            </a:r>
            <a:endParaRPr lang="en-US" sz="3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174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8624-8D70-4BB1-8176-3713CCEA6B5C}"/>
              </a:ext>
            </a:extLst>
          </p:cNvPr>
          <p:cNvSpPr>
            <a:spLocks noGrp="1"/>
          </p:cNvSpPr>
          <p:nvPr>
            <p:ph type="title"/>
          </p:nvPr>
        </p:nvSpPr>
        <p:spPr/>
        <p:txBody>
          <a:bodyPr/>
          <a:lstStyle/>
          <a:p>
            <a:r>
              <a:rPr lang="en-US" dirty="0">
                <a:solidFill>
                  <a:schemeClr val="tx1"/>
                </a:solidFill>
              </a:rPr>
              <a:t>O visa categories</a:t>
            </a:r>
          </a:p>
        </p:txBody>
      </p:sp>
      <p:sp>
        <p:nvSpPr>
          <p:cNvPr id="3" name="Content Placeholder 2">
            <a:extLst>
              <a:ext uri="{FF2B5EF4-FFF2-40B4-BE49-F238E27FC236}">
                <a16:creationId xmlns:a16="http://schemas.microsoft.com/office/drawing/2014/main" id="{56F71103-DCA7-4DC4-B61A-EDFB8E3BCE9E}"/>
              </a:ext>
            </a:extLst>
          </p:cNvPr>
          <p:cNvSpPr>
            <a:spLocks noGrp="1"/>
          </p:cNvSpPr>
          <p:nvPr>
            <p:ph idx="1"/>
          </p:nvPr>
        </p:nvSpPr>
        <p:spPr>
          <a:xfrm>
            <a:off x="1155016" y="1320929"/>
            <a:ext cx="7531784" cy="4805235"/>
          </a:xfrm>
        </p:spPr>
        <p:txBody>
          <a:bodyPr>
            <a:normAutofit lnSpcReduction="10000"/>
          </a:bodyPr>
          <a:lstStyle/>
          <a:p>
            <a:r>
              <a:rPr lang="en-US" sz="2400" dirty="0">
                <a:solidFill>
                  <a:schemeClr val="tx1"/>
                </a:solidFill>
                <a:effectLst/>
                <a:latin typeface="+mj-lt"/>
                <a:ea typeface="Times New Roman" panose="02020603050405020304" pitchFamily="18" charset="0"/>
                <a:cs typeface="Times New Roman" panose="02020603050405020304" pitchFamily="18" charset="0"/>
              </a:rPr>
              <a:t>O-1 regulations of the INA at §101(a)(15)(O)(i). This section permits classification in O-1 status for aliens of extraordinary ability in the Sciences, Arts, Education, Business or Athletics upon establishing that the beneficiary possesses extraordinary ability in one of those areas.</a:t>
            </a:r>
          </a:p>
          <a:p>
            <a:r>
              <a:rPr lang="en-US" sz="2400" dirty="0">
                <a:solidFill>
                  <a:schemeClr val="tx1"/>
                </a:solidFill>
                <a:latin typeface="+mj-lt"/>
              </a:rPr>
              <a:t>It is a good alternative for Ph.D. students, researchers, and physicians who don’t hit the H-1B lottery.</a:t>
            </a:r>
            <a:endParaRPr lang="en-US" sz="2400" dirty="0">
              <a:solidFill>
                <a:schemeClr val="tx1"/>
              </a:solidFill>
              <a:effectLst/>
              <a:latin typeface="+mj-lt"/>
              <a:ea typeface="Times New Roman" panose="02020603050405020304" pitchFamily="18" charset="0"/>
              <a:cs typeface="Times New Roman" panose="02020603050405020304" pitchFamily="18" charset="0"/>
            </a:endParaRPr>
          </a:p>
          <a:p>
            <a:r>
              <a:rPr lang="en-US" sz="2400" dirty="0">
                <a:solidFill>
                  <a:schemeClr val="tx1"/>
                </a:solidFill>
                <a:latin typeface="+mj-lt"/>
                <a:ea typeface="Times New Roman" panose="02020603050405020304" pitchFamily="18" charset="0"/>
                <a:cs typeface="Times New Roman" panose="02020603050405020304" pitchFamily="18" charset="0"/>
              </a:rPr>
              <a:t>T</a:t>
            </a:r>
            <a:r>
              <a:rPr lang="en-US" sz="2400" dirty="0">
                <a:solidFill>
                  <a:schemeClr val="tx1"/>
                </a:solidFill>
                <a:effectLst/>
                <a:latin typeface="+mj-lt"/>
                <a:ea typeface="Times New Roman" panose="02020603050405020304" pitchFamily="18" charset="0"/>
                <a:cs typeface="Times New Roman" panose="02020603050405020304" pitchFamily="18" charset="0"/>
              </a:rPr>
              <a:t>hat the extraordinary ability is demonstrated by sustained national or international acclaim; and that the beneficiary’s work in the U.S. will be in the area of extraordinary ability.</a:t>
            </a:r>
          </a:p>
          <a:p>
            <a:endParaRPr lang="en-US" dirty="0"/>
          </a:p>
        </p:txBody>
      </p:sp>
    </p:spTree>
    <p:extLst>
      <p:ext uri="{BB962C8B-B14F-4D97-AF65-F5344CB8AC3E}">
        <p14:creationId xmlns:p14="http://schemas.microsoft.com/office/powerpoint/2010/main" val="276602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What is the Purpose of the I-9 Form?</a:t>
            </a:r>
          </a:p>
        </p:txBody>
      </p:sp>
      <p:sp>
        <p:nvSpPr>
          <p:cNvPr id="3" name="Content Placeholder 2"/>
          <p:cNvSpPr>
            <a:spLocks noGrp="1"/>
          </p:cNvSpPr>
          <p:nvPr>
            <p:ph idx="1"/>
          </p:nvPr>
        </p:nvSpPr>
        <p:spPr>
          <a:xfrm>
            <a:off x="495300" y="1752600"/>
            <a:ext cx="8153400" cy="3992564"/>
          </a:xfrm>
        </p:spPr>
        <p:txBody>
          <a:bodyPr>
            <a:normAutofit/>
          </a:bodyPr>
          <a:lstStyle/>
          <a:p>
            <a:pPr algn="just"/>
            <a:r>
              <a:rPr lang="en-US" b="1" dirty="0">
                <a:solidFill>
                  <a:schemeClr val="tx1"/>
                </a:solidFill>
              </a:rPr>
              <a:t>All Employers and Employees must complete Form I-9 for each new employee (</a:t>
            </a:r>
            <a:r>
              <a:rPr lang="en-US" b="1" u="sng" dirty="0">
                <a:solidFill>
                  <a:schemeClr val="tx1"/>
                </a:solidFill>
              </a:rPr>
              <a:t>both citizen and noncitizen</a:t>
            </a:r>
            <a:r>
              <a:rPr lang="en-US" b="1" dirty="0">
                <a:solidFill>
                  <a:schemeClr val="tx1"/>
                </a:solidFill>
              </a:rPr>
              <a:t>) hired after November 6, 1986, to work in the United States</a:t>
            </a:r>
          </a:p>
          <a:p>
            <a:pPr algn="just"/>
            <a:endParaRPr lang="en-US" b="1" dirty="0">
              <a:solidFill>
                <a:schemeClr val="tx1"/>
              </a:solidFill>
            </a:endParaRPr>
          </a:p>
          <a:p>
            <a:pPr algn="just"/>
            <a:r>
              <a:rPr lang="en-US" b="1" dirty="0">
                <a:solidFill>
                  <a:schemeClr val="tx1"/>
                </a:solidFill>
              </a:rPr>
              <a:t>Identity and Employment Authorization</a:t>
            </a:r>
          </a:p>
        </p:txBody>
      </p:sp>
    </p:spTree>
    <p:extLst>
      <p:ext uri="{BB962C8B-B14F-4D97-AF65-F5344CB8AC3E}">
        <p14:creationId xmlns:p14="http://schemas.microsoft.com/office/powerpoint/2010/main" val="347309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41B8-AD62-4E9A-B6A4-61E7641409C9}"/>
              </a:ext>
            </a:extLst>
          </p:cNvPr>
          <p:cNvSpPr>
            <a:spLocks noGrp="1"/>
          </p:cNvSpPr>
          <p:nvPr>
            <p:ph type="title"/>
          </p:nvPr>
        </p:nvSpPr>
        <p:spPr/>
        <p:txBody>
          <a:bodyPr/>
          <a:lstStyle/>
          <a:p>
            <a:r>
              <a:rPr lang="en-US" dirty="0">
                <a:solidFill>
                  <a:schemeClr val="tx1"/>
                </a:solidFill>
              </a:rPr>
              <a:t>Why consider an O-1 visa</a:t>
            </a:r>
          </a:p>
        </p:txBody>
      </p:sp>
      <p:sp>
        <p:nvSpPr>
          <p:cNvPr id="3" name="Content Placeholder 2">
            <a:extLst>
              <a:ext uri="{FF2B5EF4-FFF2-40B4-BE49-F238E27FC236}">
                <a16:creationId xmlns:a16="http://schemas.microsoft.com/office/drawing/2014/main" id="{C9852598-FBFE-438E-B05F-6E0155281788}"/>
              </a:ext>
            </a:extLst>
          </p:cNvPr>
          <p:cNvSpPr>
            <a:spLocks noGrp="1"/>
          </p:cNvSpPr>
          <p:nvPr>
            <p:ph idx="1"/>
          </p:nvPr>
        </p:nvSpPr>
        <p:spPr>
          <a:xfrm>
            <a:off x="1628774" y="1614488"/>
            <a:ext cx="7058025" cy="4511676"/>
          </a:xfrm>
        </p:spPr>
        <p:txBody>
          <a:bodyPr>
            <a:normAutofit lnSpcReduction="10000"/>
          </a:bodyPr>
          <a:lstStyle/>
          <a:p>
            <a:r>
              <a:rPr lang="en-US" dirty="0">
                <a:solidFill>
                  <a:schemeClr val="tx1"/>
                </a:solidFill>
              </a:rPr>
              <a:t>It is not subject to an annual statutory cap like the H-1B visa</a:t>
            </a:r>
          </a:p>
          <a:p>
            <a:r>
              <a:rPr lang="en-US" dirty="0">
                <a:solidFill>
                  <a:schemeClr val="tx1"/>
                </a:solidFill>
              </a:rPr>
              <a:t>It does not limit the number of years</a:t>
            </a:r>
          </a:p>
          <a:p>
            <a:r>
              <a:rPr lang="en-US" dirty="0">
                <a:solidFill>
                  <a:schemeClr val="tx1"/>
                </a:solidFill>
              </a:rPr>
              <a:t>Transferable to EB1a “extraordinary ability” green card</a:t>
            </a:r>
          </a:p>
          <a:p>
            <a:r>
              <a:rPr lang="en-US" dirty="0">
                <a:solidFill>
                  <a:schemeClr val="tx1"/>
                </a:solidFill>
              </a:rPr>
              <a:t>Allows a foreign national to be employed in the U.S. while he or she is subject to the J-1 waiver or two-year home residency requirement (such as physicians or certain researchers)</a:t>
            </a:r>
          </a:p>
          <a:p>
            <a:endParaRPr lang="en-US" dirty="0"/>
          </a:p>
        </p:txBody>
      </p:sp>
    </p:spTree>
    <p:extLst>
      <p:ext uri="{BB962C8B-B14F-4D97-AF65-F5344CB8AC3E}">
        <p14:creationId xmlns:p14="http://schemas.microsoft.com/office/powerpoint/2010/main" val="218370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58CC-ED59-4FC4-BCC1-ABF6B54B8499}"/>
              </a:ext>
            </a:extLst>
          </p:cNvPr>
          <p:cNvSpPr>
            <a:spLocks noGrp="1"/>
          </p:cNvSpPr>
          <p:nvPr>
            <p:ph type="title"/>
          </p:nvPr>
        </p:nvSpPr>
        <p:spPr/>
        <p:txBody>
          <a:bodyPr>
            <a:normAutofit fontScale="90000"/>
          </a:bodyPr>
          <a:lstStyle/>
          <a:p>
            <a:r>
              <a:rPr lang="en-US" dirty="0"/>
              <a:t>-O-1 visa, must meet at least 3 factors</a:t>
            </a:r>
          </a:p>
        </p:txBody>
      </p:sp>
      <p:sp>
        <p:nvSpPr>
          <p:cNvPr id="3" name="Content Placeholder 2">
            <a:extLst>
              <a:ext uri="{FF2B5EF4-FFF2-40B4-BE49-F238E27FC236}">
                <a16:creationId xmlns:a16="http://schemas.microsoft.com/office/drawing/2014/main" id="{D4AB63AF-E687-49D8-BB45-33C4EECCC278}"/>
              </a:ext>
            </a:extLst>
          </p:cNvPr>
          <p:cNvSpPr>
            <a:spLocks noGrp="1"/>
          </p:cNvSpPr>
          <p:nvPr>
            <p:ph idx="1"/>
          </p:nvPr>
        </p:nvSpPr>
        <p:spPr>
          <a:xfrm>
            <a:off x="1155016" y="1320929"/>
            <a:ext cx="7531784" cy="4805235"/>
          </a:xfrm>
        </p:spPr>
        <p:txBody>
          <a:bodyPr>
            <a:noAutofit/>
          </a:bodyPr>
          <a:lstStyle/>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Documentation of the alien's receipt of nationally or internationally recognized prizes or awards;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Documentation of the alien's membership in associations in the field for which classification is sought which require outstanding achievements;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Published material in professional or major trade publications or major media about the alien;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Evidence of the alien’s participation on a panel, or individually, as a judge of the work of others;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Evidence of the alien’s original scientific, scholarly, or business-related contributions of major significance;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Evidence of the alien’s authorship of scholarly articles;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 Evidence that the alien has been employed in a critical or essential capacity for organizations and establishments that have a distinguished reputation.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62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ECBA-5E81-46C3-96D7-76033297B3EF}"/>
              </a:ext>
            </a:extLst>
          </p:cNvPr>
          <p:cNvSpPr>
            <a:spLocks noGrp="1"/>
          </p:cNvSpPr>
          <p:nvPr>
            <p:ph type="title"/>
          </p:nvPr>
        </p:nvSpPr>
        <p:spPr/>
        <p:txBody>
          <a:bodyPr/>
          <a:lstStyle/>
          <a:p>
            <a:r>
              <a:rPr lang="en-US" dirty="0"/>
              <a:t>O visa expert opinion letters</a:t>
            </a:r>
          </a:p>
        </p:txBody>
      </p:sp>
      <p:sp>
        <p:nvSpPr>
          <p:cNvPr id="3" name="Content Placeholder 2">
            <a:extLst>
              <a:ext uri="{FF2B5EF4-FFF2-40B4-BE49-F238E27FC236}">
                <a16:creationId xmlns:a16="http://schemas.microsoft.com/office/drawing/2014/main" id="{67ACECB7-CD03-4D79-91C3-F495EDDF1250}"/>
              </a:ext>
            </a:extLst>
          </p:cNvPr>
          <p:cNvSpPr>
            <a:spLocks noGrp="1"/>
          </p:cNvSpPr>
          <p:nvPr>
            <p:ph idx="1"/>
          </p:nvPr>
        </p:nvSpPr>
        <p:spPr/>
        <p:txBody>
          <a:bodyPr/>
          <a:lstStyle/>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Panel of Independent Experts Letters:</a:t>
            </a: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Obtain at least 5 to 10 independent, expert opinions from a carefully selected pool of scholars, scientists and researchers nationally and internationally who share the beneficiary’s area of expertise.</a:t>
            </a:r>
          </a:p>
          <a:p>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Succes</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 rate is around 60 to 70 percent.</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6944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D059-3A1D-4146-828C-6D4898A54740}"/>
              </a:ext>
            </a:extLst>
          </p:cNvPr>
          <p:cNvSpPr>
            <a:spLocks noGrp="1"/>
          </p:cNvSpPr>
          <p:nvPr>
            <p:ph type="title"/>
          </p:nvPr>
        </p:nvSpPr>
        <p:spPr/>
        <p:txBody>
          <a:bodyPr/>
          <a:lstStyle/>
          <a:p>
            <a:r>
              <a:rPr lang="en-US" dirty="0"/>
              <a:t>TN visa under USMCA fka NAFTA</a:t>
            </a:r>
          </a:p>
        </p:txBody>
      </p:sp>
      <p:sp>
        <p:nvSpPr>
          <p:cNvPr id="3" name="Content Placeholder 2">
            <a:extLst>
              <a:ext uri="{FF2B5EF4-FFF2-40B4-BE49-F238E27FC236}">
                <a16:creationId xmlns:a16="http://schemas.microsoft.com/office/drawing/2014/main" id="{7CACC06E-33BB-4F71-9716-62E01BFB0F48}"/>
              </a:ext>
            </a:extLst>
          </p:cNvPr>
          <p:cNvSpPr>
            <a:spLocks noGrp="1"/>
          </p:cNvSpPr>
          <p:nvPr>
            <p:ph idx="1"/>
          </p:nvPr>
        </p:nvSpPr>
        <p:spPr/>
        <p:txBody>
          <a:bodyPr>
            <a:normAutofit fontScale="92500" lnSpcReduction="10000"/>
          </a:bodyPr>
          <a:lstStyle/>
          <a:p>
            <a:r>
              <a:rPr lang="en-US" dirty="0">
                <a:solidFill>
                  <a:schemeClr val="tx1"/>
                </a:solidFill>
              </a:rPr>
              <a:t>TN visa is for Canadian and Mexican citizens – can apply throughout the year</a:t>
            </a:r>
          </a:p>
          <a:p>
            <a:r>
              <a:rPr lang="en-US" dirty="0">
                <a:solidFill>
                  <a:schemeClr val="tx1"/>
                </a:solidFill>
              </a:rPr>
              <a:t>Job category must fit the NAFTA Appendix</a:t>
            </a:r>
          </a:p>
          <a:p>
            <a:r>
              <a:rPr lang="en-US" dirty="0">
                <a:solidFill>
                  <a:schemeClr val="tx1"/>
                </a:solidFill>
              </a:rPr>
              <a:t>Canadians can obtain the TN visa at the border</a:t>
            </a:r>
          </a:p>
          <a:p>
            <a:r>
              <a:rPr lang="en-US" dirty="0">
                <a:solidFill>
                  <a:schemeClr val="tx1"/>
                </a:solidFill>
              </a:rPr>
              <a:t>Mexicans need to schedule an interview with the U.S. Consulate in Mexico for the TN visa process</a:t>
            </a:r>
          </a:p>
          <a:p>
            <a:r>
              <a:rPr lang="en-US" dirty="0">
                <a:solidFill>
                  <a:schemeClr val="tx1"/>
                </a:solidFill>
              </a:rPr>
              <a:t>TN Visa can be extended indefinitely.  No intent to immigrate, need to be careful about timing if applying for a green card</a:t>
            </a:r>
          </a:p>
        </p:txBody>
      </p:sp>
    </p:spTree>
    <p:extLst>
      <p:ext uri="{BB962C8B-B14F-4D97-AF65-F5344CB8AC3E}">
        <p14:creationId xmlns:p14="http://schemas.microsoft.com/office/powerpoint/2010/main" val="287930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2931-7E19-4ECC-B90B-77B1EBBF9C68}"/>
              </a:ext>
            </a:extLst>
          </p:cNvPr>
          <p:cNvSpPr>
            <a:spLocks noGrp="1"/>
          </p:cNvSpPr>
          <p:nvPr>
            <p:ph type="title"/>
          </p:nvPr>
        </p:nvSpPr>
        <p:spPr/>
        <p:txBody>
          <a:bodyPr/>
          <a:lstStyle/>
          <a:p>
            <a:r>
              <a:rPr lang="en-US" dirty="0">
                <a:solidFill>
                  <a:schemeClr val="tx1"/>
                </a:solidFill>
              </a:rPr>
              <a:t>PERM Green Card Process</a:t>
            </a:r>
          </a:p>
        </p:txBody>
      </p:sp>
      <p:sp>
        <p:nvSpPr>
          <p:cNvPr id="3" name="Content Placeholder 2">
            <a:extLst>
              <a:ext uri="{FF2B5EF4-FFF2-40B4-BE49-F238E27FC236}">
                <a16:creationId xmlns:a16="http://schemas.microsoft.com/office/drawing/2014/main" id="{66E4BDF1-59C6-4235-AF8A-5236F3969A41}"/>
              </a:ext>
            </a:extLst>
          </p:cNvPr>
          <p:cNvSpPr>
            <a:spLocks noGrp="1"/>
          </p:cNvSpPr>
          <p:nvPr>
            <p:ph idx="1"/>
          </p:nvPr>
        </p:nvSpPr>
        <p:spPr/>
        <p:txBody>
          <a:bodyPr/>
          <a:lstStyle/>
          <a:p>
            <a:pPr marL="0" marR="0" indent="0">
              <a:spcBef>
                <a:spcPts val="0"/>
              </a:spcBef>
              <a:spcAft>
                <a:spcPts val="0"/>
              </a:spcAft>
              <a:buNone/>
            </a:pPr>
            <a:r>
              <a:rPr lang="en-US"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Labor Certification and Permanent Residency</a:t>
            </a:r>
            <a:endParaRPr lang="en-US"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b="1" u="sng"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PERM Employment Based Green Card for EB2 or EB3 is a three-step process</a:t>
            </a:r>
            <a:endParaRPr lang="en-US"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r>
              <a:rPr lang="en-US" b="1" dirty="0">
                <a:solidFill>
                  <a:schemeClr val="tx1"/>
                </a:solidFill>
                <a:effectLst/>
                <a:latin typeface="Times New Roman" panose="02020603050405020304" pitchFamily="18" charset="0"/>
                <a:ea typeface="MS Mincho" panose="02020609040205080304" pitchFamily="49" charset="-128"/>
              </a:rPr>
              <a:t>Step 1, Labor Certification: Prevailing Wage, Ads, 9089 form</a:t>
            </a:r>
          </a:p>
          <a:p>
            <a:r>
              <a:rPr lang="en-US" b="1" dirty="0">
                <a:solidFill>
                  <a:schemeClr val="tx1"/>
                </a:solidFill>
                <a:latin typeface="Times New Roman" panose="02020603050405020304" pitchFamily="18" charset="0"/>
                <a:ea typeface="MS Mincho" panose="02020609040205080304" pitchFamily="49" charset="-128"/>
              </a:rPr>
              <a:t>Step 2, Employer Based Petition: I-140</a:t>
            </a:r>
          </a:p>
          <a:p>
            <a:r>
              <a:rPr lang="en-US" b="1" dirty="0">
                <a:solidFill>
                  <a:schemeClr val="tx1"/>
                </a:solidFill>
                <a:latin typeface="Times New Roman" panose="02020603050405020304" pitchFamily="18" charset="0"/>
                <a:ea typeface="MS Mincho" panose="02020609040205080304" pitchFamily="49" charset="-128"/>
              </a:rPr>
              <a:t>Step 3, Adjustment of Process by Applicant: I-485 (if visa bulletin is current)</a:t>
            </a:r>
          </a:p>
        </p:txBody>
      </p:sp>
    </p:spTree>
    <p:extLst>
      <p:ext uri="{BB962C8B-B14F-4D97-AF65-F5344CB8AC3E}">
        <p14:creationId xmlns:p14="http://schemas.microsoft.com/office/powerpoint/2010/main" val="206069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D27E-0562-45E7-BB24-4C8DCFD4D45A}"/>
              </a:ext>
            </a:extLst>
          </p:cNvPr>
          <p:cNvSpPr>
            <a:spLocks noGrp="1"/>
          </p:cNvSpPr>
          <p:nvPr>
            <p:ph type="title"/>
          </p:nvPr>
        </p:nvSpPr>
        <p:spPr/>
        <p:txBody>
          <a:bodyPr/>
          <a:lstStyle/>
          <a:p>
            <a:r>
              <a:rPr lang="en-US" dirty="0">
                <a:solidFill>
                  <a:schemeClr val="tx1"/>
                </a:solidFill>
              </a:rPr>
              <a:t>STEP 1 Labor Certification</a:t>
            </a:r>
          </a:p>
        </p:txBody>
      </p:sp>
      <p:sp>
        <p:nvSpPr>
          <p:cNvPr id="3" name="Content Placeholder 2">
            <a:extLst>
              <a:ext uri="{FF2B5EF4-FFF2-40B4-BE49-F238E27FC236}">
                <a16:creationId xmlns:a16="http://schemas.microsoft.com/office/drawing/2014/main" id="{725F185A-821D-4711-BD7C-6F6A26C5F699}"/>
              </a:ext>
            </a:extLst>
          </p:cNvPr>
          <p:cNvSpPr>
            <a:spLocks noGrp="1"/>
          </p:cNvSpPr>
          <p:nvPr>
            <p:ph idx="1"/>
          </p:nvPr>
        </p:nvSpPr>
        <p:spPr>
          <a:xfrm>
            <a:off x="762000" y="1352581"/>
            <a:ext cx="7924800" cy="4525963"/>
          </a:xfrm>
        </p:spPr>
        <p:txBody>
          <a:bodyPr>
            <a:noAutofit/>
          </a:bodyPr>
          <a:lstStyle/>
          <a:p>
            <a:pPr marL="0" marR="0" algn="just">
              <a:spcBef>
                <a:spcPts val="0"/>
              </a:spcBef>
              <a:spcAft>
                <a:spcPts val="0"/>
              </a:spcAft>
            </a:pPr>
            <a:r>
              <a:rPr lang="en-US" sz="2400" dirty="0">
                <a:solidFill>
                  <a:schemeClr val="tx1"/>
                </a:solidFill>
                <a:effectLst/>
                <a:latin typeface="+mj-lt"/>
                <a:ea typeface="MS Mincho" panose="02020609040205080304" pitchFamily="49" charset="-128"/>
                <a:cs typeface="Times New Roman" panose="02020603050405020304" pitchFamily="18" charset="0"/>
              </a:rPr>
              <a:t>It begins with a test of the U.S. market to determine if there are any qualified U.S workers for the position.  The employer, employee and attorney work together to establish the minimum requirements for the position in terms of education, training, and experience.</a:t>
            </a:r>
            <a:endParaRPr lang="en-US" sz="2400" dirty="0">
              <a:solidFill>
                <a:schemeClr val="tx1"/>
              </a:solidFill>
              <a:latin typeface="+mj-lt"/>
              <a:ea typeface="MS Mincho" panose="02020609040205080304" pitchFamily="49" charset="-128"/>
              <a:cs typeface="Times New Roman" panose="02020603050405020304" pitchFamily="18" charset="0"/>
            </a:endParaRPr>
          </a:p>
          <a:p>
            <a:pPr marL="0" marR="0" algn="just">
              <a:spcBef>
                <a:spcPts val="0"/>
              </a:spcBef>
              <a:spcAft>
                <a:spcPts val="0"/>
              </a:spcAft>
            </a:pPr>
            <a:r>
              <a:rPr lang="en-US" sz="2400" dirty="0">
                <a:solidFill>
                  <a:schemeClr val="tx1"/>
                </a:solidFill>
                <a:effectLst/>
                <a:latin typeface="+mj-lt"/>
                <a:ea typeface="MS Mincho" panose="02020609040205080304" pitchFamily="49" charset="-128"/>
                <a:cs typeface="Times New Roman" panose="02020603050405020304" pitchFamily="18" charset="0"/>
              </a:rPr>
              <a:t>Attorney will prepare an application for the prevailing wage, which is done by the U.S. Department of Labor.  The employer is obligated to offer the greater of the prevailing wage or the average wage paid to workers similarly situated.  The wage must be paid once the worker has obtained permanent residency and begins working based upon the PERM Labor Certification.  </a:t>
            </a:r>
          </a:p>
          <a:p>
            <a:pPr marL="0" marR="0" algn="just">
              <a:spcBef>
                <a:spcPts val="0"/>
              </a:spcBef>
              <a:spcAft>
                <a:spcPts val="0"/>
              </a:spcAft>
            </a:pPr>
            <a:r>
              <a:rPr lang="en-US" sz="2400" dirty="0">
                <a:solidFill>
                  <a:schemeClr val="tx1"/>
                </a:solidFill>
                <a:latin typeface="+mj-lt"/>
                <a:ea typeface="MS Mincho" panose="02020609040205080304" pitchFamily="49" charset="-128"/>
                <a:cs typeface="Times New Roman" panose="02020603050405020304" pitchFamily="18" charset="0"/>
              </a:rPr>
              <a:t>Employer must pay all costs and fees.</a:t>
            </a:r>
            <a:endParaRPr lang="en-US" sz="2400" dirty="0">
              <a:solidFill>
                <a:schemeClr val="tx1"/>
              </a:solidFill>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6896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C3-0F53-479F-B391-5E1C28CCA822}"/>
              </a:ext>
            </a:extLst>
          </p:cNvPr>
          <p:cNvSpPr>
            <a:spLocks noGrp="1"/>
          </p:cNvSpPr>
          <p:nvPr>
            <p:ph type="title"/>
          </p:nvPr>
        </p:nvSpPr>
        <p:spPr/>
        <p:txBody>
          <a:bodyPr>
            <a:normAutofit/>
          </a:bodyPr>
          <a:lstStyle/>
          <a:p>
            <a:r>
              <a:rPr lang="en-US" dirty="0">
                <a:solidFill>
                  <a:schemeClr val="tx1"/>
                </a:solidFill>
              </a:rPr>
              <a:t>STEP 2, Immigrant Petition I-140</a:t>
            </a:r>
          </a:p>
        </p:txBody>
      </p:sp>
      <p:sp>
        <p:nvSpPr>
          <p:cNvPr id="3" name="Content Placeholder 2">
            <a:extLst>
              <a:ext uri="{FF2B5EF4-FFF2-40B4-BE49-F238E27FC236}">
                <a16:creationId xmlns:a16="http://schemas.microsoft.com/office/drawing/2014/main" id="{9296601C-4DA6-4664-B2C1-20C20405D04D}"/>
              </a:ext>
            </a:extLst>
          </p:cNvPr>
          <p:cNvSpPr>
            <a:spLocks noGrp="1"/>
          </p:cNvSpPr>
          <p:nvPr>
            <p:ph idx="1"/>
          </p:nvPr>
        </p:nvSpPr>
        <p:spPr>
          <a:xfrm>
            <a:off x="1143000" y="1320929"/>
            <a:ext cx="7094050" cy="4525963"/>
          </a:xfrm>
        </p:spPr>
        <p:txBody>
          <a:bodyPr>
            <a:normAutofit fontScale="92500" lnSpcReduction="20000"/>
          </a:bodyPr>
          <a:lstStyle/>
          <a:p>
            <a:r>
              <a:rPr lang="en-US" dirty="0">
                <a:solidFill>
                  <a:schemeClr val="tx1"/>
                </a:solidFill>
              </a:rPr>
              <a:t>Once the PERM Labor Cert has been approved by the Dept. of Labor the employer can file the I-140 Immigrant Worker petition with the USCIS.  Through this, the employer is offering a position which, by its nature, is permanent.  It does not alter an “at will” relationship.</a:t>
            </a:r>
          </a:p>
          <a:p>
            <a:r>
              <a:rPr lang="en-US" dirty="0">
                <a:solidFill>
                  <a:schemeClr val="tx1"/>
                </a:solidFill>
              </a:rPr>
              <a:t>USCIS Filing Fees I-140 filing fee				$700 (subject to change)</a:t>
            </a:r>
          </a:p>
          <a:p>
            <a:r>
              <a:rPr lang="en-US" dirty="0">
                <a:solidFill>
                  <a:schemeClr val="tx1"/>
                </a:solidFill>
              </a:rPr>
              <a:t>I-907 Optional Premium Processing (15 days)	$2,500*</a:t>
            </a:r>
          </a:p>
          <a:p>
            <a:pPr marL="0" indent="0">
              <a:buNone/>
            </a:pPr>
            <a:r>
              <a:rPr lang="en-US" dirty="0">
                <a:solidFill>
                  <a:schemeClr val="tx1"/>
                </a:solidFill>
              </a:rPr>
              <a:t>(*Employee can pay premium processing fees and costs.)</a:t>
            </a:r>
          </a:p>
        </p:txBody>
      </p:sp>
    </p:spTree>
    <p:extLst>
      <p:ext uri="{BB962C8B-B14F-4D97-AF65-F5344CB8AC3E}">
        <p14:creationId xmlns:p14="http://schemas.microsoft.com/office/powerpoint/2010/main" val="270225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A73E-C471-499C-8A52-CB854484DE5B}"/>
              </a:ext>
            </a:extLst>
          </p:cNvPr>
          <p:cNvSpPr>
            <a:spLocks noGrp="1"/>
          </p:cNvSpPr>
          <p:nvPr>
            <p:ph type="title"/>
          </p:nvPr>
        </p:nvSpPr>
        <p:spPr/>
        <p:txBody>
          <a:bodyPr/>
          <a:lstStyle/>
          <a:p>
            <a:r>
              <a:rPr lang="en-US" dirty="0">
                <a:solidFill>
                  <a:schemeClr val="tx1"/>
                </a:solidFill>
              </a:rPr>
              <a:t>STEP 2: I-140 Petition</a:t>
            </a:r>
          </a:p>
        </p:txBody>
      </p:sp>
      <p:sp>
        <p:nvSpPr>
          <p:cNvPr id="3" name="Content Placeholder 2">
            <a:extLst>
              <a:ext uri="{FF2B5EF4-FFF2-40B4-BE49-F238E27FC236}">
                <a16:creationId xmlns:a16="http://schemas.microsoft.com/office/drawing/2014/main" id="{58E835DE-CF98-439B-96C4-60F7C3BC5F9C}"/>
              </a:ext>
            </a:extLst>
          </p:cNvPr>
          <p:cNvSpPr>
            <a:spLocks noGrp="1"/>
          </p:cNvSpPr>
          <p:nvPr>
            <p:ph idx="1"/>
          </p:nvPr>
        </p:nvSpPr>
        <p:spPr>
          <a:xfrm>
            <a:off x="1295400" y="1403901"/>
            <a:ext cx="7094050" cy="4682473"/>
          </a:xfrm>
        </p:spPr>
        <p:txBody>
          <a:bodyPr>
            <a:normAutofit fontScale="25000" lnSpcReduction="20000"/>
          </a:bodyPr>
          <a:lstStyle/>
          <a:p>
            <a:pPr marL="0" marR="0" algn="just">
              <a:spcBef>
                <a:spcPts val="0"/>
              </a:spcBef>
              <a:spcAft>
                <a:spcPts val="0"/>
              </a:spcAft>
            </a:pP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For filing the immigrant petition, the employer must show proof of ability to pay the wage offered which is 1) audited financial statements; or 2) recent federal income tax returns; or 3) if over 100 employees, a statement from the company’s financial officer.  </a:t>
            </a:r>
          </a:p>
          <a:p>
            <a:pPr marL="0" marR="0" algn="just">
              <a:spcBef>
                <a:spcPts val="0"/>
              </a:spcBef>
              <a:spcAft>
                <a:spcPts val="0"/>
              </a:spcAft>
            </a:pPr>
            <a:endPar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The employee must submit evidence that he/she was qualified with the requisite degree for the job position experience letters from former employers, if applicable).  </a:t>
            </a:r>
          </a:p>
          <a:p>
            <a:pPr marL="0" marR="0" algn="just">
              <a:spcBef>
                <a:spcPts val="0"/>
              </a:spcBef>
              <a:spcAft>
                <a:spcPts val="0"/>
              </a:spcAft>
            </a:pPr>
            <a:endPar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Adjudication of the I-140 takes about 6-12 months, but it can be premium processed (15 days processing) for an additional fee of $2,500 for the premium processing form.</a:t>
            </a:r>
            <a:endParaRPr lang="en-US" sz="9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r>
              <a:rPr lang="en-US" sz="2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71507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6A06-FA42-4526-9224-723C245A6469}"/>
              </a:ext>
            </a:extLst>
          </p:cNvPr>
          <p:cNvSpPr>
            <a:spLocks noGrp="1"/>
          </p:cNvSpPr>
          <p:nvPr>
            <p:ph type="title"/>
          </p:nvPr>
        </p:nvSpPr>
        <p:spPr/>
        <p:txBody>
          <a:bodyPr>
            <a:normAutofit/>
          </a:bodyPr>
          <a:lstStyle/>
          <a:p>
            <a:r>
              <a:rPr lang="en-US" b="1" dirty="0">
                <a:solidFill>
                  <a:schemeClr val="tx1"/>
                </a:solidFill>
                <a:effectLst/>
                <a:latin typeface="Times New Roman" panose="02020603050405020304" pitchFamily="18" charset="0"/>
                <a:ea typeface="MS Mincho" panose="02020609040205080304" pitchFamily="49" charset="-128"/>
              </a:rPr>
              <a:t>Step 3, Adjustment of Status I-485</a:t>
            </a:r>
            <a:endParaRPr lang="en-US" dirty="0">
              <a:solidFill>
                <a:schemeClr val="tx1"/>
              </a:solidFill>
            </a:endParaRPr>
          </a:p>
        </p:txBody>
      </p:sp>
      <p:sp>
        <p:nvSpPr>
          <p:cNvPr id="3" name="Content Placeholder 2">
            <a:extLst>
              <a:ext uri="{FF2B5EF4-FFF2-40B4-BE49-F238E27FC236}">
                <a16:creationId xmlns:a16="http://schemas.microsoft.com/office/drawing/2014/main" id="{DCC18987-E8F4-445F-BC30-9F1B971F9D03}"/>
              </a:ext>
            </a:extLst>
          </p:cNvPr>
          <p:cNvSpPr>
            <a:spLocks noGrp="1"/>
          </p:cNvSpPr>
          <p:nvPr>
            <p:ph idx="1"/>
          </p:nvPr>
        </p:nvSpPr>
        <p:spPr>
          <a:xfrm>
            <a:off x="1155016" y="1320929"/>
            <a:ext cx="7531784" cy="4805235"/>
          </a:xfrm>
        </p:spPr>
        <p:txBody>
          <a:bodyPr>
            <a:normAutofit/>
          </a:bodyPr>
          <a:lstStyle/>
          <a:p>
            <a:pPr marL="0" marR="0" indent="0">
              <a:lnSpc>
                <a:spcPct val="115000"/>
              </a:lnSpc>
              <a:spcBef>
                <a:spcPts val="0"/>
              </a:spcBef>
              <a:spcAft>
                <a:spcPts val="1000"/>
              </a:spcAft>
              <a:buNone/>
            </a:pPr>
            <a:r>
              <a:rPr lang="en-US"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*Adjustment of Status (AOS):</a:t>
            </a:r>
            <a:endParaRPr lang="en-US"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If a visa is available in the immigrant visa category applied for in the I-140, the employee and any family members (spouse and children) can file the I-485 adjustment of status application at the same time or concurrently.</a:t>
            </a:r>
          </a:p>
          <a:p>
            <a:pPr marL="0" marR="0">
              <a:spcBef>
                <a:spcPts val="0"/>
              </a:spcBef>
              <a:spcAft>
                <a:spcPts val="0"/>
              </a:spcAft>
            </a:pPr>
            <a:endParaRPr lang="en-US"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If a visa is not available, the AOS cannot be filed until a visa becomes available. Example EB2 and EB3 is retrogressed for India and China. </a:t>
            </a:r>
          </a:p>
          <a:p>
            <a:endParaRPr lang="en-US" dirty="0"/>
          </a:p>
        </p:txBody>
      </p:sp>
    </p:spTree>
    <p:extLst>
      <p:ext uri="{BB962C8B-B14F-4D97-AF65-F5344CB8AC3E}">
        <p14:creationId xmlns:p14="http://schemas.microsoft.com/office/powerpoint/2010/main" val="2419232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5E1D-1FE8-4D89-A7FC-B977BD6D44E1}"/>
              </a:ext>
            </a:extLst>
          </p:cNvPr>
          <p:cNvSpPr>
            <a:spLocks noGrp="1"/>
          </p:cNvSpPr>
          <p:nvPr>
            <p:ph type="title"/>
          </p:nvPr>
        </p:nvSpPr>
        <p:spPr/>
        <p:txBody>
          <a:bodyPr/>
          <a:lstStyle/>
          <a:p>
            <a:r>
              <a:rPr lang="en-US" dirty="0">
                <a:solidFill>
                  <a:schemeClr val="tx1"/>
                </a:solidFill>
              </a:rPr>
              <a:t>Step 3 AOS*</a:t>
            </a:r>
          </a:p>
        </p:txBody>
      </p:sp>
      <p:sp>
        <p:nvSpPr>
          <p:cNvPr id="3" name="Content Placeholder 2">
            <a:extLst>
              <a:ext uri="{FF2B5EF4-FFF2-40B4-BE49-F238E27FC236}">
                <a16:creationId xmlns:a16="http://schemas.microsoft.com/office/drawing/2014/main" id="{8599A199-25AA-430F-82D6-CAE317EAC9E4}"/>
              </a:ext>
            </a:extLst>
          </p:cNvPr>
          <p:cNvSpPr>
            <a:spLocks noGrp="1"/>
          </p:cNvSpPr>
          <p:nvPr>
            <p:ph idx="1"/>
          </p:nvPr>
        </p:nvSpPr>
        <p:spPr>
          <a:xfrm>
            <a:off x="1295400" y="1166018"/>
            <a:ext cx="7369004" cy="4701382"/>
          </a:xfrm>
        </p:spPr>
        <p:txBody>
          <a:bodyPr>
            <a:normAutofit fontScale="85000" lnSpcReduction="20000"/>
          </a:bodyPr>
          <a:lstStyle/>
          <a:p>
            <a:r>
              <a:rPr lang="en-US" sz="3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(I-485, I-485J, I-693, I-131 and I-765) for Employee </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The adjustment of status packet includes forms for employment authorization and advance parole which allow work and travel while the adjustment applications are pending.  The I-765 EAD approval gives the spouse the ability to work.  </a:t>
            </a:r>
          </a:p>
          <a:p>
            <a:endPar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USCIS Filing Fee: $1,225 (if all forms are filed together as of 11.16.2021– subject to change)</a:t>
            </a:r>
          </a:p>
          <a:p>
            <a:pPr marL="0" marR="0">
              <a:spcBef>
                <a:spcPts val="0"/>
              </a:spcBef>
              <a:spcAft>
                <a:spcPts val="0"/>
              </a:spcAft>
            </a:pPr>
            <a:endPar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lgn="just">
              <a:spcBef>
                <a:spcPts val="0"/>
              </a:spcBef>
              <a:spcAft>
                <a:spcPts val="0"/>
              </a:spcAft>
              <a:buNone/>
            </a:pPr>
            <a:r>
              <a:rPr lang="en-US" sz="3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*AOS can be completely paid by an Employee if an Employer is not willing to pay for it.</a:t>
            </a:r>
            <a:endPar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89331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Form I-9 – Use Most Current Version</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685800" y="1609075"/>
            <a:ext cx="8229600" cy="4673599"/>
          </a:xfrm>
        </p:spPr>
        <p:txBody>
          <a:bodyPr>
            <a:normAutofit fontScale="47500" lnSpcReduction="20000"/>
          </a:bodyPr>
          <a:lstStyle/>
          <a:p>
            <a:pPr marL="0" indent="0">
              <a:buNone/>
            </a:pPr>
            <a:r>
              <a:rPr lang="en-US" sz="6400" b="1" dirty="0">
                <a:solidFill>
                  <a:schemeClr val="tx1"/>
                </a:solidFill>
              </a:rPr>
              <a:t>Employers Must Use The Most Current Form I-9 With a Revision Date of </a:t>
            </a:r>
            <a:r>
              <a:rPr lang="en-US" sz="6400" b="1" u="sng" dirty="0">
                <a:solidFill>
                  <a:schemeClr val="tx1"/>
                </a:solidFill>
              </a:rPr>
              <a:t>10/21/2019 at the bottom left of the form or 10/31/2022 expiration on the upper right-hand corner</a:t>
            </a:r>
          </a:p>
          <a:p>
            <a:pPr marL="0" indent="0">
              <a:buNone/>
            </a:pPr>
            <a:endParaRPr lang="en-US" sz="6400" b="1" dirty="0">
              <a:solidFill>
                <a:schemeClr val="tx1"/>
              </a:solidFill>
            </a:endParaRPr>
          </a:p>
          <a:p>
            <a:pPr marL="0" indent="0" algn="just">
              <a:buNone/>
            </a:pPr>
            <a:r>
              <a:rPr lang="en-US" sz="6400" b="1" dirty="0">
                <a:solidFill>
                  <a:schemeClr val="tx1"/>
                </a:solidFill>
              </a:rPr>
              <a:t>Employers who fail to use the most Form I-9 may be subject to all applicable penalties under section 274A of the Immigration and Nationality Act, 8 U.S.C. 1324a, as enforced by U.S. Immigration and Customs Enforcement (ICE).</a:t>
            </a:r>
          </a:p>
          <a:p>
            <a:endParaRPr lang="en-US" dirty="0"/>
          </a:p>
        </p:txBody>
      </p:sp>
    </p:spTree>
    <p:extLst>
      <p:ext uri="{BB962C8B-B14F-4D97-AF65-F5344CB8AC3E}">
        <p14:creationId xmlns:p14="http://schemas.microsoft.com/office/powerpoint/2010/main" val="293807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CF85-DE0D-4090-993A-077FDC5BE788}"/>
              </a:ext>
            </a:extLst>
          </p:cNvPr>
          <p:cNvSpPr>
            <a:spLocks noGrp="1"/>
          </p:cNvSpPr>
          <p:nvPr>
            <p:ph type="title"/>
          </p:nvPr>
        </p:nvSpPr>
        <p:spPr/>
        <p:txBody>
          <a:bodyPr/>
          <a:lstStyle/>
          <a:p>
            <a:r>
              <a:rPr lang="en-US" dirty="0">
                <a:solidFill>
                  <a:schemeClr val="tx1"/>
                </a:solidFill>
              </a:rPr>
              <a:t>AOS Interview Process</a:t>
            </a:r>
          </a:p>
        </p:txBody>
      </p:sp>
      <p:sp>
        <p:nvSpPr>
          <p:cNvPr id="3" name="Content Placeholder 2">
            <a:extLst>
              <a:ext uri="{FF2B5EF4-FFF2-40B4-BE49-F238E27FC236}">
                <a16:creationId xmlns:a16="http://schemas.microsoft.com/office/drawing/2014/main" id="{EBFC0C0E-29A8-4B3A-B135-5B6110306D19}"/>
              </a:ext>
            </a:extLst>
          </p:cNvPr>
          <p:cNvSpPr>
            <a:spLocks noGrp="1"/>
          </p:cNvSpPr>
          <p:nvPr>
            <p:ph idx="1"/>
          </p:nvPr>
        </p:nvSpPr>
        <p:spPr/>
        <p:txBody>
          <a:bodyPr>
            <a:normAutofit lnSpcReduction="10000"/>
          </a:bodyPr>
          <a:lstStyle/>
          <a:p>
            <a:r>
              <a:rPr lang="en-US" dirty="0">
                <a:solidFill>
                  <a:schemeClr val="tx1"/>
                </a:solidFill>
              </a:rPr>
              <a:t>An employment based AOS will require biometrics and an interview at the local field office.  Lately, I have seen some employment-based petitions receive a green card without an interview.</a:t>
            </a:r>
          </a:p>
          <a:p>
            <a:endParaRPr lang="en-US" dirty="0">
              <a:solidFill>
                <a:schemeClr val="tx1"/>
              </a:solidFill>
            </a:endParaRPr>
          </a:p>
          <a:p>
            <a:r>
              <a:rPr lang="en-US" dirty="0">
                <a:solidFill>
                  <a:schemeClr val="tx1"/>
                </a:solidFill>
              </a:rPr>
              <a:t>Adjudication times vary between 12 to 24 months depending on the field office. </a:t>
            </a:r>
          </a:p>
          <a:p>
            <a:endParaRPr lang="en-US" dirty="0">
              <a:solidFill>
                <a:schemeClr val="tx1"/>
              </a:solidFill>
            </a:endParaRPr>
          </a:p>
          <a:p>
            <a:r>
              <a:rPr lang="en-US" dirty="0">
                <a:solidFill>
                  <a:schemeClr val="tx1"/>
                </a:solidFill>
              </a:rPr>
              <a:t>Back to Farhad Sethna.</a:t>
            </a:r>
          </a:p>
        </p:txBody>
      </p:sp>
    </p:spTree>
    <p:extLst>
      <p:ext uri="{BB962C8B-B14F-4D97-AF65-F5344CB8AC3E}">
        <p14:creationId xmlns:p14="http://schemas.microsoft.com/office/powerpoint/2010/main" val="257253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750" y="575328"/>
            <a:ext cx="7094050" cy="516873"/>
          </a:xfrm>
        </p:spPr>
        <p:txBody>
          <a:bodyPr>
            <a:noAutofit/>
          </a:bodyPr>
          <a:lstStyle/>
          <a:p>
            <a:r>
              <a:rPr lang="en-US" sz="1800" b="1" dirty="0">
                <a:solidFill>
                  <a:schemeClr val="tx1"/>
                </a:solidFill>
              </a:rPr>
              <a:t>Completing Section 1: Employee Information and Attestation</a:t>
            </a:r>
          </a:p>
        </p:txBody>
      </p:sp>
      <p:sp>
        <p:nvSpPr>
          <p:cNvPr id="3" name="Content Placeholder 2"/>
          <p:cNvSpPr>
            <a:spLocks noGrp="1"/>
          </p:cNvSpPr>
          <p:nvPr>
            <p:ph idx="1"/>
          </p:nvPr>
        </p:nvSpPr>
        <p:spPr>
          <a:xfrm>
            <a:off x="1143000" y="1219200"/>
            <a:ext cx="7696200" cy="5156200"/>
          </a:xfrm>
        </p:spPr>
        <p:txBody>
          <a:bodyPr>
            <a:noAutofit/>
          </a:bodyPr>
          <a:lstStyle/>
          <a:p>
            <a:pPr algn="just"/>
            <a:r>
              <a:rPr lang="en-US" sz="1800" b="1" dirty="0">
                <a:solidFill>
                  <a:schemeClr val="tx1"/>
                </a:solidFill>
              </a:rPr>
              <a:t>Employee must complete Section 1 on the first day and present the documents for Form I-9 within 3 days of the start date unless employment is less than 3 days.</a:t>
            </a:r>
            <a:r>
              <a:rPr lang="en-US" sz="1800" dirty="0">
                <a:solidFill>
                  <a:schemeClr val="tx1"/>
                </a:solidFill>
              </a:rPr>
              <a:t> Section 1 should never be completed before you have accepted a job offer.</a:t>
            </a:r>
          </a:p>
          <a:p>
            <a:pPr algn="just"/>
            <a:r>
              <a:rPr lang="en-US" sz="1800" b="1" dirty="0">
                <a:solidFill>
                  <a:schemeClr val="tx1"/>
                </a:solidFill>
              </a:rPr>
              <a:t>U.S. Social Security Number: Providing your 9-digit Social Security number is voluntary on Form I-9 unless your employer participates in E-Verify; however, for tax purpose the social security number becomes a necessity. </a:t>
            </a:r>
          </a:p>
          <a:p>
            <a:pPr algn="just"/>
            <a:r>
              <a:rPr lang="en-US" sz="1800" b="1" dirty="0">
                <a:solidFill>
                  <a:schemeClr val="tx1"/>
                </a:solidFill>
              </a:rPr>
              <a:t>If your employer participates in E-Verify:</a:t>
            </a:r>
          </a:p>
          <a:p>
            <a:pPr marL="971550" lvl="1" indent="-514350" algn="just">
              <a:buFont typeface="+mj-lt"/>
              <a:buAutoNum type="arabicPeriod"/>
            </a:pPr>
            <a:r>
              <a:rPr lang="en-US" sz="1800" dirty="0">
                <a:solidFill>
                  <a:schemeClr val="tx1"/>
                </a:solidFill>
              </a:rPr>
              <a:t>You have been issued a Social Security number, you must provide it in this field; or</a:t>
            </a:r>
          </a:p>
          <a:p>
            <a:pPr marL="971550" lvl="1" indent="-514350" algn="just">
              <a:buFont typeface="+mj-lt"/>
              <a:buAutoNum type="arabicPeriod"/>
            </a:pPr>
            <a:r>
              <a:rPr lang="en-US" sz="1800" dirty="0">
                <a:solidFill>
                  <a:schemeClr val="tx1"/>
                </a:solidFill>
              </a:rPr>
              <a:t>You have applied for, but have not yet received a Social Security number, leave this field blank until you receive a Social Security number.</a:t>
            </a:r>
          </a:p>
          <a:p>
            <a:pPr algn="just"/>
            <a:r>
              <a:rPr lang="en-US" sz="1800" b="1" dirty="0">
                <a:solidFill>
                  <a:schemeClr val="tx1"/>
                </a:solidFill>
              </a:rPr>
              <a:t>Employee's E-mail and Telephone (Optional): </a:t>
            </a:r>
            <a:r>
              <a:rPr lang="en-US" sz="1800" dirty="0">
                <a:solidFill>
                  <a:schemeClr val="tx1"/>
                </a:solidFill>
              </a:rPr>
              <a:t>Providing an e-mail address or telephone number is optional on Form I-9, but the field cannot be left blank. Enter N/A if you do not wish to enter either.</a:t>
            </a:r>
          </a:p>
        </p:txBody>
      </p:sp>
    </p:spTree>
    <p:extLst>
      <p:ext uri="{BB962C8B-B14F-4D97-AF65-F5344CB8AC3E}">
        <p14:creationId xmlns:p14="http://schemas.microsoft.com/office/powerpoint/2010/main" val="356035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094050" cy="609600"/>
          </a:xfrm>
        </p:spPr>
        <p:txBody>
          <a:bodyPr>
            <a:noAutofit/>
          </a:bodyPr>
          <a:lstStyle/>
          <a:p>
            <a:r>
              <a:rPr lang="en-US" sz="2400" b="1" dirty="0">
                <a:solidFill>
                  <a:schemeClr val="tx1"/>
                </a:solidFill>
              </a:rPr>
              <a:t>Attesting to Citizenship or Immigration Status</a:t>
            </a:r>
          </a:p>
        </p:txBody>
      </p:sp>
      <p:sp>
        <p:nvSpPr>
          <p:cNvPr id="3" name="Content Placeholder 2"/>
          <p:cNvSpPr>
            <a:spLocks noGrp="1"/>
          </p:cNvSpPr>
          <p:nvPr>
            <p:ph idx="1"/>
          </p:nvPr>
        </p:nvSpPr>
        <p:spPr>
          <a:xfrm>
            <a:off x="1295400" y="762000"/>
            <a:ext cx="7391400" cy="5511800"/>
          </a:xfrm>
        </p:spPr>
        <p:txBody>
          <a:bodyPr>
            <a:normAutofit fontScale="25000" lnSpcReduction="20000"/>
          </a:bodyPr>
          <a:lstStyle/>
          <a:p>
            <a:pPr marL="0" indent="0" algn="just">
              <a:buNone/>
            </a:pPr>
            <a:r>
              <a:rPr lang="en-US" sz="5600" b="1" dirty="0">
                <a:solidFill>
                  <a:schemeClr val="tx1"/>
                </a:solidFill>
              </a:rPr>
              <a:t>Employee must select one box to attest to citizenship or immigration status:</a:t>
            </a:r>
          </a:p>
          <a:p>
            <a:pPr marL="0" indent="0" algn="just">
              <a:buNone/>
            </a:pPr>
            <a:endParaRPr lang="en-US" sz="5600" b="1" dirty="0">
              <a:solidFill>
                <a:schemeClr val="tx1"/>
              </a:solidFill>
            </a:endParaRPr>
          </a:p>
          <a:p>
            <a:pPr marL="514350" indent="-514350" algn="just">
              <a:buFont typeface="+mj-lt"/>
              <a:buAutoNum type="arabicPeriod"/>
            </a:pPr>
            <a:r>
              <a:rPr lang="en-US" sz="5600" b="1" dirty="0">
                <a:solidFill>
                  <a:schemeClr val="tx1"/>
                </a:solidFill>
              </a:rPr>
              <a:t>A citizen of the United States.</a:t>
            </a:r>
          </a:p>
          <a:p>
            <a:pPr marL="514350" indent="-514350" algn="just">
              <a:buFont typeface="+mj-lt"/>
              <a:buAutoNum type="arabicPeriod"/>
            </a:pPr>
            <a:r>
              <a:rPr lang="en-US" sz="5600" b="1" dirty="0">
                <a:solidFill>
                  <a:schemeClr val="tx1"/>
                </a:solidFill>
              </a:rPr>
              <a:t>A noncitizen national of the United States.</a:t>
            </a:r>
            <a:r>
              <a:rPr lang="en-US" sz="5600" dirty="0">
                <a:solidFill>
                  <a:schemeClr val="tx1"/>
                </a:solidFill>
              </a:rPr>
              <a:t> An individual born in American Samoa, certain former citizens of the former Trust Territory of the Pacific Islands, and certain children of noncitizen nationals born abroad.</a:t>
            </a:r>
          </a:p>
          <a:p>
            <a:pPr marL="514350" indent="-514350" algn="just">
              <a:buFont typeface="+mj-lt"/>
              <a:buAutoNum type="arabicPeriod"/>
            </a:pPr>
            <a:r>
              <a:rPr lang="en-US" sz="5600" b="1" dirty="0">
                <a:solidFill>
                  <a:schemeClr val="tx1"/>
                </a:solidFill>
              </a:rPr>
              <a:t>A lawful permanent resident: </a:t>
            </a:r>
            <a:r>
              <a:rPr lang="en-US" sz="5600" dirty="0">
                <a:solidFill>
                  <a:schemeClr val="tx1"/>
                </a:solidFill>
              </a:rPr>
              <a:t>An individual who has a green card. At this time, the USCIS Number is the same as the A-Number without the "A" prefix.</a:t>
            </a:r>
          </a:p>
          <a:p>
            <a:pPr marL="514350" indent="-514350" algn="just">
              <a:buFont typeface="+mj-lt"/>
              <a:buAutoNum type="arabicPeriod"/>
            </a:pPr>
            <a:r>
              <a:rPr lang="en-US" sz="5600" b="1" dirty="0">
                <a:solidFill>
                  <a:schemeClr val="tx1"/>
                </a:solidFill>
              </a:rPr>
              <a:t>An alien authorized to work: </a:t>
            </a:r>
            <a:r>
              <a:rPr lang="en-US" sz="5600" dirty="0">
                <a:solidFill>
                  <a:schemeClr val="tx1"/>
                </a:solidFill>
              </a:rPr>
              <a:t>An individual who is a foreign student and has the OPT or STEM OPT will select this box and enter the date that your employment authorization expires. Refugees, asylees and certain citizens of the Federated States of Micronesia, the Republic of the Marshall Islands, or Palau, and other aliens whose employment authorization does not have an expiration date should enter NIA in the Expiration Date field. In some cases, such as if you have Temporary Protected Status, your employment authorization may have been automatically extended; in these cases, you should enter the expiration date of the automatic extension in this space.</a:t>
            </a:r>
          </a:p>
          <a:p>
            <a:pPr algn="just"/>
            <a:r>
              <a:rPr lang="en-US" sz="8000" b="1" dirty="0">
                <a:solidFill>
                  <a:schemeClr val="tx1"/>
                </a:solidFill>
              </a:rPr>
              <a:t>Aliens authorized to work must enter one of the following to complete Section 1:</a:t>
            </a:r>
          </a:p>
          <a:p>
            <a:pPr marL="971550" lvl="1" indent="-514350" algn="just">
              <a:buFont typeface="+mj-lt"/>
              <a:buAutoNum type="arabicPeriod"/>
            </a:pPr>
            <a:r>
              <a:rPr lang="en-US" sz="8000" dirty="0">
                <a:solidFill>
                  <a:schemeClr val="tx1"/>
                </a:solidFill>
              </a:rPr>
              <a:t>Alien Registration Number/USCIS Number; or</a:t>
            </a:r>
          </a:p>
          <a:p>
            <a:pPr marL="971550" lvl="1" indent="-514350" algn="just">
              <a:buFont typeface="+mj-lt"/>
              <a:buAutoNum type="arabicPeriod"/>
            </a:pPr>
            <a:r>
              <a:rPr lang="en-US" sz="8000" dirty="0">
                <a:solidFill>
                  <a:schemeClr val="tx1"/>
                </a:solidFill>
              </a:rPr>
              <a:t>Form I-94 Admission Number; or</a:t>
            </a:r>
          </a:p>
          <a:p>
            <a:pPr marL="971550" lvl="1" indent="-514350" algn="just">
              <a:buFont typeface="+mj-lt"/>
              <a:buAutoNum type="arabicPeriod"/>
            </a:pPr>
            <a:r>
              <a:rPr lang="en-US" sz="8000" dirty="0">
                <a:solidFill>
                  <a:schemeClr val="tx1"/>
                </a:solidFill>
              </a:rPr>
              <a:t>Foreign Passport Number and the Country of lssuance.</a:t>
            </a:r>
          </a:p>
          <a:p>
            <a:pPr algn="just"/>
            <a:r>
              <a:rPr lang="en-US" sz="8000" b="1" dirty="0">
                <a:solidFill>
                  <a:schemeClr val="tx1"/>
                </a:solidFill>
              </a:rPr>
              <a:t>Employee to sign and date Section 1. </a:t>
            </a:r>
          </a:p>
          <a:p>
            <a:pPr marL="457200" lvl="1" indent="0" algn="just">
              <a:buNone/>
            </a:pPr>
            <a:endParaRPr lang="en-US" dirty="0"/>
          </a:p>
          <a:p>
            <a:pPr marL="914400" lvl="1" indent="-514350" algn="just"/>
            <a:endParaRPr lang="en-US" dirty="0"/>
          </a:p>
        </p:txBody>
      </p:sp>
    </p:spTree>
    <p:extLst>
      <p:ext uri="{BB962C8B-B14F-4D97-AF65-F5344CB8AC3E}">
        <p14:creationId xmlns:p14="http://schemas.microsoft.com/office/powerpoint/2010/main" val="413441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7"/>
            <a:ext cx="8305800" cy="411163"/>
          </a:xfrm>
        </p:spPr>
        <p:txBody>
          <a:bodyPr>
            <a:normAutofit fontScale="90000"/>
          </a:bodyPr>
          <a:lstStyle/>
          <a:p>
            <a:r>
              <a:rPr lang="en-US" dirty="0"/>
              <a:t>		</a:t>
            </a:r>
            <a:r>
              <a:rPr lang="en-US" b="1" dirty="0"/>
              <a:t>Table of Acceptable Documents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2046051"/>
              </p:ext>
            </p:extLst>
          </p:nvPr>
        </p:nvGraphicFramePr>
        <p:xfrm>
          <a:off x="609600" y="792480"/>
          <a:ext cx="8153400" cy="109728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66800">
                <a:tc>
                  <a:txBody>
                    <a:bodyPr/>
                    <a:lstStyle/>
                    <a:p>
                      <a:pPr algn="ctr"/>
                      <a:endParaRPr lang="en-US" sz="1100" b="1" dirty="0"/>
                    </a:p>
                    <a:p>
                      <a:pPr algn="ctr"/>
                      <a:endParaRPr lang="en-US" sz="1100" b="1" dirty="0"/>
                    </a:p>
                    <a:p>
                      <a:pPr algn="ctr"/>
                      <a:r>
                        <a:rPr lang="en-US" sz="1100" b="1" dirty="0"/>
                        <a:t>List A</a:t>
                      </a:r>
                    </a:p>
                    <a:p>
                      <a:pPr algn="ctr"/>
                      <a:r>
                        <a:rPr lang="en-US" sz="1100" b="1" dirty="0"/>
                        <a:t>Documents that Establish Both Identity</a:t>
                      </a:r>
                      <a:r>
                        <a:rPr lang="en-US" sz="1100" b="1" baseline="0" dirty="0"/>
                        <a:t> and Employment Authorization</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spcBef>
                          <a:spcPts val="3000"/>
                        </a:spcBef>
                      </a:pPr>
                      <a:endParaRPr lang="en-US" sz="1200" b="1" dirty="0"/>
                    </a:p>
                    <a:p>
                      <a:pPr lvl="0" algn="ctr">
                        <a:spcBef>
                          <a:spcPts val="3000"/>
                        </a:spcBef>
                      </a:pPr>
                      <a:r>
                        <a:rPr lang="en-US" sz="1000" b="1" dirty="0"/>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1" dirty="0"/>
                    </a:p>
                    <a:p>
                      <a:pPr algn="ctr"/>
                      <a:endParaRPr lang="en-US" sz="1100" b="1" dirty="0"/>
                    </a:p>
                    <a:p>
                      <a:pPr algn="ctr"/>
                      <a:r>
                        <a:rPr lang="en-US" sz="1100" b="1" dirty="0"/>
                        <a:t>List B</a:t>
                      </a:r>
                    </a:p>
                    <a:p>
                      <a:pPr algn="ctr"/>
                      <a:r>
                        <a:rPr lang="en-US" sz="1100" b="1" dirty="0"/>
                        <a:t>Documents that Establish Identity</a:t>
                      </a:r>
                    </a:p>
                    <a:p>
                      <a:pPr algn="r"/>
                      <a:r>
                        <a:rPr lang="en-US" sz="1100" b="1" dirty="0"/>
                        <a: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dirty="0"/>
                    </a:p>
                    <a:p>
                      <a:pPr algn="ctr"/>
                      <a:endParaRPr lang="en-US" sz="1100" b="1" dirty="0"/>
                    </a:p>
                    <a:p>
                      <a:pPr algn="ctr"/>
                      <a:r>
                        <a:rPr lang="en-US" sz="1100" b="1" dirty="0"/>
                        <a:t>List C</a:t>
                      </a:r>
                    </a:p>
                    <a:p>
                      <a:pPr algn="ctr"/>
                      <a:r>
                        <a:rPr lang="en-US" sz="1100" b="1" dirty="0"/>
                        <a:t>Documents that Establish Employment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44408911"/>
              </p:ext>
            </p:extLst>
          </p:nvPr>
        </p:nvGraphicFramePr>
        <p:xfrm>
          <a:off x="609600" y="1905000"/>
          <a:ext cx="1981201" cy="4505960"/>
        </p:xfrm>
        <a:graphic>
          <a:graphicData uri="http://schemas.openxmlformats.org/drawingml/2006/table">
            <a:tbl>
              <a:tblPr firstRow="1" bandRow="1">
                <a:tableStyleId>{2D5ABB26-0587-4C30-8999-92F81FD0307C}</a:tableStyleId>
              </a:tblPr>
              <a:tblGrid>
                <a:gridCol w="1981201">
                  <a:extLst>
                    <a:ext uri="{9D8B030D-6E8A-4147-A177-3AD203B41FA5}">
                      <a16:colId xmlns:a16="http://schemas.microsoft.com/office/drawing/2014/main" val="20000"/>
                    </a:ext>
                  </a:extLst>
                </a:gridCol>
              </a:tblGrid>
              <a:tr h="127000">
                <a:tc>
                  <a:txBody>
                    <a:bodyPr/>
                    <a:lstStyle/>
                    <a:p>
                      <a:r>
                        <a:rPr lang="en-US" sz="800" dirty="0"/>
                        <a:t>1. U.S. Passport or U.S. Passport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5920">
                <a:tc>
                  <a:txBody>
                    <a:bodyPr/>
                    <a:lstStyle/>
                    <a:p>
                      <a:r>
                        <a:rPr lang="en-US" sz="800" dirty="0"/>
                        <a:t>2. Permanent Resident Card or Alien Registration Receipt Card (Form I-551)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0400">
                <a:tc>
                  <a:txBody>
                    <a:bodyPr/>
                    <a:lstStyle/>
                    <a:p>
                      <a:r>
                        <a:rPr lang="en-US" sz="800" dirty="0"/>
                        <a:t>3. Foreign passport</a:t>
                      </a:r>
                      <a:r>
                        <a:rPr lang="en-US" sz="800" baseline="0" dirty="0"/>
                        <a:t> that contains a temporary I-551 stamp or temporary I-551 printed notation on a machine-readable immigrant visa</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700" dirty="0"/>
                        <a:t>4. Employment Authorization Document that contains a photograph (Form 1-766)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40560">
                <a:tc>
                  <a:txBody>
                    <a:bodyPr/>
                    <a:lstStyle/>
                    <a:p>
                      <a:r>
                        <a:rPr lang="en-US" sz="800" dirty="0"/>
                        <a:t>5. For a nonimmigrant alien authorized to work for a specific employer because of his or her status: </a:t>
                      </a:r>
                    </a:p>
                    <a:p>
                      <a:r>
                        <a:rPr lang="en-US" sz="800" dirty="0"/>
                        <a:t>a.</a:t>
                      </a:r>
                      <a:r>
                        <a:rPr lang="en-US" sz="800" baseline="0" dirty="0"/>
                        <a:t> </a:t>
                      </a:r>
                      <a:r>
                        <a:rPr lang="en-US" sz="800" dirty="0"/>
                        <a:t>Foreign passport; and</a:t>
                      </a:r>
                    </a:p>
                    <a:p>
                      <a:r>
                        <a:rPr lang="en-US" sz="800" dirty="0"/>
                        <a:t>b.</a:t>
                      </a:r>
                      <a:r>
                        <a:rPr lang="en-US" sz="800" baseline="0" dirty="0"/>
                        <a:t> </a:t>
                      </a:r>
                      <a:r>
                        <a:rPr lang="en-US" sz="800" dirty="0"/>
                        <a:t>Form 1-94 or Form l-94A that has the following:</a:t>
                      </a:r>
                    </a:p>
                    <a:p>
                      <a:r>
                        <a:rPr lang="en-US" sz="800" dirty="0"/>
                        <a:t>(1) The same name as the passport; and</a:t>
                      </a:r>
                    </a:p>
                    <a:p>
                      <a:r>
                        <a:rPr lang="en-US" sz="800" dirty="0"/>
                        <a:t>(2) An endorsement of the alien's nonimmigrant status as long as that period of endorsement has not yet expired and the proposed employment is not in conflict with any restrictions or limitations identified on the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8520">
                <a:tc>
                  <a:txBody>
                    <a:bodyPr/>
                    <a:lstStyle/>
                    <a:p>
                      <a:r>
                        <a:rPr lang="en-US" sz="800" dirty="0"/>
                        <a:t>6. Passport from the Federated States of Micronesia (FSM) or the Republic of the Marshall Islands (RMI) with Form 1-94 or Form l-94A indicating nonimmigrant admission under the Compact of Free Association Between the United States and the FSM or RMI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18841626"/>
              </p:ext>
            </p:extLst>
          </p:nvPr>
        </p:nvGraphicFramePr>
        <p:xfrm>
          <a:off x="2971800" y="1904999"/>
          <a:ext cx="3733800" cy="4495801"/>
        </p:xfrm>
        <a:graphic>
          <a:graphicData uri="http://schemas.openxmlformats.org/drawingml/2006/table">
            <a:tbl>
              <a:tblPr firstRow="1" bandRow="1">
                <a:tableStyleId>{2D5ABB26-0587-4C30-8999-92F81FD0307C}</a:tableStyleId>
              </a:tblPr>
              <a:tblGrid>
                <a:gridCol w="3733800">
                  <a:extLst>
                    <a:ext uri="{9D8B030D-6E8A-4147-A177-3AD203B41FA5}">
                      <a16:colId xmlns:a16="http://schemas.microsoft.com/office/drawing/2014/main" val="20000"/>
                    </a:ext>
                  </a:extLst>
                </a:gridCol>
              </a:tblGrid>
              <a:tr h="416560">
                <a:tc>
                  <a:txBody>
                    <a:bodyPr/>
                    <a:lstStyle/>
                    <a:p>
                      <a:r>
                        <a:rPr lang="en-US" sz="900" dirty="0"/>
                        <a:t>1.</a:t>
                      </a:r>
                      <a:r>
                        <a:rPr lang="en-US" sz="900" baseline="0" dirty="0"/>
                        <a:t> </a:t>
                      </a:r>
                      <a:r>
                        <a:rPr lang="en-US" sz="900" dirty="0"/>
                        <a:t>Driver's license or ID card issued by a State or outlying possession of the United States provided it contains a photograph or information such as name, date of birth, gender, height, eye color, and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3400">
                <a:tc>
                  <a:txBody>
                    <a:bodyPr/>
                    <a:lstStyle/>
                    <a:p>
                      <a:r>
                        <a:rPr lang="en-US" sz="900" dirty="0"/>
                        <a:t>2. ID card issued by federal, state or local government agencies or entities, provided it contains a photograph</a:t>
                      </a:r>
                      <a:r>
                        <a:rPr lang="en-US" sz="900" baseline="0" dirty="0"/>
                        <a:t> or information such as name, date of birth, gender, height, eye color, and address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680">
                <a:tc>
                  <a:txBody>
                    <a:bodyPr/>
                    <a:lstStyle/>
                    <a:p>
                      <a:r>
                        <a:rPr lang="en-US" sz="900" dirty="0"/>
                        <a:t>3. School ID card with a photograph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3680">
                <a:tc>
                  <a:txBody>
                    <a:bodyPr/>
                    <a:lstStyle/>
                    <a:p>
                      <a:r>
                        <a:rPr lang="en-US" sz="900" dirty="0"/>
                        <a:t>4. Voter’s registration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3680">
                <a:tc>
                  <a:txBody>
                    <a:bodyPr/>
                    <a:lstStyle/>
                    <a:p>
                      <a:r>
                        <a:rPr lang="en-US" sz="900" dirty="0"/>
                        <a:t>5. U.S. Military card or draft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3680">
                <a:tc>
                  <a:txBody>
                    <a:bodyPr/>
                    <a:lstStyle/>
                    <a:p>
                      <a:r>
                        <a:rPr lang="en-US" sz="900" dirty="0"/>
                        <a:t>6. Military dependent's ID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680">
                <a:tc>
                  <a:txBody>
                    <a:bodyPr/>
                    <a:lstStyle/>
                    <a:p>
                      <a:r>
                        <a:rPr lang="en-US" sz="900" dirty="0"/>
                        <a:t>7. U.S. Coast Guard Merchant Mariner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3680">
                <a:tc>
                  <a:txBody>
                    <a:bodyPr/>
                    <a:lstStyle/>
                    <a:p>
                      <a:r>
                        <a:rPr lang="en-US" sz="900" dirty="0"/>
                        <a:t>8. Native American tribal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3680">
                <a:tc>
                  <a:txBody>
                    <a:bodyPr/>
                    <a:lstStyle/>
                    <a:p>
                      <a:r>
                        <a:rPr lang="en-US" sz="900" dirty="0"/>
                        <a:t>9. Driver’s license issues by a Canadian</a:t>
                      </a:r>
                      <a:r>
                        <a:rPr lang="en-US" sz="900" baseline="0" dirty="0"/>
                        <a:t> government authority</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6720">
                <a:tc>
                  <a:txBody>
                    <a:bodyPr/>
                    <a:lstStyle/>
                    <a:p>
                      <a:pPr algn="ctr"/>
                      <a:r>
                        <a:rPr lang="en-US" sz="1100" b="1" dirty="0"/>
                        <a:t>For</a:t>
                      </a:r>
                      <a:r>
                        <a:rPr lang="en-US" sz="1100" b="1" baseline="0" dirty="0"/>
                        <a:t> persons under age 18 who are unable to present a document listed above</a:t>
                      </a:r>
                      <a:r>
                        <a:rPr lang="en-US" sz="900" b="1" baseline="0" dirty="0"/>
                        <a:t>:</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3680">
                <a:tc>
                  <a:txBody>
                    <a:bodyPr/>
                    <a:lstStyle/>
                    <a:p>
                      <a:pPr algn="l"/>
                      <a:r>
                        <a:rPr lang="en-US" sz="900" b="0" dirty="0"/>
                        <a:t>10. School record or report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3680">
                <a:tc>
                  <a:txBody>
                    <a:bodyPr/>
                    <a:lstStyle/>
                    <a:p>
                      <a:pPr algn="l"/>
                      <a:r>
                        <a:rPr lang="en-US" sz="900" b="0" dirty="0"/>
                        <a:t>11. Clinic</a:t>
                      </a:r>
                      <a:r>
                        <a:rPr lang="en-US" sz="900" b="0" baseline="0" dirty="0"/>
                        <a:t>, doctor, or hospital record</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929641">
                <a:tc>
                  <a:txBody>
                    <a:bodyPr/>
                    <a:lstStyle/>
                    <a:p>
                      <a:pPr algn="l"/>
                      <a:r>
                        <a:rPr lang="en-US" sz="900" b="0" dirty="0"/>
                        <a:t>12. Day-care</a:t>
                      </a:r>
                      <a:r>
                        <a:rPr lang="en-US" sz="900" b="0" baseline="0" dirty="0"/>
                        <a:t> or nursery school record</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59886587"/>
              </p:ext>
            </p:extLst>
          </p:nvPr>
        </p:nvGraphicFramePr>
        <p:xfrm>
          <a:off x="2590799" y="1905000"/>
          <a:ext cx="381000" cy="4495800"/>
        </p:xfrm>
        <a:graphic>
          <a:graphicData uri="http://schemas.openxmlformats.org/drawingml/2006/table">
            <a:tbl>
              <a:tblPr firstRow="1" bandRow="1">
                <a:tableStyleId>{2D5ABB26-0587-4C30-8999-92F81FD0307C}</a:tableStyleId>
              </a:tblPr>
              <a:tblGrid>
                <a:gridCol w="381000">
                  <a:extLst>
                    <a:ext uri="{9D8B030D-6E8A-4147-A177-3AD203B41FA5}">
                      <a16:colId xmlns:a16="http://schemas.microsoft.com/office/drawing/2014/main" val="20000"/>
                    </a:ext>
                  </a:extLst>
                </a:gridCol>
              </a:tblGrid>
              <a:tr h="4495800">
                <a:tc>
                  <a:txBody>
                    <a:bodyPr/>
                    <a:lstStyle/>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62342366"/>
              </p:ext>
            </p:extLst>
          </p:nvPr>
        </p:nvGraphicFramePr>
        <p:xfrm>
          <a:off x="6705600" y="1904999"/>
          <a:ext cx="2057400" cy="4495801"/>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tblGrid>
              <a:tr h="1361440">
                <a:tc>
                  <a:txBody>
                    <a:bodyPr/>
                    <a:lstStyle/>
                    <a:p>
                      <a:pPr marL="228600" indent="-228600">
                        <a:buAutoNum type="arabicPeriod"/>
                      </a:pPr>
                      <a:r>
                        <a:rPr lang="en-US" sz="900" baseline="0" dirty="0"/>
                        <a:t>A Social Security Account Number Card, unless the card includes one of the following restrictions:</a:t>
                      </a:r>
                    </a:p>
                    <a:p>
                      <a:pPr marL="0" indent="0">
                        <a:buNone/>
                      </a:pPr>
                      <a:r>
                        <a:rPr lang="en-US" sz="900" baseline="0" dirty="0"/>
                        <a:t>(1) NOT VALID FOR EMPLOYMENT</a:t>
                      </a:r>
                    </a:p>
                    <a:p>
                      <a:pPr marL="0" indent="0">
                        <a:buNone/>
                      </a:pPr>
                      <a:r>
                        <a:rPr lang="en-US" sz="900" baseline="0" dirty="0"/>
                        <a:t>(2) VALID FOR WORK ONLY WITH INS                  AUTHORIZATION</a:t>
                      </a:r>
                    </a:p>
                    <a:p>
                      <a:pPr marL="0" indent="0">
                        <a:buNone/>
                      </a:pPr>
                      <a:r>
                        <a:rPr lang="en-US" sz="900" baseline="0" dirty="0"/>
                        <a:t>(3) VALID FOR WORK ONLY WITH DHS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8160">
                <a:tc>
                  <a:txBody>
                    <a:bodyPr/>
                    <a:lstStyle/>
                    <a:p>
                      <a:pPr marL="0" indent="0">
                        <a:buNone/>
                      </a:pPr>
                      <a:r>
                        <a:rPr lang="en-US" sz="900" dirty="0"/>
                        <a:t>2.</a:t>
                      </a:r>
                      <a:r>
                        <a:rPr lang="en-US" sz="900" baseline="0" dirty="0"/>
                        <a:t> Certification of report of birth issued by the Department of State (Forms DS-1350, FS-545, FS-240)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0400">
                <a:tc>
                  <a:txBody>
                    <a:bodyPr/>
                    <a:lstStyle/>
                    <a:p>
                      <a:pPr marL="0" indent="0">
                        <a:buNone/>
                      </a:pPr>
                      <a:r>
                        <a:rPr lang="en-US" sz="900" dirty="0"/>
                        <a:t>3. Original</a:t>
                      </a:r>
                      <a:r>
                        <a:rPr lang="en-US" sz="900" baseline="0" dirty="0"/>
                        <a:t> or certified copy of  birth certificate issued by a State county, municipal authority, or territory of the United States bearing an official seal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3680">
                <a:tc>
                  <a:txBody>
                    <a:bodyPr/>
                    <a:lstStyle/>
                    <a:p>
                      <a:pPr marL="0" indent="0">
                        <a:buNone/>
                      </a:pPr>
                      <a:r>
                        <a:rPr lang="en-US" sz="900" dirty="0"/>
                        <a:t>4. Native American tribal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3680">
                <a:tc>
                  <a:txBody>
                    <a:bodyPr/>
                    <a:lstStyle/>
                    <a:p>
                      <a:pPr marL="0" indent="0">
                        <a:buNone/>
                      </a:pPr>
                      <a:r>
                        <a:rPr lang="en-US" sz="900" dirty="0"/>
                        <a:t>5. U.S. Citizen ID Card</a:t>
                      </a:r>
                      <a:r>
                        <a:rPr lang="en-US" sz="900" baseline="0" dirty="0"/>
                        <a:t> (Form I-197)</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2920">
                <a:tc>
                  <a:txBody>
                    <a:bodyPr/>
                    <a:lstStyle/>
                    <a:p>
                      <a:pPr marL="0" indent="0">
                        <a:buNone/>
                      </a:pPr>
                      <a:r>
                        <a:rPr lang="en-US" sz="900" dirty="0"/>
                        <a:t>6. Identification Card for Use of Resident Citizen in the United States (Form I-179)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83921">
                <a:tc>
                  <a:txBody>
                    <a:bodyPr/>
                    <a:lstStyle/>
                    <a:p>
                      <a:pPr marL="0" indent="0">
                        <a:buNone/>
                      </a:pPr>
                      <a:r>
                        <a:rPr lang="en-US" sz="900" dirty="0"/>
                        <a:t>7. Employment authorization document issued by the Department of Homeland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250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750" y="381001"/>
            <a:ext cx="7094050" cy="812800"/>
          </a:xfrm>
        </p:spPr>
        <p:txBody>
          <a:bodyPr>
            <a:normAutofit fontScale="90000"/>
          </a:bodyPr>
          <a:lstStyle/>
          <a:p>
            <a:r>
              <a:rPr lang="en-US" b="1" dirty="0">
                <a:solidFill>
                  <a:schemeClr val="tx1"/>
                </a:solidFill>
              </a:rPr>
              <a:t>Acceptable documents and Receipts Rule</a:t>
            </a:r>
          </a:p>
        </p:txBody>
      </p:sp>
      <p:sp>
        <p:nvSpPr>
          <p:cNvPr id="3" name="Content Placeholder 2"/>
          <p:cNvSpPr>
            <a:spLocks noGrp="1"/>
          </p:cNvSpPr>
          <p:nvPr>
            <p:ph idx="1"/>
          </p:nvPr>
        </p:nvSpPr>
        <p:spPr>
          <a:xfrm>
            <a:off x="762000" y="1446718"/>
            <a:ext cx="7938868" cy="5112734"/>
          </a:xfrm>
        </p:spPr>
        <p:txBody>
          <a:bodyPr>
            <a:normAutofit fontScale="62500" lnSpcReduction="20000"/>
          </a:bodyPr>
          <a:lstStyle/>
          <a:p>
            <a:pPr marL="0" indent="0" algn="just">
              <a:buNone/>
            </a:pPr>
            <a:endParaRPr lang="en-US" sz="3000" b="1" dirty="0">
              <a:solidFill>
                <a:schemeClr val="tx1"/>
              </a:solidFill>
            </a:endParaRPr>
          </a:p>
          <a:p>
            <a:pPr algn="just"/>
            <a:r>
              <a:rPr lang="en-US" sz="3000" b="1" dirty="0">
                <a:solidFill>
                  <a:schemeClr val="tx1"/>
                </a:solidFill>
              </a:rPr>
              <a:t>If an Employee presents a receipt for the application to replace a lost, stolen or damaged document, the employee must present the replacement document to the Employer within 90 days (or within a reasonable amount of time that may or may not exceed the 90 days) of the first day of work for pay.  </a:t>
            </a:r>
            <a:r>
              <a:rPr lang="en-US" sz="3000" b="1" i="1" dirty="0">
                <a:solidFill>
                  <a:schemeClr val="tx1"/>
                </a:solidFill>
              </a:rPr>
              <a:t>See U.S. Department of Homeland Security Safe-Harbor Procedures for Employers Who Receive a No-Match Letter</a:t>
            </a:r>
            <a:r>
              <a:rPr lang="en-US" sz="3000" b="1" dirty="0">
                <a:solidFill>
                  <a:schemeClr val="tx1"/>
                </a:solidFill>
              </a:rPr>
              <a:t>, 72 Fed. Reg. 45611 (Aug. 15, 2007), was rescinded; the 90-day period is not legally binding.</a:t>
            </a:r>
          </a:p>
          <a:p>
            <a:pPr marL="0" indent="0" algn="just">
              <a:buNone/>
            </a:pPr>
            <a:endParaRPr lang="en-US" sz="3000" b="1" dirty="0"/>
          </a:p>
          <a:p>
            <a:pPr algn="just"/>
            <a:r>
              <a:rPr lang="en-US" sz="3000" b="1" dirty="0">
                <a:solidFill>
                  <a:schemeClr val="tx1"/>
                </a:solidFill>
              </a:rPr>
              <a:t>Certain employees may present an expired employment authorization document, which may be considered unexpired, if the employee's employment authorization has been extended by regulation or a Federal Register Notice. </a:t>
            </a:r>
          </a:p>
          <a:p>
            <a:pPr algn="just"/>
            <a:endParaRPr lang="en-US" sz="3000" b="1" dirty="0">
              <a:solidFill>
                <a:schemeClr val="tx1"/>
              </a:solidFill>
            </a:endParaRPr>
          </a:p>
          <a:p>
            <a:pPr algn="just"/>
            <a:r>
              <a:rPr lang="en-US" sz="3000" b="1" dirty="0">
                <a:solidFill>
                  <a:schemeClr val="tx1"/>
                </a:solidFill>
              </a:rPr>
              <a:t>Refer to the </a:t>
            </a:r>
            <a:r>
              <a:rPr lang="en-US" sz="3000" b="1" u="sng" dirty="0">
                <a:solidFill>
                  <a:schemeClr val="tx1"/>
                </a:solidFill>
              </a:rPr>
              <a:t>Handbook for Employers: Guidance for Completing Form I-9 (M-274)</a:t>
            </a:r>
            <a:r>
              <a:rPr lang="en-US" sz="3000" b="1" dirty="0">
                <a:solidFill>
                  <a:schemeClr val="tx1"/>
                </a:solidFill>
              </a:rPr>
              <a:t> or I-9 Central for more guidance on these special situations. </a:t>
            </a:r>
          </a:p>
          <a:p>
            <a:endParaRPr lang="en-US" dirty="0"/>
          </a:p>
        </p:txBody>
      </p:sp>
    </p:spTree>
    <p:extLst>
      <p:ext uri="{BB962C8B-B14F-4D97-AF65-F5344CB8AC3E}">
        <p14:creationId xmlns:p14="http://schemas.microsoft.com/office/powerpoint/2010/main" val="262232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solidFill>
                  <a:schemeClr val="tx1"/>
                </a:solidFill>
              </a:rPr>
              <a:t>Completing Section 2: Employer or Authorized Representative Review and Verification</a:t>
            </a:r>
          </a:p>
        </p:txBody>
      </p:sp>
      <p:sp>
        <p:nvSpPr>
          <p:cNvPr id="3" name="Content Placeholder 2"/>
          <p:cNvSpPr>
            <a:spLocks noGrp="1"/>
          </p:cNvSpPr>
          <p:nvPr>
            <p:ph idx="1"/>
          </p:nvPr>
        </p:nvSpPr>
        <p:spPr>
          <a:xfrm>
            <a:off x="838200" y="1371601"/>
            <a:ext cx="7848600" cy="4754564"/>
          </a:xfrm>
        </p:spPr>
        <p:txBody>
          <a:bodyPr>
            <a:normAutofit/>
          </a:bodyPr>
          <a:lstStyle/>
          <a:p>
            <a:pPr algn="just"/>
            <a:r>
              <a:rPr lang="en-US" dirty="0">
                <a:solidFill>
                  <a:schemeClr val="tx1"/>
                </a:solidFill>
              </a:rPr>
              <a:t>Before completing Section 2, the Employer should review Section 1 to ensure the Employee completed it properly. </a:t>
            </a:r>
          </a:p>
          <a:p>
            <a:pPr algn="just"/>
            <a:endParaRPr lang="en-US" dirty="0">
              <a:solidFill>
                <a:schemeClr val="tx1"/>
              </a:solidFill>
            </a:endParaRPr>
          </a:p>
          <a:p>
            <a:pPr algn="just"/>
            <a:r>
              <a:rPr lang="en-US" dirty="0">
                <a:solidFill>
                  <a:schemeClr val="tx1"/>
                </a:solidFill>
              </a:rPr>
              <a:t>If Employer finds any errors in Section 1, have the employee make corrections, as necessary and initial and date any corrections made. </a:t>
            </a:r>
          </a:p>
          <a:p>
            <a:pPr marL="0" indent="0" algn="just">
              <a:buNone/>
            </a:pPr>
            <a:endParaRPr lang="en-US" dirty="0"/>
          </a:p>
        </p:txBody>
      </p:sp>
    </p:spTree>
    <p:extLst>
      <p:ext uri="{BB962C8B-B14F-4D97-AF65-F5344CB8AC3E}">
        <p14:creationId xmlns:p14="http://schemas.microsoft.com/office/powerpoint/2010/main" val="263465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Section 2 Form I-9</a:t>
            </a:r>
          </a:p>
        </p:txBody>
      </p:sp>
      <p:sp>
        <p:nvSpPr>
          <p:cNvPr id="3" name="Content Placeholder 2"/>
          <p:cNvSpPr>
            <a:spLocks noGrp="1"/>
          </p:cNvSpPr>
          <p:nvPr>
            <p:ph idx="1"/>
          </p:nvPr>
        </p:nvSpPr>
        <p:spPr>
          <a:xfrm>
            <a:off x="1592750" y="1397001"/>
            <a:ext cx="7094050" cy="4729164"/>
          </a:xfrm>
        </p:spPr>
        <p:txBody>
          <a:bodyPr>
            <a:normAutofit fontScale="85000" lnSpcReduction="20000"/>
          </a:bodyPr>
          <a:lstStyle/>
          <a:p>
            <a:pPr algn="just"/>
            <a:r>
              <a:rPr lang="en-US" b="1" dirty="0">
                <a:solidFill>
                  <a:schemeClr val="tx1"/>
                </a:solidFill>
              </a:rPr>
              <a:t>USCIS added a new field called “Additional Information” in Section 2 of the Form I-9 to accommodate information that employers may need to record on the form for certain work-authorized foreign national employees. For example, employers may use this new field to record employment authorization extensions for Temporary Protected Status beneficiaries, F-1 OPT STEM students, CAP-GAP, and H-1B and H-2A extensions.</a:t>
            </a:r>
          </a:p>
          <a:p>
            <a:pPr marL="0" indent="0" algn="just">
              <a:buNone/>
            </a:pPr>
            <a:endParaRPr lang="en-US" b="1" dirty="0">
              <a:solidFill>
                <a:schemeClr val="tx1"/>
              </a:solidFill>
            </a:endParaRPr>
          </a:p>
          <a:p>
            <a:pPr algn="just"/>
            <a:r>
              <a:rPr lang="en-US" b="1" dirty="0">
                <a:solidFill>
                  <a:schemeClr val="tx1"/>
                </a:solidFill>
              </a:rPr>
              <a:t>Employers may also use this Additional Information field to record an E-Verify case number (if applicable), employee termination date, or the Form I-9 retention date. </a:t>
            </a:r>
          </a:p>
          <a:p>
            <a:pPr algn="just"/>
            <a:endParaRPr lang="en-US" b="1" dirty="0">
              <a:solidFill>
                <a:schemeClr val="tx1"/>
              </a:solidFill>
            </a:endParaRPr>
          </a:p>
        </p:txBody>
      </p:sp>
    </p:spTree>
    <p:extLst>
      <p:ext uri="{BB962C8B-B14F-4D97-AF65-F5344CB8AC3E}">
        <p14:creationId xmlns:p14="http://schemas.microsoft.com/office/powerpoint/2010/main" val="1838784805"/>
      </p:ext>
    </p:extLst>
  </p:cSld>
  <p:clrMapOvr>
    <a:masterClrMapping/>
  </p:clrMapOvr>
</p:sld>
</file>

<file path=ppt/theme/theme1.xml><?xml version="1.0" encoding="utf-8"?>
<a:theme xmlns:a="http://schemas.openxmlformats.org/drawingml/2006/main" name="BMD Presentation PowerPoint Template">
  <a:themeElements>
    <a:clrScheme name="BMD Color Pallate">
      <a:dk1>
        <a:srgbClr val="3C3C3C"/>
      </a:dk1>
      <a:lt1>
        <a:srgbClr val="FFFFFF"/>
      </a:lt1>
      <a:dk2>
        <a:srgbClr val="7F7F7F"/>
      </a:dk2>
      <a:lt2>
        <a:srgbClr val="FFFFFF"/>
      </a:lt2>
      <a:accent1>
        <a:srgbClr val="D98200"/>
      </a:accent1>
      <a:accent2>
        <a:srgbClr val="FCB03F"/>
      </a:accent2>
      <a:accent3>
        <a:srgbClr val="1591AB"/>
      </a:accent3>
      <a:accent4>
        <a:srgbClr val="3C3C3C"/>
      </a:accent4>
      <a:accent5>
        <a:srgbClr val="F3FFFB"/>
      </a:accent5>
      <a:accent6>
        <a:srgbClr val="FFF6FA"/>
      </a:accent6>
      <a:hlink>
        <a:srgbClr val="FFFCFF"/>
      </a:hlink>
      <a:folHlink>
        <a:srgbClr val="F4FFFA"/>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BMD Presentation PowerPoint Template</Template>
  <TotalTime>1</TotalTime>
  <Words>3170</Words>
  <Application>Microsoft Office PowerPoint</Application>
  <PresentationFormat>On-screen Show (4:3)</PresentationFormat>
  <Paragraphs>203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Roboto</vt:lpstr>
      <vt:lpstr>Times New Roman</vt:lpstr>
      <vt:lpstr>BMD Presentation PowerPoint Template</vt:lpstr>
      <vt:lpstr>I-9, E-Verify, O visa, TN visa and PERM Labor Green Card process </vt:lpstr>
      <vt:lpstr>What is the Purpose of the I-9 Form?</vt:lpstr>
      <vt:lpstr>Form I-9 – Use Most Current Version </vt:lpstr>
      <vt:lpstr>Completing Section 1: Employee Information and Attestation</vt:lpstr>
      <vt:lpstr>Attesting to Citizenship or Immigration Status</vt:lpstr>
      <vt:lpstr>  Table of Acceptable Documents</vt:lpstr>
      <vt:lpstr>Acceptable documents and Receipts Rule</vt:lpstr>
      <vt:lpstr>Completing Section 2: Employer or Authorized Representative Review and Verification</vt:lpstr>
      <vt:lpstr>Section 2 Form I-9</vt:lpstr>
      <vt:lpstr>Employer examination or discrimination</vt:lpstr>
      <vt:lpstr>Reverification or Rehires Section 3</vt:lpstr>
      <vt:lpstr>Employment Authorization Document (EAD)</vt:lpstr>
      <vt:lpstr>What is E-Verify?</vt:lpstr>
      <vt:lpstr>I-9 must be completed before E-Verify</vt:lpstr>
      <vt:lpstr>60-days rule</vt:lpstr>
      <vt:lpstr>When to apply for change of status</vt:lpstr>
      <vt:lpstr>Back to Farhad Sethna</vt:lpstr>
      <vt:lpstr>What is an O visa?</vt:lpstr>
      <vt:lpstr>O visa categories</vt:lpstr>
      <vt:lpstr>Why consider an O-1 visa</vt:lpstr>
      <vt:lpstr>-O-1 visa, must meet at least 3 factors</vt:lpstr>
      <vt:lpstr>O visa expert opinion letters</vt:lpstr>
      <vt:lpstr>TN visa under USMCA fka NAFTA</vt:lpstr>
      <vt:lpstr>PERM Green Card Process</vt:lpstr>
      <vt:lpstr>STEP 1 Labor Certification</vt:lpstr>
      <vt:lpstr>STEP 2, Immigrant Petition I-140</vt:lpstr>
      <vt:lpstr>STEP 2: I-140 Petition</vt:lpstr>
      <vt:lpstr>Step 3, Adjustment of Status I-485</vt:lpstr>
      <vt:lpstr>Step 3 AOS*</vt:lpstr>
      <vt:lpstr>AOS Interview Process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I-9</dc:title>
  <dc:creator>Duriya Dhinojwala</dc:creator>
  <cp:lastModifiedBy>Robyn K Brown</cp:lastModifiedBy>
  <cp:revision>1</cp:revision>
  <dcterms:created xsi:type="dcterms:W3CDTF">2021-11-16T03:56:21Z</dcterms:created>
  <dcterms:modified xsi:type="dcterms:W3CDTF">2021-11-16T14:14:08Z</dcterms:modified>
  <cp:version>0</cp:version>
</cp:coreProperties>
</file>