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35.xml" ContentType="application/vnd.openxmlformats-officedocument.presentationml.notesSlide+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2" r:id="rId1"/>
  </p:sldMasterIdLst>
  <p:notesMasterIdLst>
    <p:notesMasterId r:id="rId54"/>
  </p:notesMasterIdLst>
  <p:sldIdLst>
    <p:sldId id="257" r:id="rId2"/>
    <p:sldId id="258" r:id="rId3"/>
    <p:sldId id="256" r:id="rId4"/>
    <p:sldId id="259" r:id="rId5"/>
    <p:sldId id="270" r:id="rId6"/>
    <p:sldId id="292" r:id="rId7"/>
    <p:sldId id="269" r:id="rId8"/>
    <p:sldId id="286" r:id="rId9"/>
    <p:sldId id="271" r:id="rId10"/>
    <p:sldId id="277" r:id="rId11"/>
    <p:sldId id="273" r:id="rId12"/>
    <p:sldId id="272" r:id="rId13"/>
    <p:sldId id="276" r:id="rId14"/>
    <p:sldId id="264" r:id="rId15"/>
    <p:sldId id="267" r:id="rId16"/>
    <p:sldId id="289" r:id="rId17"/>
    <p:sldId id="263" r:id="rId18"/>
    <p:sldId id="266" r:id="rId19"/>
    <p:sldId id="285" r:id="rId20"/>
    <p:sldId id="308" r:id="rId21"/>
    <p:sldId id="310" r:id="rId22"/>
    <p:sldId id="313" r:id="rId23"/>
    <p:sldId id="293" r:id="rId24"/>
    <p:sldId id="278" r:id="rId25"/>
    <p:sldId id="279" r:id="rId26"/>
    <p:sldId id="280" r:id="rId27"/>
    <p:sldId id="281" r:id="rId28"/>
    <p:sldId id="303" r:id="rId29"/>
    <p:sldId id="288" r:id="rId30"/>
    <p:sldId id="306" r:id="rId31"/>
    <p:sldId id="305" r:id="rId32"/>
    <p:sldId id="311" r:id="rId33"/>
    <p:sldId id="302" r:id="rId34"/>
    <p:sldId id="282" r:id="rId35"/>
    <p:sldId id="283" r:id="rId36"/>
    <p:sldId id="309" r:id="rId37"/>
    <p:sldId id="284" r:id="rId38"/>
    <p:sldId id="307" r:id="rId39"/>
    <p:sldId id="304" r:id="rId40"/>
    <p:sldId id="295" r:id="rId41"/>
    <p:sldId id="291" r:id="rId42"/>
    <p:sldId id="317" r:id="rId43"/>
    <p:sldId id="294" r:id="rId44"/>
    <p:sldId id="296" r:id="rId45"/>
    <p:sldId id="297" r:id="rId46"/>
    <p:sldId id="298" r:id="rId47"/>
    <p:sldId id="299" r:id="rId48"/>
    <p:sldId id="300" r:id="rId49"/>
    <p:sldId id="301" r:id="rId50"/>
    <p:sldId id="290" r:id="rId51"/>
    <p:sldId id="315" r:id="rId52"/>
    <p:sldId id="314" r:id="rId53"/>
  </p:sldIdLst>
  <p:sldSz cx="12192000" cy="685800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0C24F5-5693-46A2-9374-81465FF92701}" v="3" dt="2024-10-30T20:35:43.424"/>
    <p1510:client id="{4ACE2F3C-55AF-46E6-806E-89631E4D62FC}" v="1" dt="2024-10-31T18:53:14.8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864" autoAdjust="0"/>
  </p:normalViewPr>
  <p:slideViewPr>
    <p:cSldViewPr snapToGrid="0">
      <p:cViewPr varScale="1">
        <p:scale>
          <a:sx n="79" d="100"/>
          <a:sy n="79" d="100"/>
        </p:scale>
        <p:origin x="744" y="84"/>
      </p:cViewPr>
      <p:guideLst/>
    </p:cSldViewPr>
  </p:slideViewPr>
  <p:notesTextViewPr>
    <p:cViewPr>
      <p:scale>
        <a:sx n="1" d="1"/>
        <a:sy n="1" d="1"/>
      </p:scale>
      <p:origin x="0" y="-558"/>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rrie Bergeron" userId="3e3f3ea1-7301-49e0-be5a-8f642ceba293" providerId="ADAL" clId="{4ACE2F3C-55AF-46E6-806E-89631E4D62FC}"/>
    <pc:docChg chg="custSel modSld">
      <pc:chgData name="Corrie Bergeron" userId="3e3f3ea1-7301-49e0-be5a-8f642ceba293" providerId="ADAL" clId="{4ACE2F3C-55AF-46E6-806E-89631E4D62FC}" dt="2024-10-31T18:53:50.798" v="65" actId="6549"/>
      <pc:docMkLst>
        <pc:docMk/>
      </pc:docMkLst>
      <pc:sldChg chg="modNotesTx">
        <pc:chgData name="Corrie Bergeron" userId="3e3f3ea1-7301-49e0-be5a-8f642ceba293" providerId="ADAL" clId="{4ACE2F3C-55AF-46E6-806E-89631E4D62FC}" dt="2024-10-31T18:53:50.798" v="65" actId="6549"/>
        <pc:sldMkLst>
          <pc:docMk/>
          <pc:sldMk cId="3119455130" sldId="315"/>
        </pc:sldMkLst>
      </pc:sldChg>
    </pc:docChg>
  </pc:docChgLst>
  <pc:docChgLst>
    <pc:chgData name="Corrie Bergeron" userId="3e3f3ea1-7301-49e0-be5a-8f642ceba293" providerId="ADAL" clId="{1C0C24F5-5693-46A2-9374-81465FF92701}"/>
    <pc:docChg chg="custSel delSld modSld sldOrd modNotesMaster">
      <pc:chgData name="Corrie Bergeron" userId="3e3f3ea1-7301-49e0-be5a-8f642ceba293" providerId="ADAL" clId="{1C0C24F5-5693-46A2-9374-81465FF92701}" dt="2024-10-30T20:38:01.341" v="637" actId="20577"/>
      <pc:docMkLst>
        <pc:docMk/>
      </pc:docMkLst>
      <pc:sldChg chg="modNotesTx">
        <pc:chgData name="Corrie Bergeron" userId="3e3f3ea1-7301-49e0-be5a-8f642ceba293" providerId="ADAL" clId="{1C0C24F5-5693-46A2-9374-81465FF92701}" dt="2024-10-30T20:38:01.341" v="637" actId="20577"/>
        <pc:sldMkLst>
          <pc:docMk/>
          <pc:sldMk cId="3952965981" sldId="257"/>
        </pc:sldMkLst>
      </pc:sldChg>
      <pc:sldChg chg="modNotes">
        <pc:chgData name="Corrie Bergeron" userId="3e3f3ea1-7301-49e0-be5a-8f642ceba293" providerId="ADAL" clId="{1C0C24F5-5693-46A2-9374-81465FF92701}" dt="2024-10-30T16:57:28.919" v="626"/>
        <pc:sldMkLst>
          <pc:docMk/>
          <pc:sldMk cId="91002269" sldId="258"/>
        </pc:sldMkLst>
      </pc:sldChg>
      <pc:sldChg chg="modNotes modNotesTx">
        <pc:chgData name="Corrie Bergeron" userId="3e3f3ea1-7301-49e0-be5a-8f642ceba293" providerId="ADAL" clId="{1C0C24F5-5693-46A2-9374-81465FF92701}" dt="2024-10-30T16:57:28.919" v="626"/>
        <pc:sldMkLst>
          <pc:docMk/>
          <pc:sldMk cId="890755463" sldId="259"/>
        </pc:sldMkLst>
      </pc:sldChg>
      <pc:sldChg chg="del">
        <pc:chgData name="Corrie Bergeron" userId="3e3f3ea1-7301-49e0-be5a-8f642ceba293" providerId="ADAL" clId="{1C0C24F5-5693-46A2-9374-81465FF92701}" dt="2024-10-30T20:35:56.137" v="633" actId="2696"/>
        <pc:sldMkLst>
          <pc:docMk/>
          <pc:sldMk cId="4165021880" sldId="260"/>
        </pc:sldMkLst>
      </pc:sldChg>
      <pc:sldChg chg="del">
        <pc:chgData name="Corrie Bergeron" userId="3e3f3ea1-7301-49e0-be5a-8f642ceba293" providerId="ADAL" clId="{1C0C24F5-5693-46A2-9374-81465FF92701}" dt="2024-10-30T20:35:01.322" v="627" actId="2696"/>
        <pc:sldMkLst>
          <pc:docMk/>
          <pc:sldMk cId="3018483480" sldId="261"/>
        </pc:sldMkLst>
      </pc:sldChg>
      <pc:sldChg chg="del">
        <pc:chgData name="Corrie Bergeron" userId="3e3f3ea1-7301-49e0-be5a-8f642ceba293" providerId="ADAL" clId="{1C0C24F5-5693-46A2-9374-81465FF92701}" dt="2024-10-30T20:35:04.370" v="628" actId="2696"/>
        <pc:sldMkLst>
          <pc:docMk/>
          <pc:sldMk cId="3775901143" sldId="262"/>
        </pc:sldMkLst>
      </pc:sldChg>
      <pc:sldChg chg="modNotes">
        <pc:chgData name="Corrie Bergeron" userId="3e3f3ea1-7301-49e0-be5a-8f642ceba293" providerId="ADAL" clId="{1C0C24F5-5693-46A2-9374-81465FF92701}" dt="2024-10-30T16:57:28.919" v="626"/>
        <pc:sldMkLst>
          <pc:docMk/>
          <pc:sldMk cId="1279221815" sldId="263"/>
        </pc:sldMkLst>
      </pc:sldChg>
      <pc:sldChg chg="del">
        <pc:chgData name="Corrie Bergeron" userId="3e3f3ea1-7301-49e0-be5a-8f642ceba293" providerId="ADAL" clId="{1C0C24F5-5693-46A2-9374-81465FF92701}" dt="2024-10-30T16:24:32.113" v="4" actId="2696"/>
        <pc:sldMkLst>
          <pc:docMk/>
          <pc:sldMk cId="2438876230" sldId="265"/>
        </pc:sldMkLst>
      </pc:sldChg>
      <pc:sldChg chg="modNotes">
        <pc:chgData name="Corrie Bergeron" userId="3e3f3ea1-7301-49e0-be5a-8f642ceba293" providerId="ADAL" clId="{1C0C24F5-5693-46A2-9374-81465FF92701}" dt="2024-10-30T16:57:28.919" v="626"/>
        <pc:sldMkLst>
          <pc:docMk/>
          <pc:sldMk cId="1145029985" sldId="266"/>
        </pc:sldMkLst>
      </pc:sldChg>
      <pc:sldChg chg="del">
        <pc:chgData name="Corrie Bergeron" userId="3e3f3ea1-7301-49e0-be5a-8f642ceba293" providerId="ADAL" clId="{1C0C24F5-5693-46A2-9374-81465FF92701}" dt="2024-10-30T16:24:35.078" v="5" actId="2696"/>
        <pc:sldMkLst>
          <pc:docMk/>
          <pc:sldMk cId="747835891" sldId="268"/>
        </pc:sldMkLst>
      </pc:sldChg>
      <pc:sldChg chg="del">
        <pc:chgData name="Corrie Bergeron" userId="3e3f3ea1-7301-49e0-be5a-8f642ceba293" providerId="ADAL" clId="{1C0C24F5-5693-46A2-9374-81465FF92701}" dt="2024-10-30T16:24:25.632" v="3" actId="2696"/>
        <pc:sldMkLst>
          <pc:docMk/>
          <pc:sldMk cId="1607547957" sldId="274"/>
        </pc:sldMkLst>
      </pc:sldChg>
      <pc:sldChg chg="del">
        <pc:chgData name="Corrie Bergeron" userId="3e3f3ea1-7301-49e0-be5a-8f642ceba293" providerId="ADAL" clId="{1C0C24F5-5693-46A2-9374-81465FF92701}" dt="2024-10-30T16:24:21.171" v="2" actId="2696"/>
        <pc:sldMkLst>
          <pc:docMk/>
          <pc:sldMk cId="3188473697" sldId="275"/>
        </pc:sldMkLst>
      </pc:sldChg>
      <pc:sldChg chg="ord modNotesTx">
        <pc:chgData name="Corrie Bergeron" userId="3e3f3ea1-7301-49e0-be5a-8f642ceba293" providerId="ADAL" clId="{1C0C24F5-5693-46A2-9374-81465FF92701}" dt="2024-10-30T16:47:22.360" v="346" actId="6549"/>
        <pc:sldMkLst>
          <pc:docMk/>
          <pc:sldMk cId="2126189749" sldId="284"/>
        </pc:sldMkLst>
      </pc:sldChg>
      <pc:sldChg chg="modNotes">
        <pc:chgData name="Corrie Bergeron" userId="3e3f3ea1-7301-49e0-be5a-8f642ceba293" providerId="ADAL" clId="{1C0C24F5-5693-46A2-9374-81465FF92701}" dt="2024-10-30T16:57:28.919" v="626"/>
        <pc:sldMkLst>
          <pc:docMk/>
          <pc:sldMk cId="179840356" sldId="286"/>
        </pc:sldMkLst>
      </pc:sldChg>
      <pc:sldChg chg="del">
        <pc:chgData name="Corrie Bergeron" userId="3e3f3ea1-7301-49e0-be5a-8f642ceba293" providerId="ADAL" clId="{1C0C24F5-5693-46A2-9374-81465FF92701}" dt="2024-10-30T16:23:55.909" v="1" actId="2696"/>
        <pc:sldMkLst>
          <pc:docMk/>
          <pc:sldMk cId="580074718" sldId="287"/>
        </pc:sldMkLst>
      </pc:sldChg>
      <pc:sldChg chg="modSp mod">
        <pc:chgData name="Corrie Bergeron" userId="3e3f3ea1-7301-49e0-be5a-8f642ceba293" providerId="ADAL" clId="{1C0C24F5-5693-46A2-9374-81465FF92701}" dt="2024-10-30T16:44:03.600" v="261" actId="20577"/>
        <pc:sldMkLst>
          <pc:docMk/>
          <pc:sldMk cId="3329760155" sldId="288"/>
        </pc:sldMkLst>
        <pc:spChg chg="mod">
          <ac:chgData name="Corrie Bergeron" userId="3e3f3ea1-7301-49e0-be5a-8f642ceba293" providerId="ADAL" clId="{1C0C24F5-5693-46A2-9374-81465FF92701}" dt="2024-10-30T16:44:03.600" v="261" actId="20577"/>
          <ac:spMkLst>
            <pc:docMk/>
            <pc:sldMk cId="3329760155" sldId="288"/>
            <ac:spMk id="3" creationId="{661407D0-1A0C-98DA-4FFA-658E9F052619}"/>
          </ac:spMkLst>
        </pc:spChg>
      </pc:sldChg>
      <pc:sldChg chg="modNotes">
        <pc:chgData name="Corrie Bergeron" userId="3e3f3ea1-7301-49e0-be5a-8f642ceba293" providerId="ADAL" clId="{1C0C24F5-5693-46A2-9374-81465FF92701}" dt="2024-10-30T16:57:28.919" v="626"/>
        <pc:sldMkLst>
          <pc:docMk/>
          <pc:sldMk cId="431220621" sldId="289"/>
        </pc:sldMkLst>
      </pc:sldChg>
      <pc:sldChg chg="modNotes">
        <pc:chgData name="Corrie Bergeron" userId="3e3f3ea1-7301-49e0-be5a-8f642ceba293" providerId="ADAL" clId="{1C0C24F5-5693-46A2-9374-81465FF92701}" dt="2024-10-30T16:57:28.919" v="626"/>
        <pc:sldMkLst>
          <pc:docMk/>
          <pc:sldMk cId="2918547660" sldId="290"/>
        </pc:sldMkLst>
      </pc:sldChg>
      <pc:sldChg chg="modNotes">
        <pc:chgData name="Corrie Bergeron" userId="3e3f3ea1-7301-49e0-be5a-8f642ceba293" providerId="ADAL" clId="{1C0C24F5-5693-46A2-9374-81465FF92701}" dt="2024-10-30T16:57:28.919" v="626"/>
        <pc:sldMkLst>
          <pc:docMk/>
          <pc:sldMk cId="1850462102" sldId="291"/>
        </pc:sldMkLst>
      </pc:sldChg>
      <pc:sldChg chg="modNotesTx">
        <pc:chgData name="Corrie Bergeron" userId="3e3f3ea1-7301-49e0-be5a-8f642ceba293" providerId="ADAL" clId="{1C0C24F5-5693-46A2-9374-81465FF92701}" dt="2024-10-30T20:35:51.116" v="632" actId="20577"/>
        <pc:sldMkLst>
          <pc:docMk/>
          <pc:sldMk cId="2893543584" sldId="292"/>
        </pc:sldMkLst>
      </pc:sldChg>
      <pc:sldChg chg="modNotesTx">
        <pc:chgData name="Corrie Bergeron" userId="3e3f3ea1-7301-49e0-be5a-8f642ceba293" providerId="ADAL" clId="{1C0C24F5-5693-46A2-9374-81465FF92701}" dt="2024-10-30T16:50:22.938" v="419" actId="313"/>
        <pc:sldMkLst>
          <pc:docMk/>
          <pc:sldMk cId="1169045627" sldId="297"/>
        </pc:sldMkLst>
      </pc:sldChg>
      <pc:sldChg chg="modNotes">
        <pc:chgData name="Corrie Bergeron" userId="3e3f3ea1-7301-49e0-be5a-8f642ceba293" providerId="ADAL" clId="{1C0C24F5-5693-46A2-9374-81465FF92701}" dt="2024-10-30T16:57:28.919" v="626"/>
        <pc:sldMkLst>
          <pc:docMk/>
          <pc:sldMk cId="2788408710" sldId="299"/>
        </pc:sldMkLst>
      </pc:sldChg>
      <pc:sldChg chg="modNotes">
        <pc:chgData name="Corrie Bergeron" userId="3e3f3ea1-7301-49e0-be5a-8f642ceba293" providerId="ADAL" clId="{1C0C24F5-5693-46A2-9374-81465FF92701}" dt="2024-10-30T16:57:28.919" v="626"/>
        <pc:sldMkLst>
          <pc:docMk/>
          <pc:sldMk cId="713477160" sldId="300"/>
        </pc:sldMkLst>
      </pc:sldChg>
      <pc:sldChg chg="modSp mod modNotes">
        <pc:chgData name="Corrie Bergeron" userId="3e3f3ea1-7301-49e0-be5a-8f642ceba293" providerId="ADAL" clId="{1C0C24F5-5693-46A2-9374-81465FF92701}" dt="2024-10-30T16:57:28.919" v="626"/>
        <pc:sldMkLst>
          <pc:docMk/>
          <pc:sldMk cId="696426244" sldId="303"/>
        </pc:sldMkLst>
        <pc:spChg chg="mod">
          <ac:chgData name="Corrie Bergeron" userId="3e3f3ea1-7301-49e0-be5a-8f642ceba293" providerId="ADAL" clId="{1C0C24F5-5693-46A2-9374-81465FF92701}" dt="2024-10-30T16:43:21.252" v="253" actId="20577"/>
          <ac:spMkLst>
            <pc:docMk/>
            <pc:sldMk cId="696426244" sldId="303"/>
            <ac:spMk id="2" creationId="{5E949E58-4B05-FA17-AFED-FA73184674F1}"/>
          </ac:spMkLst>
        </pc:spChg>
      </pc:sldChg>
      <pc:sldChg chg="modNotes">
        <pc:chgData name="Corrie Bergeron" userId="3e3f3ea1-7301-49e0-be5a-8f642ceba293" providerId="ADAL" clId="{1C0C24F5-5693-46A2-9374-81465FF92701}" dt="2024-10-30T16:57:28.919" v="626"/>
        <pc:sldMkLst>
          <pc:docMk/>
          <pc:sldMk cId="2895842462" sldId="304"/>
        </pc:sldMkLst>
      </pc:sldChg>
      <pc:sldChg chg="modSp mod">
        <pc:chgData name="Corrie Bergeron" userId="3e3f3ea1-7301-49e0-be5a-8f642ceba293" providerId="ADAL" clId="{1C0C24F5-5693-46A2-9374-81465FF92701}" dt="2024-10-30T16:45:39.768" v="278" actId="14100"/>
        <pc:sldMkLst>
          <pc:docMk/>
          <pc:sldMk cId="2452969971" sldId="305"/>
        </pc:sldMkLst>
        <pc:spChg chg="mod">
          <ac:chgData name="Corrie Bergeron" userId="3e3f3ea1-7301-49e0-be5a-8f642ceba293" providerId="ADAL" clId="{1C0C24F5-5693-46A2-9374-81465FF92701}" dt="2024-10-30T16:45:39.768" v="278" actId="14100"/>
          <ac:spMkLst>
            <pc:docMk/>
            <pc:sldMk cId="2452969971" sldId="305"/>
            <ac:spMk id="2" creationId="{BACE0EC6-8B4C-3FD6-59FC-C43FA7D5C7AD}"/>
          </ac:spMkLst>
        </pc:spChg>
        <pc:spChg chg="mod">
          <ac:chgData name="Corrie Bergeron" userId="3e3f3ea1-7301-49e0-be5a-8f642ceba293" providerId="ADAL" clId="{1C0C24F5-5693-46A2-9374-81465FF92701}" dt="2024-10-30T16:45:26.532" v="276" actId="20577"/>
          <ac:spMkLst>
            <pc:docMk/>
            <pc:sldMk cId="2452969971" sldId="305"/>
            <ac:spMk id="3" creationId="{A693EC8B-A5FF-3EF2-F444-A5349BC5411C}"/>
          </ac:spMkLst>
        </pc:spChg>
      </pc:sldChg>
      <pc:sldChg chg="modSp mod">
        <pc:chgData name="Corrie Bergeron" userId="3e3f3ea1-7301-49e0-be5a-8f642ceba293" providerId="ADAL" clId="{1C0C24F5-5693-46A2-9374-81465FF92701}" dt="2024-10-30T16:46:56.194" v="318" actId="20577"/>
        <pc:sldMkLst>
          <pc:docMk/>
          <pc:sldMk cId="2019287680" sldId="309"/>
        </pc:sldMkLst>
        <pc:spChg chg="mod">
          <ac:chgData name="Corrie Bergeron" userId="3e3f3ea1-7301-49e0-be5a-8f642ceba293" providerId="ADAL" clId="{1C0C24F5-5693-46A2-9374-81465FF92701}" dt="2024-10-30T16:46:56.194" v="318" actId="20577"/>
          <ac:spMkLst>
            <pc:docMk/>
            <pc:sldMk cId="2019287680" sldId="309"/>
            <ac:spMk id="3" creationId="{575D88A1-2E31-6CED-5503-7FC5159A3D79}"/>
          </ac:spMkLst>
        </pc:spChg>
      </pc:sldChg>
      <pc:sldChg chg="del">
        <pc:chgData name="Corrie Bergeron" userId="3e3f3ea1-7301-49e0-be5a-8f642ceba293" providerId="ADAL" clId="{1C0C24F5-5693-46A2-9374-81465FF92701}" dt="2024-10-30T16:29:53.666" v="9" actId="2696"/>
        <pc:sldMkLst>
          <pc:docMk/>
          <pc:sldMk cId="3462209733" sldId="312"/>
        </pc:sldMkLst>
      </pc:sldChg>
      <pc:sldChg chg="modSp mod">
        <pc:chgData name="Corrie Bergeron" userId="3e3f3ea1-7301-49e0-be5a-8f642ceba293" providerId="ADAL" clId="{1C0C24F5-5693-46A2-9374-81465FF92701}" dt="2024-10-30T16:41:14.819" v="241" actId="20577"/>
        <pc:sldMkLst>
          <pc:docMk/>
          <pc:sldMk cId="2397068102" sldId="313"/>
        </pc:sldMkLst>
        <pc:spChg chg="mod">
          <ac:chgData name="Corrie Bergeron" userId="3e3f3ea1-7301-49e0-be5a-8f642ceba293" providerId="ADAL" clId="{1C0C24F5-5693-46A2-9374-81465FF92701}" dt="2024-10-30T16:41:14.819" v="241" actId="20577"/>
          <ac:spMkLst>
            <pc:docMk/>
            <pc:sldMk cId="2397068102" sldId="313"/>
            <ac:spMk id="3" creationId="{FEA1577B-8EA6-B9A4-2B92-07C8B551DA58}"/>
          </ac:spMkLst>
        </pc:spChg>
      </pc:sldChg>
      <pc:sldChg chg="modNotes modNotesTx">
        <pc:chgData name="Corrie Bergeron" userId="3e3f3ea1-7301-49e0-be5a-8f642ceba293" providerId="ADAL" clId="{1C0C24F5-5693-46A2-9374-81465FF92701}" dt="2024-10-30T16:57:28.919" v="626"/>
        <pc:sldMkLst>
          <pc:docMk/>
          <pc:sldMk cId="1008316828" sldId="314"/>
        </pc:sldMkLst>
      </pc:sldChg>
      <pc:sldChg chg="modNotesTx">
        <pc:chgData name="Corrie Bergeron" userId="3e3f3ea1-7301-49e0-be5a-8f642ceba293" providerId="ADAL" clId="{1C0C24F5-5693-46A2-9374-81465FF92701}" dt="2024-10-30T16:54:07.443" v="573" actId="20577"/>
        <pc:sldMkLst>
          <pc:docMk/>
          <pc:sldMk cId="3119455130" sldId="315"/>
        </pc:sldMkLst>
      </pc:sldChg>
      <pc:sldChg chg="del">
        <pc:chgData name="Corrie Bergeron" userId="3e3f3ea1-7301-49e0-be5a-8f642ceba293" providerId="ADAL" clId="{1C0C24F5-5693-46A2-9374-81465FF92701}" dt="2024-10-30T16:23:51.696" v="0" actId="2696"/>
        <pc:sldMkLst>
          <pc:docMk/>
          <pc:sldMk cId="2830271492" sldId="316"/>
        </pc:sldMkLst>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01T14:41:52.07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34,'23'-1,"-1"-1,37-9,23-2,407 7,-265 9,5005-3,-5200 1,1 2,34 8,41 4,286-13,-202-4,-166 4,-1 0,40 9,-38-5,0-2,28 1,302-5,-335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7-24T16:35:07.76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1 133,'44'-10,"-12"1,62-1,145 4,-28 2,756-26,3 32,-351 0,-375-2,1335-19,-847 9,-199 6,-179-12,58-1,1543 16,-941 3,-984-2</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7-24T16:35:10.65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1 361,'40'-2,"63"-11,19-2,701 9,-460 9,2144-3,-1336-53,-511 13,1464-119,-960 84,1207 77,-2333-2</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7-24T16:35:13.53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0 133,'1'-2,"-1"1,1-1,-1 1,1-1,0 1,0 0,0-1,0 1,0 0,0 0,0 0,0 0,0-1,1 2,-1-1,0 0,1 0,-1 0,1 1,-1-1,4 0,38-14,-36 13,63-16,0 4,0 2,87-3,-21 2,76-3,1262 14,-708 4,6463-2,-7202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7-24T16:35:21.12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69,'4566'0,"-4219"-17,-33 0,1069 15,-661 5,-668-6,61-10,33-3,668 13,-419 6,349-3,-718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7-24T16:35:30.33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0 197,'180'1,"394"-15,-153-10,-85 8,222-10,835 4,-901 25,131-23,-92 9,-177 8,-76-12,93-2,-96 1,1-1,586 18,-834-1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7-24T16:35:32.55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0 327,'7'0,"-1"-1,1 0,-1-1,0 0,1 0,8-4,15-5,64-10,125-12,103 8,-231 20,1201-21,-360 18,953-11,-1585 19,397-39,-378 14,-208 17,524-20,-385 12,-20 0,-196 14,66-12,-64 7,54-2,71 9,-133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7-24T17:07:44.65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39,'33'-9,"-6"-1,45 0,0 4,0 3,77 6,-19 0,303-5,378 5,-510 13,89 1,2985-19,-3357 3,0 1,0 1,35 10,-51-12,20 4</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7-24T17:07:49.46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99,'2935'0,"-2449"-20,-280 8,17-3,172-4,101 3,58-1,497 19,-1019-2</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7-24T17:07:58.82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38,'0'-2,"0"1,1 0,-1 0,0 0,1 0,-1 0,1 0,0 0,-1 0,1 0,0 0,0 0,-1 0,1 0,0 0,0 0,0 1,0-1,0 0,0 1,0-1,1 1,-1-1,0 1,0 0,0-1,2 1,36-7,-37 7,116-8,125 10,-81 0,358-2,-492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01T14:41:59.43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0 121,'13'-1,"0"0,0-1,18-6,21-3,266 3,-210 10,111-14,267-2,-129 10,-214-11,44-1,-117 16,34 0,133-17,-116 6,216 8,-165 6,2527-3,-2673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01T14:42:02.70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0 182,'1921'0,"-1691"-16,3 0,-94 19,149-6,-188-11,-63 8,65-3,945 8,-462 3,-540-4,63-11,20-2,122-4,-48 3,-19 2,-20 2,204 10,-167 4,289-2,-466-1,-1-1,40-10,-38 7,1 1,25-2,-25 6</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01T14:42:12.15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62,'1633'0,"-1206"-16,-36 1,661 14,-494 2,-316-16,2 0,977 16,-1195-1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01T14:42:54.06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1 101,'241'2,"271"-4,-273-12,114-2,2179 14,-1226 5,-1089-19,5 0,17 20,276-7,-354-11,91-2,-217 17,-20 0,0 0,0-1,0-1,0 0,14-4,-10-2</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01T14:42:56.99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1 213,'0'-1,"1"-1,-1 1,1 0,0 0,-1 0,1 0,0 0,0-1,0 2,0-1,0 0,0 0,0 0,0 0,0 1,0-1,0 0,1 1,-1-1,0 1,0-1,1 1,-1 0,0 0,1-1,1 1,45-5,-41 4,201-5,26-3,184-17,-212 16,937-5,-693 19,210-22,-284 4,29-3,63-33,-394 41,107-5,212 13,-173 4,1612-3,-1806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7-24T16:34:58.81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0 164,'863'0,"-817"-2,65-12,26-1,83 16,68-4,-89-27,-119 18,-13 2,105-4,643 16,-614-19,-11 1,128 18,133-4,-284-14,66-2,1661 20,-1877-1,0 1,0 0,0 2,19 6,-32-9,17 5</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7-24T16:35:02.44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1 102,'603'2,"667"-5,-765-13,164-2,-482 19,620-20,-674 11,179-17,-161 12,233 10,-178 7,918-4,-1096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7-24T16:35:04.44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0 261,'7'-4,"0"-1,1 1,-1 1,1 0,-1 0,1 0,0 1,0 0,0 1,0-1,1 2,11-1,19-3,417-46,5 35,-121 6,-113 0,755-44,273 28,-826 29,-14-2,475-5,-432-20,-283 12,0-3,102-4,193 19,-436-1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5EB8AED8-87E8-489D-A3F4-E713D919DF94}" type="datetimeFigureOut">
              <a:rPr lang="en-US" smtClean="0"/>
              <a:t>10/31/2024</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94732FF8-FBCF-4DDD-A276-293546008AC5}" type="slidenum">
              <a:rPr lang="en-US" smtClean="0"/>
              <a:t>‹#›</a:t>
            </a:fld>
            <a:endParaRPr lang="en-US"/>
          </a:p>
        </p:txBody>
      </p:sp>
    </p:spTree>
    <p:extLst>
      <p:ext uri="{BB962C8B-B14F-4D97-AF65-F5344CB8AC3E}">
        <p14:creationId xmlns:p14="http://schemas.microsoft.com/office/powerpoint/2010/main" val="16426177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hatgpt.com/g/g-TcSx5BYQr-the-four-futures-planner"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chatgpt.com/g/g-TcSx5BYQr-the-four-futures-planner"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s://lakelandcc.hosted.panopto.com/Panopto/Pages/Viewer.aspx?id=1aceae9f-8b2e-4c52-9ca9-b1b800ee583a" TargetMode="Externa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Bring up links</a:t>
            </a:r>
          </a:p>
          <a:p>
            <a:r>
              <a:rPr lang="en-US"/>
              <a:t>https://www.youtube.com/watch?v=i9dHL7GA1nk&amp;ab_channel=RushVEVO </a:t>
            </a:r>
          </a:p>
          <a:p>
            <a:endParaRPr lang="en-US" dirty="0"/>
          </a:p>
          <a:p>
            <a:r>
              <a:rPr lang="en-US" dirty="0"/>
              <a:t>https://www.oneusefulthing.org/p/on-speaking-to-ai</a:t>
            </a:r>
          </a:p>
          <a:p>
            <a:endParaRPr lang="en-US" dirty="0"/>
          </a:p>
          <a:p>
            <a:r>
              <a:rPr lang="en-US" dirty="0"/>
              <a:t>https://open.substack.com/pub/oneusefulthing/p/change-blindness</a:t>
            </a:r>
          </a:p>
          <a:p>
            <a:endParaRPr lang="en-US" dirty="0"/>
          </a:p>
          <a:p>
            <a:r>
              <a:rPr lang="en-US" dirty="0"/>
              <a:t>https://mustreadalaska.com/fairbanks-airport-robotic-dog-has-a-pronoun-she-her-and-is-a-first-for-an-american-airport/ </a:t>
            </a:r>
          </a:p>
          <a:p>
            <a:endParaRPr lang="en-US" dirty="0"/>
          </a:p>
          <a:p>
            <a:pPr defTabSz="933237">
              <a:defRPr/>
            </a:pPr>
            <a:r>
              <a:rPr lang="en-US" b="0" dirty="0">
                <a:effectLst/>
              </a:rPr>
              <a:t>https://www.reddit.com/r/catsonroombas/comments/x6rpcq/a_cat_tank </a:t>
            </a:r>
          </a:p>
          <a:p>
            <a:endParaRPr lang="en-US" dirty="0"/>
          </a:p>
          <a:p>
            <a:pPr defTabSz="933237">
              <a:defRPr/>
            </a:pPr>
            <a:r>
              <a:rPr lang="en-US" dirty="0">
                <a:hlinkClick r:id="rId3"/>
              </a:rPr>
              <a:t>https://chatgpt.com/g/g-TcSx5BYQr-the-four-futures-planner</a:t>
            </a:r>
            <a:endParaRPr lang="en-US" dirty="0"/>
          </a:p>
          <a:p>
            <a:endParaRPr lang="en-US" dirty="0"/>
          </a:p>
          <a:p>
            <a:r>
              <a:rPr lang="en-US" dirty="0"/>
              <a:t>I’m a mid-career college professor. I’m concerned about how my career might be impacted by the growth of AI, by demographic changes, and by societal trends. What advice can you offer?</a:t>
            </a:r>
          </a:p>
        </p:txBody>
      </p:sp>
      <p:sp>
        <p:nvSpPr>
          <p:cNvPr id="4" name="Slide Number Placeholder 3"/>
          <p:cNvSpPr>
            <a:spLocks noGrp="1"/>
          </p:cNvSpPr>
          <p:nvPr>
            <p:ph type="sldNum" sz="quarter" idx="5"/>
          </p:nvPr>
        </p:nvSpPr>
        <p:spPr/>
        <p:txBody>
          <a:bodyPr/>
          <a:lstStyle/>
          <a:p>
            <a:fld id="{94732FF8-FBCF-4DDD-A276-293546008AC5}" type="slidenum">
              <a:rPr lang="en-US" smtClean="0"/>
              <a:t>1</a:t>
            </a:fld>
            <a:endParaRPr lang="en-US"/>
          </a:p>
        </p:txBody>
      </p:sp>
    </p:spTree>
    <p:extLst>
      <p:ext uri="{BB962C8B-B14F-4D97-AF65-F5344CB8AC3E}">
        <p14:creationId xmlns:p14="http://schemas.microsoft.com/office/powerpoint/2010/main" val="35519432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more that things change, the more the stay the same.</a:t>
            </a:r>
          </a:p>
        </p:txBody>
      </p:sp>
      <p:sp>
        <p:nvSpPr>
          <p:cNvPr id="4" name="Slide Number Placeholder 3"/>
          <p:cNvSpPr>
            <a:spLocks noGrp="1"/>
          </p:cNvSpPr>
          <p:nvPr>
            <p:ph type="sldNum" sz="quarter" idx="5"/>
          </p:nvPr>
        </p:nvSpPr>
        <p:spPr/>
        <p:txBody>
          <a:bodyPr/>
          <a:lstStyle/>
          <a:p>
            <a:fld id="{94732FF8-FBCF-4DDD-A276-293546008AC5}" type="slidenum">
              <a:rPr lang="en-US" smtClean="0"/>
              <a:t>10</a:t>
            </a:fld>
            <a:endParaRPr lang="en-US"/>
          </a:p>
        </p:txBody>
      </p:sp>
    </p:spTree>
    <p:extLst>
      <p:ext uri="{BB962C8B-B14F-4D97-AF65-F5344CB8AC3E}">
        <p14:creationId xmlns:p14="http://schemas.microsoft.com/office/powerpoint/2010/main" val="5840258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But </a:t>
            </a:r>
            <a:r>
              <a:rPr lang="en-US" err="1"/>
              <a:t>y’know</a:t>
            </a:r>
            <a:r>
              <a:rPr lang="en-US"/>
              <a:t>, some things don’t change. </a:t>
            </a:r>
          </a:p>
          <a:p>
            <a:endParaRPr lang="en-US"/>
          </a:p>
          <a:p>
            <a:r>
              <a:rPr lang="en-US" b="1">
                <a:solidFill>
                  <a:srgbClr val="000000"/>
                </a:solidFill>
                <a:latin typeface="Arial" panose="020B0604020202020204" pitchFamily="34" charset="0"/>
              </a:rPr>
              <a:t>But you know what hasn’t changed? </a:t>
            </a:r>
            <a:r>
              <a:rPr lang="en-US">
                <a:solidFill>
                  <a:srgbClr val="000000"/>
                </a:solidFill>
                <a:latin typeface="Arial" panose="020B0604020202020204" pitchFamily="34" charset="0"/>
              </a:rPr>
              <a:t>Google and YouTube and Twitter (</a:t>
            </a:r>
            <a:r>
              <a:rPr lang="en-US" err="1">
                <a:solidFill>
                  <a:srgbClr val="000000"/>
                </a:solidFill>
                <a:latin typeface="Arial" panose="020B0604020202020204" pitchFamily="34" charset="0"/>
              </a:rPr>
              <a:t>ok.</a:t>
            </a:r>
            <a:r>
              <a:rPr lang="en-US" i="1" err="1">
                <a:solidFill>
                  <a:srgbClr val="000000"/>
                </a:solidFill>
                <a:latin typeface="Arial" panose="020B0604020202020204" pitchFamily="34" charset="0"/>
              </a:rPr>
              <a:t>X</a:t>
            </a:r>
            <a:r>
              <a:rPr lang="en-US">
                <a:solidFill>
                  <a:srgbClr val="000000"/>
                </a:solidFill>
                <a:latin typeface="Arial" panose="020B0604020202020204" pitchFamily="34" charset="0"/>
              </a:rPr>
              <a:t>) have changed </a:t>
            </a:r>
            <a:r>
              <a:rPr lang="en-US" i="1">
                <a:solidFill>
                  <a:srgbClr val="000000"/>
                </a:solidFill>
                <a:latin typeface="Arial" panose="020B0604020202020204" pitchFamily="34" charset="0"/>
              </a:rPr>
              <a:t>how </a:t>
            </a:r>
            <a:r>
              <a:rPr lang="en-US">
                <a:solidFill>
                  <a:srgbClr val="000000"/>
                </a:solidFill>
                <a:latin typeface="Arial" panose="020B0604020202020204" pitchFamily="34" charset="0"/>
              </a:rPr>
              <a:t>we get information and entertainment, but people have always gotten information and entertainment.  Amazon has changed </a:t>
            </a:r>
            <a:r>
              <a:rPr lang="en-US" i="1">
                <a:solidFill>
                  <a:srgbClr val="000000"/>
                </a:solidFill>
                <a:latin typeface="Arial" panose="020B0604020202020204" pitchFamily="34" charset="0"/>
              </a:rPr>
              <a:t>how </a:t>
            </a:r>
            <a:r>
              <a:rPr lang="en-US">
                <a:solidFill>
                  <a:srgbClr val="000000"/>
                </a:solidFill>
                <a:latin typeface="Arial" panose="020B0604020202020204" pitchFamily="34" charset="0"/>
              </a:rPr>
              <a:t>we trade for goods, but people have always traded for goods. </a:t>
            </a:r>
            <a:r>
              <a:rPr lang="en-US" b="1">
                <a:solidFill>
                  <a:srgbClr val="000000"/>
                </a:solidFill>
                <a:latin typeface="Arial" panose="020B0604020202020204" pitchFamily="34" charset="0"/>
              </a:rPr>
              <a:t>Human needs - human nature - doesn’t change. </a:t>
            </a:r>
            <a:endParaRPr lang="en-US" b="0">
              <a:effectLst/>
            </a:endParaRPr>
          </a:p>
          <a:p>
            <a:br>
              <a:rPr lang="en-US" b="0">
                <a:effectLst/>
              </a:rPr>
            </a:br>
            <a:r>
              <a:rPr lang="en-US">
                <a:solidFill>
                  <a:srgbClr val="000000"/>
                </a:solidFill>
                <a:latin typeface="Arial" panose="020B0604020202020204" pitchFamily="34" charset="0"/>
              </a:rPr>
              <a:t>The stories of Shakespeare and Chaucer still move us. The Biblical scandal of King David and Bathsheba could be a supermarket tabloid story or a viral TikTok hot take on a celebrity influencer. </a:t>
            </a:r>
            <a:endParaRPr lang="en-US"/>
          </a:p>
        </p:txBody>
      </p:sp>
      <p:sp>
        <p:nvSpPr>
          <p:cNvPr id="4" name="Slide Number Placeholder 3"/>
          <p:cNvSpPr>
            <a:spLocks noGrp="1"/>
          </p:cNvSpPr>
          <p:nvPr>
            <p:ph type="sldNum" sz="quarter" idx="5"/>
          </p:nvPr>
        </p:nvSpPr>
        <p:spPr/>
        <p:txBody>
          <a:bodyPr/>
          <a:lstStyle/>
          <a:p>
            <a:fld id="{94732FF8-FBCF-4DDD-A276-293546008AC5}" type="slidenum">
              <a:rPr lang="en-US" smtClean="0"/>
              <a:t>11</a:t>
            </a:fld>
            <a:endParaRPr lang="en-US"/>
          </a:p>
        </p:txBody>
      </p:sp>
    </p:spTree>
    <p:extLst>
      <p:ext uri="{BB962C8B-B14F-4D97-AF65-F5344CB8AC3E}">
        <p14:creationId xmlns:p14="http://schemas.microsoft.com/office/powerpoint/2010/main" val="21229262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a:solidFill>
                  <a:srgbClr val="000000"/>
                </a:solidFill>
                <a:effectLst/>
                <a:latin typeface="Arial" panose="020B0604020202020204" pitchFamily="34" charset="0"/>
                <a:cs typeface="Arial" panose="020B0604020202020204" pitchFamily="34" charset="0"/>
              </a:rPr>
              <a:t>Bad customer reviews…</a:t>
            </a:r>
          </a:p>
          <a:p>
            <a:endParaRPr lang="en-US" b="0" i="0" u="none" strike="noStrike">
              <a:solidFill>
                <a:srgbClr val="000000"/>
              </a:solidFill>
              <a:effectLst/>
              <a:latin typeface="Arial" panose="020B0604020202020204" pitchFamily="34" charset="0"/>
              <a:cs typeface="Arial" panose="020B0604020202020204" pitchFamily="34" charset="0"/>
            </a:endParaRPr>
          </a:p>
          <a:p>
            <a:r>
              <a:rPr lang="en-US" b="0" i="0" u="none" strike="noStrike">
                <a:solidFill>
                  <a:srgbClr val="000000"/>
                </a:solidFill>
                <a:effectLst/>
                <a:latin typeface="Arial" panose="020B0604020202020204" pitchFamily="34" charset="0"/>
                <a:cs typeface="Arial" panose="020B0604020202020204" pitchFamily="34" charset="0"/>
              </a:rPr>
              <a:t>“</a:t>
            </a:r>
            <a:r>
              <a:rPr lang="en-US" b="0" i="0" u="none" strike="noStrike" err="1">
                <a:solidFill>
                  <a:srgbClr val="000000"/>
                </a:solidFill>
                <a:effectLst/>
                <a:latin typeface="Arial" panose="020B0604020202020204" pitchFamily="34" charset="0"/>
                <a:cs typeface="Arial" panose="020B0604020202020204" pitchFamily="34" charset="0"/>
              </a:rPr>
              <a:t>Ea</a:t>
            </a:r>
            <a:r>
              <a:rPr lang="en-US" b="0" i="0" u="none" strike="noStrike">
                <a:solidFill>
                  <a:srgbClr val="000000"/>
                </a:solidFill>
                <a:effectLst/>
                <a:latin typeface="Arial" panose="020B0604020202020204" pitchFamily="34" charset="0"/>
                <a:cs typeface="Arial" panose="020B0604020202020204" pitchFamily="34" charset="0"/>
              </a:rPr>
              <a:t>-Nasir is a cheat and sells bad copper” - the first negative Yelp review, 2,000 BC. </a:t>
            </a:r>
            <a:endParaRPr lang="en-US" b="0">
              <a:effectLst/>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4732FF8-FBCF-4DDD-A276-293546008AC5}" type="slidenum">
              <a:rPr lang="en-US" smtClean="0"/>
              <a:t>12</a:t>
            </a:fld>
            <a:endParaRPr lang="en-US"/>
          </a:p>
        </p:txBody>
      </p:sp>
    </p:spTree>
    <p:extLst>
      <p:ext uri="{BB962C8B-B14F-4D97-AF65-F5344CB8AC3E}">
        <p14:creationId xmlns:p14="http://schemas.microsoft.com/office/powerpoint/2010/main" val="20319179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a:solidFill>
                  <a:srgbClr val="000000"/>
                </a:solidFill>
                <a:effectLst/>
                <a:latin typeface="Arial" panose="020B0604020202020204" pitchFamily="34" charset="0"/>
              </a:rPr>
              <a:t>This is my favorite example, though. Plato recounts Socrates telling the story of how the god </a:t>
            </a:r>
            <a:r>
              <a:rPr lang="en-US" b="0" i="0" u="none" strike="noStrike" err="1">
                <a:solidFill>
                  <a:srgbClr val="000000"/>
                </a:solidFill>
                <a:effectLst/>
                <a:latin typeface="Arial" panose="020B0604020202020204" pitchFamily="34" charset="0"/>
              </a:rPr>
              <a:t>Theuth</a:t>
            </a:r>
            <a:r>
              <a:rPr lang="en-US" b="0" i="0" u="none" strike="noStrike">
                <a:solidFill>
                  <a:srgbClr val="000000"/>
                </a:solidFill>
                <a:effectLst/>
                <a:latin typeface="Arial" panose="020B0604020202020204" pitchFamily="34" charset="0"/>
              </a:rPr>
              <a:t> is so proud of inventing writing.  His fellow god Ammon-</a:t>
            </a:r>
            <a:r>
              <a:rPr lang="en-US" b="0" i="0" u="none" strike="noStrike" err="1">
                <a:solidFill>
                  <a:srgbClr val="000000"/>
                </a:solidFill>
                <a:effectLst/>
                <a:latin typeface="Arial" panose="020B0604020202020204" pitchFamily="34" charset="0"/>
              </a:rPr>
              <a:t>Thamos</a:t>
            </a:r>
            <a:r>
              <a:rPr lang="en-US" b="0" i="0" u="none" strike="noStrike">
                <a:solidFill>
                  <a:srgbClr val="000000"/>
                </a:solidFill>
                <a:effectLst/>
                <a:latin typeface="Arial" panose="020B0604020202020204" pitchFamily="34" charset="0"/>
              </a:rPr>
              <a:t> is not so impressed, though:</a:t>
            </a:r>
          </a:p>
          <a:p>
            <a:endParaRPr lang="en-US" b="1" i="0" u="none" strike="noStrike">
              <a:solidFill>
                <a:srgbClr val="000000"/>
              </a:solidFill>
              <a:effectLst/>
              <a:latin typeface="Arial" panose="020B0604020202020204" pitchFamily="34" charset="0"/>
            </a:endParaRPr>
          </a:p>
          <a:p>
            <a:r>
              <a:rPr lang="en-US" b="1" i="0" u="none" strike="noStrike">
                <a:solidFill>
                  <a:srgbClr val="000000"/>
                </a:solidFill>
                <a:effectLst/>
                <a:latin typeface="Arial" panose="020B0604020202020204" pitchFamily="34" charset="0"/>
              </a:rPr>
              <a:t>"For this invention [of writing] will produce forgetfulness </a:t>
            </a:r>
            <a:r>
              <a:rPr lang="en-US" b="0" i="0" u="none" strike="noStrike">
                <a:solidFill>
                  <a:srgbClr val="000000"/>
                </a:solidFill>
                <a:effectLst/>
                <a:latin typeface="Arial" panose="020B0604020202020204" pitchFamily="34" charset="0"/>
              </a:rPr>
              <a:t>in the minds of those who learn to use it... you offer your pupils the appearance of wisdom, not true wisdom, for </a:t>
            </a:r>
            <a:r>
              <a:rPr lang="en-US" b="1" i="0" u="none" strike="noStrike">
                <a:solidFill>
                  <a:srgbClr val="000000"/>
                </a:solidFill>
                <a:effectLst/>
                <a:latin typeface="Arial" panose="020B0604020202020204" pitchFamily="34" charset="0"/>
              </a:rPr>
              <a:t>they will read many things without instruction and will therefore seem to know many things, when they are for the most part ignorant and hard to get along with, since they are not wise, but only appear wise.</a:t>
            </a:r>
            <a:r>
              <a:rPr lang="en-US" b="0" i="0" u="none" strike="noStrike">
                <a:solidFill>
                  <a:srgbClr val="000000"/>
                </a:solidFill>
                <a:effectLst/>
                <a:latin typeface="Arial" panose="020B0604020202020204" pitchFamily="34" charset="0"/>
              </a:rPr>
              <a:t>" </a:t>
            </a:r>
          </a:p>
          <a:p>
            <a:endParaRPr lang="en-US" b="0" i="0" u="none" strike="noStrike">
              <a:solidFill>
                <a:srgbClr val="000000"/>
              </a:solidFill>
              <a:effectLst/>
              <a:latin typeface="Arial" panose="020B0604020202020204" pitchFamily="34" charset="0"/>
            </a:endParaRPr>
          </a:p>
          <a:p>
            <a:r>
              <a:rPr lang="en-US" b="0" i="0" u="none" strike="noStrike">
                <a:solidFill>
                  <a:srgbClr val="000000"/>
                </a:solidFill>
                <a:effectLst/>
                <a:latin typeface="Arial" panose="020B0604020202020204" pitchFamily="34" charset="0"/>
              </a:rPr>
              <a:t> -- Ammon-</a:t>
            </a:r>
            <a:r>
              <a:rPr lang="en-US" b="0" i="0" u="none" strike="noStrike" err="1">
                <a:solidFill>
                  <a:srgbClr val="000000"/>
                </a:solidFill>
                <a:effectLst/>
                <a:latin typeface="Arial" panose="020B0604020202020204" pitchFamily="34" charset="0"/>
              </a:rPr>
              <a:t>Thamus</a:t>
            </a:r>
            <a:r>
              <a:rPr lang="en-US" b="0" i="0" u="none" strike="noStrike">
                <a:solidFill>
                  <a:srgbClr val="000000"/>
                </a:solidFill>
                <a:effectLst/>
                <a:latin typeface="Arial" panose="020B0604020202020204" pitchFamily="34" charset="0"/>
              </a:rPr>
              <a:t>, god-king of Thebes, admonishing the god </a:t>
            </a:r>
            <a:r>
              <a:rPr lang="en-US" b="0" i="0" u="none" strike="noStrike" err="1">
                <a:solidFill>
                  <a:srgbClr val="000000"/>
                </a:solidFill>
                <a:effectLst/>
                <a:latin typeface="Arial" panose="020B0604020202020204" pitchFamily="34" charset="0"/>
              </a:rPr>
              <a:t>Theuth</a:t>
            </a:r>
            <a:r>
              <a:rPr lang="en-US" b="0" i="0" u="none" strike="noStrike">
                <a:solidFill>
                  <a:srgbClr val="000000"/>
                </a:solidFill>
                <a:effectLst/>
                <a:latin typeface="Arial" panose="020B0604020202020204" pitchFamily="34" charset="0"/>
              </a:rPr>
              <a:t>, the inventor of writing. </a:t>
            </a:r>
          </a:p>
          <a:p>
            <a:endParaRPr lang="en-US" b="0" i="0" u="none" strike="noStrike">
              <a:solidFill>
                <a:srgbClr val="000000"/>
              </a:solidFill>
              <a:effectLst/>
              <a:latin typeface="Arial" panose="020B0604020202020204" pitchFamily="34" charset="0"/>
            </a:endParaRPr>
          </a:p>
          <a:p>
            <a:endParaRPr lang="en-US" b="0" i="0" u="none" strike="noStrike">
              <a:solidFill>
                <a:srgbClr val="000000"/>
              </a:solidFill>
              <a:effectLst/>
              <a:latin typeface="Arial" panose="020B0604020202020204" pitchFamily="34" charset="0"/>
            </a:endParaRPr>
          </a:p>
          <a:p>
            <a:r>
              <a:rPr lang="en-US"/>
              <a:t>https://bearskindigital.com/2015/01/20/the-myth-of-thamus-and-theuth/</a:t>
            </a:r>
          </a:p>
        </p:txBody>
      </p:sp>
      <p:sp>
        <p:nvSpPr>
          <p:cNvPr id="4" name="Slide Number Placeholder 3"/>
          <p:cNvSpPr>
            <a:spLocks noGrp="1"/>
          </p:cNvSpPr>
          <p:nvPr>
            <p:ph type="sldNum" sz="quarter" idx="5"/>
          </p:nvPr>
        </p:nvSpPr>
        <p:spPr/>
        <p:txBody>
          <a:bodyPr/>
          <a:lstStyle/>
          <a:p>
            <a:fld id="{94732FF8-FBCF-4DDD-A276-293546008AC5}" type="slidenum">
              <a:rPr lang="en-US" smtClean="0"/>
              <a:t>13</a:t>
            </a:fld>
            <a:endParaRPr lang="en-US"/>
          </a:p>
        </p:txBody>
      </p:sp>
    </p:spTree>
    <p:extLst>
      <p:ext uri="{BB962C8B-B14F-4D97-AF65-F5344CB8AC3E}">
        <p14:creationId xmlns:p14="http://schemas.microsoft.com/office/powerpoint/2010/main" val="2194660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Technology adoption follows a familiar pattern.  Let’s look at some examples.</a:t>
            </a:r>
          </a:p>
        </p:txBody>
      </p:sp>
      <p:sp>
        <p:nvSpPr>
          <p:cNvPr id="4" name="Slide Number Placeholder 3"/>
          <p:cNvSpPr>
            <a:spLocks noGrp="1"/>
          </p:cNvSpPr>
          <p:nvPr>
            <p:ph type="sldNum" sz="quarter" idx="5"/>
          </p:nvPr>
        </p:nvSpPr>
        <p:spPr/>
        <p:txBody>
          <a:bodyPr/>
          <a:lstStyle/>
          <a:p>
            <a:fld id="{94732FF8-FBCF-4DDD-A276-293546008AC5}" type="slidenum">
              <a:rPr lang="en-US" smtClean="0"/>
              <a:t>14</a:t>
            </a:fld>
            <a:endParaRPr lang="en-US"/>
          </a:p>
        </p:txBody>
      </p:sp>
    </p:spTree>
    <p:extLst>
      <p:ext uri="{BB962C8B-B14F-4D97-AF65-F5344CB8AC3E}">
        <p14:creationId xmlns:p14="http://schemas.microsoft.com/office/powerpoint/2010/main" val="28796516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look at a couple more examples.  Early motion pictures.  Lots of experiments. Pure novelty.  Penny-cinema peep shows.  Naughty things, too!  Shock value. </a:t>
            </a:r>
          </a:p>
          <a:p>
            <a:endParaRPr lang="en-US"/>
          </a:p>
          <a:p>
            <a:r>
              <a:rPr lang="en-US" b="1"/>
              <a:t>TAKING ADVANTAGE OF NEW AFFORDANCES.</a:t>
            </a:r>
          </a:p>
        </p:txBody>
      </p:sp>
      <p:sp>
        <p:nvSpPr>
          <p:cNvPr id="4" name="Slide Number Placeholder 3"/>
          <p:cNvSpPr>
            <a:spLocks noGrp="1"/>
          </p:cNvSpPr>
          <p:nvPr>
            <p:ph type="sldNum" sz="quarter" idx="5"/>
          </p:nvPr>
        </p:nvSpPr>
        <p:spPr/>
        <p:txBody>
          <a:bodyPr/>
          <a:lstStyle/>
          <a:p>
            <a:fld id="{94732FF8-FBCF-4DDD-A276-293546008AC5}" type="slidenum">
              <a:rPr lang="en-US" smtClean="0"/>
              <a:t>15</a:t>
            </a:fld>
            <a:endParaRPr lang="en-US"/>
          </a:p>
        </p:txBody>
      </p:sp>
    </p:spTree>
    <p:extLst>
      <p:ext uri="{BB962C8B-B14F-4D97-AF65-F5344CB8AC3E}">
        <p14:creationId xmlns:p14="http://schemas.microsoft.com/office/powerpoint/2010/main" val="4603663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80004"/>
            <a:ext cx="5618480" cy="3988691"/>
          </a:xfrm>
        </p:spPr>
        <p:txBody>
          <a:bodyPr/>
          <a:lstStyle/>
          <a:p>
            <a:r>
              <a:rPr lang="en-US"/>
              <a:t>Science historian and author Steven Berlin Johnson uses the term “the adjacent possible” to describe the phenomenon of, “ok, now I can do THIS, so what ELSE can I do?”  I can *move* the camera… how can I use that to tell a story differently? What else can I do? What if I mount it on an AIRPLANE? And then in 1930 Howard Hughes – the transformative visionary - rents EVERY camera he can get his hands on to film an EPIC aerial battle. Something that had never been done before. </a:t>
            </a:r>
          </a:p>
          <a:p>
            <a:endParaRPr lang="en-US"/>
          </a:p>
          <a:p>
            <a:r>
              <a:rPr lang="en-US"/>
              <a:t>In 2007 someone in a conference room points their MacBook at the podium and I get to hear David Warlick.</a:t>
            </a:r>
          </a:p>
          <a:p>
            <a:endParaRPr lang="en-US"/>
          </a:p>
          <a:p>
            <a:r>
              <a:rPr lang="en-US"/>
              <a:t>The graph is from Ethan </a:t>
            </a:r>
            <a:r>
              <a:rPr lang="en-US" err="1"/>
              <a:t>Mollick’s</a:t>
            </a:r>
            <a:r>
              <a:rPr lang="en-US"/>
              <a:t> blog post on July 22.  It was generated by Claude 3.5 after a few tweaks. </a:t>
            </a:r>
          </a:p>
        </p:txBody>
      </p:sp>
      <p:sp>
        <p:nvSpPr>
          <p:cNvPr id="4" name="Slide Number Placeholder 3"/>
          <p:cNvSpPr>
            <a:spLocks noGrp="1"/>
          </p:cNvSpPr>
          <p:nvPr>
            <p:ph type="sldNum" sz="quarter" idx="5"/>
          </p:nvPr>
        </p:nvSpPr>
        <p:spPr/>
        <p:txBody>
          <a:bodyPr/>
          <a:lstStyle/>
          <a:p>
            <a:fld id="{94732FF8-FBCF-4DDD-A276-293546008AC5}" type="slidenum">
              <a:rPr lang="en-US" smtClean="0"/>
              <a:t>16</a:t>
            </a:fld>
            <a:endParaRPr lang="en-US"/>
          </a:p>
        </p:txBody>
      </p:sp>
    </p:spTree>
    <p:extLst>
      <p:ext uri="{BB962C8B-B14F-4D97-AF65-F5344CB8AC3E}">
        <p14:creationId xmlns:p14="http://schemas.microsoft.com/office/powerpoint/2010/main" val="38734295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80004"/>
            <a:ext cx="5618480" cy="4362025"/>
          </a:xfrm>
        </p:spPr>
        <p:txBody>
          <a:bodyPr/>
          <a:lstStyle/>
          <a:p>
            <a:r>
              <a:rPr lang="en-US"/>
              <a:t>A hundred years later Guglielmo Marconi developed a method of using an invisible part of the electromagnetic spectrum to transmit information. Unlike the Montgolfier’s balloons, this produced no showy public spectacle. You had to be part of the technologically literate in-group to even understand it. </a:t>
            </a:r>
          </a:p>
          <a:p>
            <a:endParaRPr lang="en-US"/>
          </a:p>
          <a:p>
            <a:r>
              <a:rPr lang="en-US"/>
              <a:t>But the members of that circle immediately grasped the commercial advantages of the new invention. Notice – they were still doing the same old things – sending commercial messages about cargo loads, timetables, weather conditions, and so on. </a:t>
            </a:r>
          </a:p>
          <a:p>
            <a:endParaRPr lang="en-US"/>
          </a:p>
          <a:p>
            <a:r>
              <a:rPr lang="en-US"/>
              <a:t>There was an added capability – a ship that ran into trouble could send out a distress message and call for help, and the message could be heard many miles away.  In fact, the very first SOS message was sent from the HMS Titanic on that fateful night in April 1912. </a:t>
            </a:r>
          </a:p>
          <a:p>
            <a:endParaRPr lang="en-US"/>
          </a:p>
          <a:p>
            <a:pPr defTabSz="933237">
              <a:defRPr/>
            </a:pPr>
            <a:r>
              <a:rPr lang="en-US"/>
              <a:t>Radio becomes a way of spreading news and entertainment.  Broadcasting networks are born. Within a few decades millions of middle-class American homes have a radio, and people tune in to listen to the news read live – sometimes by reporters at big events like political rallies, orchestras and bands playing the latest dance tunes, actors and creative sound effects artists bringing radio dramas to life – all paid for by commercial sponsors, who have discovered a lucrative audience for their products. </a:t>
            </a:r>
          </a:p>
          <a:p>
            <a:endParaRPr lang="en-US"/>
          </a:p>
        </p:txBody>
      </p:sp>
      <p:sp>
        <p:nvSpPr>
          <p:cNvPr id="4" name="Slide Number Placeholder 3"/>
          <p:cNvSpPr>
            <a:spLocks noGrp="1"/>
          </p:cNvSpPr>
          <p:nvPr>
            <p:ph type="sldNum" sz="quarter" idx="5"/>
          </p:nvPr>
        </p:nvSpPr>
        <p:spPr/>
        <p:txBody>
          <a:bodyPr/>
          <a:lstStyle/>
          <a:p>
            <a:fld id="{94732FF8-FBCF-4DDD-A276-293546008AC5}" type="slidenum">
              <a:rPr lang="en-US" smtClean="0"/>
              <a:t>17</a:t>
            </a:fld>
            <a:endParaRPr lang="en-US"/>
          </a:p>
        </p:txBody>
      </p:sp>
    </p:spTree>
    <p:extLst>
      <p:ext uri="{BB962C8B-B14F-4D97-AF65-F5344CB8AC3E}">
        <p14:creationId xmlns:p14="http://schemas.microsoft.com/office/powerpoint/2010/main" val="32832128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80005"/>
            <a:ext cx="5618480" cy="4014549"/>
          </a:xfrm>
        </p:spPr>
        <p:txBody>
          <a:bodyPr/>
          <a:lstStyle/>
          <a:p>
            <a:endParaRPr lang="en-US"/>
          </a:p>
          <a:p>
            <a:r>
              <a:rPr lang="en-US"/>
              <a:t>And then in late October 1938, a young producer named Orson Welles and his crew stage a dramatic radio drama about an invasion of Earth by giant three-legged machines from the planet Mars. The script is written – and presented – as though it were breaking news, presented by reporters live on-the scene.  People tune in late, having missed the opening that – like a Shakespeare prologue – explained that this is just a radio play. </a:t>
            </a:r>
          </a:p>
          <a:p>
            <a:endParaRPr lang="en-US"/>
          </a:p>
          <a:p>
            <a:r>
              <a:rPr lang="en-US"/>
              <a:t>Millions of people panicked, thinking they were hearing actual live news reports of a real-life invasion of Earth. People were blasting their shotguns at the town water towers - in the darkness they resembled the giant three-legged metal monsters that the radio described.</a:t>
            </a:r>
          </a:p>
          <a:p>
            <a:endParaRPr lang="en-US"/>
          </a:p>
          <a:p>
            <a:r>
              <a:rPr lang="en-US"/>
              <a:t>The power of mass media was on display for the first time.</a:t>
            </a:r>
          </a:p>
        </p:txBody>
      </p:sp>
      <p:sp>
        <p:nvSpPr>
          <p:cNvPr id="4" name="Slide Number Placeholder 3"/>
          <p:cNvSpPr>
            <a:spLocks noGrp="1"/>
          </p:cNvSpPr>
          <p:nvPr>
            <p:ph type="sldNum" sz="quarter" idx="5"/>
          </p:nvPr>
        </p:nvSpPr>
        <p:spPr/>
        <p:txBody>
          <a:bodyPr/>
          <a:lstStyle/>
          <a:p>
            <a:fld id="{94732FF8-FBCF-4DDD-A276-293546008AC5}" type="slidenum">
              <a:rPr lang="en-US" smtClean="0"/>
              <a:t>18</a:t>
            </a:fld>
            <a:endParaRPr lang="en-US"/>
          </a:p>
        </p:txBody>
      </p:sp>
    </p:spTree>
    <p:extLst>
      <p:ext uri="{BB962C8B-B14F-4D97-AF65-F5344CB8AC3E}">
        <p14:creationId xmlns:p14="http://schemas.microsoft.com/office/powerpoint/2010/main" val="2229486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can probably see that pattern with computers, right? </a:t>
            </a:r>
          </a:p>
          <a:p>
            <a:r>
              <a:rPr lang="en-US"/>
              <a:t>Calculating ballistic trajectories.  Accounting, payroll, student schedules, order processing, inventory management… doing the same old boring things, just faster and more efficiently. </a:t>
            </a:r>
          </a:p>
        </p:txBody>
      </p:sp>
      <p:sp>
        <p:nvSpPr>
          <p:cNvPr id="4" name="Slide Number Placeholder 3"/>
          <p:cNvSpPr>
            <a:spLocks noGrp="1"/>
          </p:cNvSpPr>
          <p:nvPr>
            <p:ph type="sldNum" sz="quarter" idx="5"/>
          </p:nvPr>
        </p:nvSpPr>
        <p:spPr/>
        <p:txBody>
          <a:bodyPr/>
          <a:lstStyle/>
          <a:p>
            <a:fld id="{94732FF8-FBCF-4DDD-A276-293546008AC5}" type="slidenum">
              <a:rPr lang="en-US" smtClean="0"/>
              <a:t>19</a:t>
            </a:fld>
            <a:endParaRPr lang="en-US"/>
          </a:p>
        </p:txBody>
      </p:sp>
    </p:spTree>
    <p:extLst>
      <p:ext uri="{BB962C8B-B14F-4D97-AF65-F5344CB8AC3E}">
        <p14:creationId xmlns:p14="http://schemas.microsoft.com/office/powerpoint/2010/main" val="10143901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80004"/>
            <a:ext cx="5618480" cy="4829096"/>
          </a:xfrm>
        </p:spPr>
        <p:txBody>
          <a:bodyPr/>
          <a:lstStyle/>
          <a:p>
            <a:r>
              <a:rPr lang="en-US" b="0" i="0" u="none" strike="noStrike">
                <a:solidFill>
                  <a:srgbClr val="000000"/>
                </a:solidFill>
                <a:effectLst/>
                <a:latin typeface="Arial" panose="020B0604020202020204" pitchFamily="34" charset="0"/>
              </a:rPr>
              <a:t>Hi, I’m Corrie Bergeron.  I’m the instructional designer and learning systems administrator for Lakeland Community College, about an hour due north in Lake County. </a:t>
            </a:r>
            <a:endParaRPr lang="en-US" b="0">
              <a:effectLst/>
            </a:endParaRPr>
          </a:p>
          <a:p>
            <a:br>
              <a:rPr lang="en-US" b="0">
                <a:effectLst/>
              </a:rPr>
            </a:br>
            <a:r>
              <a:rPr lang="en-US" b="0" i="0" u="none" strike="noStrike">
                <a:solidFill>
                  <a:srgbClr val="000000"/>
                </a:solidFill>
                <a:effectLst/>
                <a:latin typeface="Arial" panose="020B0604020202020204" pitchFamily="34" charset="0"/>
              </a:rPr>
              <a:t>I’ve reached the stage of my career somewhere between old-timer and elder statesman. (I think I have to be retired before I fully ripen to “wizened sage,” although I have been accused of being both a wizard and guru.)  But I’ve collected enough t-shirts to think I might have a little perspective. </a:t>
            </a:r>
            <a:endParaRPr lang="en-US" b="0">
              <a:effectLst/>
            </a:endParaRPr>
          </a:p>
          <a:p>
            <a:br>
              <a:rPr lang="en-US" b="0">
                <a:effectLst/>
              </a:rPr>
            </a:br>
            <a:r>
              <a:rPr lang="en-US" b="1" i="0" u="none" strike="noStrike">
                <a:solidFill>
                  <a:srgbClr val="000000"/>
                </a:solidFill>
                <a:effectLst/>
                <a:latin typeface="Arial" panose="020B0604020202020204" pitchFamily="34" charset="0"/>
              </a:rPr>
              <a:t>My goal for this presentation is to lay out the argument that we can get a glimpse of where things might be going with AI by taking a look back at other technological innovations of the past. History doesn’t repeat itself, but it does rhyme. </a:t>
            </a:r>
            <a:endParaRPr lang="en-US" b="0">
              <a:effectLst/>
            </a:endParaRPr>
          </a:p>
          <a:p>
            <a:endParaRPr lang="en-US" b="0" i="0" u="none" strike="noStrike">
              <a:solidFill>
                <a:srgbClr val="000000"/>
              </a:solidFill>
              <a:effectLst/>
              <a:latin typeface="Arial" panose="020B0604020202020204" pitchFamily="34" charset="0"/>
            </a:endParaRPr>
          </a:p>
          <a:p>
            <a:r>
              <a:rPr lang="en-US" b="0" i="0" u="none" strike="noStrike">
                <a:solidFill>
                  <a:srgbClr val="000000"/>
                </a:solidFill>
                <a:effectLst/>
                <a:latin typeface="Arial" panose="020B0604020202020204" pitchFamily="34" charset="0"/>
              </a:rPr>
              <a:t>An old friend of mine is a poet and a storyteller. He’s fond of saying, “All stories are the same story, and this is that story.” You may be familiar with Joseph W. Campbell’s “The Hero With a Thousand Faces” which explains why Beowulf, Star Wars, Lord of the Rings, Harry Potter, they’re all basically the same story. Swap out the characters and costumes and it’s the same basic plot line.</a:t>
            </a:r>
            <a:endParaRPr lang="en-US" b="0">
              <a:effectLst/>
            </a:endParaRPr>
          </a:p>
          <a:p>
            <a:br>
              <a:rPr lang="en-US" b="0">
                <a:effectLst/>
              </a:rPr>
            </a:br>
            <a:r>
              <a:rPr lang="en-US" b="0" i="0" u="none" strike="noStrike">
                <a:solidFill>
                  <a:srgbClr val="000000"/>
                </a:solidFill>
                <a:effectLst/>
                <a:latin typeface="Arial" panose="020B0604020202020204" pitchFamily="34" charset="0"/>
              </a:rPr>
              <a:t>Technological innovation works the same way. It follows a familiar pattern, a well-worn path. And by looking at where we are on that path with AI, we just might be able to get a sense of what’s coming down the road. </a:t>
            </a:r>
          </a:p>
          <a:p>
            <a:endParaRPr lang="en-US" b="0" i="0" u="none" strike="noStrike">
              <a:solidFill>
                <a:srgbClr val="000000"/>
              </a:solidFill>
              <a:effectLst/>
              <a:latin typeface="Arial" panose="020B0604020202020204" pitchFamily="34" charset="0"/>
            </a:endParaRPr>
          </a:p>
          <a:p>
            <a:r>
              <a:rPr lang="en-US" b="0" i="0" u="none" strike="noStrike">
                <a:solidFill>
                  <a:srgbClr val="000000"/>
                </a:solidFill>
                <a:effectLst/>
                <a:latin typeface="Arial" panose="020B0604020202020204" pitchFamily="34" charset="0"/>
              </a:rPr>
              <a:t>I feel validated in this choice by the fact that David Wiley (an internationally-recognized leader in Open Education whom I met when he was a grad student with David </a:t>
            </a:r>
            <a:r>
              <a:rPr lang="en-US" b="0" i="0" u="none" strike="noStrike" err="1">
                <a:solidFill>
                  <a:srgbClr val="000000"/>
                </a:solidFill>
                <a:effectLst/>
                <a:latin typeface="Arial" panose="020B0604020202020204" pitchFamily="34" charset="0"/>
              </a:rPr>
              <a:t>Merril</a:t>
            </a:r>
            <a:r>
              <a:rPr lang="en-US" b="0" i="0" u="none" strike="noStrike">
                <a:solidFill>
                  <a:srgbClr val="000000"/>
                </a:solidFill>
                <a:effectLst/>
                <a:latin typeface="Arial" panose="020B0604020202020204" pitchFamily="34" charset="0"/>
              </a:rPr>
              <a:t>) did the same thing a few weeks ago in a presentation about the confluence of AI and OER. </a:t>
            </a:r>
            <a:endParaRPr lang="en-US" b="0">
              <a:effectLst/>
            </a:endParaRPr>
          </a:p>
        </p:txBody>
      </p:sp>
      <p:sp>
        <p:nvSpPr>
          <p:cNvPr id="4" name="Slide Number Placeholder 3"/>
          <p:cNvSpPr>
            <a:spLocks noGrp="1"/>
          </p:cNvSpPr>
          <p:nvPr>
            <p:ph type="sldNum" sz="quarter" idx="5"/>
          </p:nvPr>
        </p:nvSpPr>
        <p:spPr/>
        <p:txBody>
          <a:bodyPr/>
          <a:lstStyle/>
          <a:p>
            <a:fld id="{94732FF8-FBCF-4DDD-A276-293546008AC5}" type="slidenum">
              <a:rPr lang="en-US" smtClean="0"/>
              <a:t>2</a:t>
            </a:fld>
            <a:endParaRPr lang="en-US"/>
          </a:p>
        </p:txBody>
      </p:sp>
    </p:spTree>
    <p:extLst>
      <p:ext uri="{BB962C8B-B14F-4D97-AF65-F5344CB8AC3E}">
        <p14:creationId xmlns:p14="http://schemas.microsoft.com/office/powerpoint/2010/main" val="33969877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Then they got small.</a:t>
            </a:r>
          </a:p>
          <a:p>
            <a:endParaRPr lang="en-US"/>
          </a:p>
          <a:p>
            <a:r>
              <a:rPr lang="en-US"/>
              <a:t>And just look at those low prices! </a:t>
            </a:r>
          </a:p>
          <a:p>
            <a:endParaRPr lang="en-US"/>
          </a:p>
          <a:p>
            <a:r>
              <a:rPr lang="en-US"/>
              <a:t>That’s an important point – early calculators WERE expensive.  Early AI is FREE. Big difference! </a:t>
            </a:r>
          </a:p>
        </p:txBody>
      </p:sp>
      <p:sp>
        <p:nvSpPr>
          <p:cNvPr id="4" name="Slide Number Placeholder 3"/>
          <p:cNvSpPr>
            <a:spLocks noGrp="1"/>
          </p:cNvSpPr>
          <p:nvPr>
            <p:ph type="sldNum" sz="quarter" idx="5"/>
          </p:nvPr>
        </p:nvSpPr>
        <p:spPr/>
        <p:txBody>
          <a:bodyPr/>
          <a:lstStyle/>
          <a:p>
            <a:fld id="{94732FF8-FBCF-4DDD-A276-293546008AC5}" type="slidenum">
              <a:rPr lang="en-US" smtClean="0"/>
              <a:t>20</a:t>
            </a:fld>
            <a:endParaRPr lang="en-US"/>
          </a:p>
        </p:txBody>
      </p:sp>
    </p:spTree>
    <p:extLst>
      <p:ext uri="{BB962C8B-B14F-4D97-AF65-F5344CB8AC3E}">
        <p14:creationId xmlns:p14="http://schemas.microsoft.com/office/powerpoint/2010/main" val="2511168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saw the same patters with cell phones, right?  Still do.  Some instructors ban them.  Verboten! </a:t>
            </a:r>
          </a:p>
          <a:p>
            <a:endParaRPr lang="en-US"/>
          </a:p>
          <a:p>
            <a:r>
              <a:rPr lang="en-US"/>
              <a:t>Others have students pull them out, look stuff up.  This was somewhat disruptive, but it’s now mostly anon-issue.  We’ve adapted. </a:t>
            </a:r>
          </a:p>
          <a:p>
            <a:endParaRPr lang="en-US"/>
          </a:p>
          <a:p>
            <a:r>
              <a:rPr lang="en-US"/>
              <a:t>But again with affordances – we can do things we couldn’t do before.  Put QR codes on lab specimens. VR/XR…</a:t>
            </a:r>
          </a:p>
        </p:txBody>
      </p:sp>
      <p:sp>
        <p:nvSpPr>
          <p:cNvPr id="4" name="Slide Number Placeholder 3"/>
          <p:cNvSpPr>
            <a:spLocks noGrp="1"/>
          </p:cNvSpPr>
          <p:nvPr>
            <p:ph type="sldNum" sz="quarter" idx="5"/>
          </p:nvPr>
        </p:nvSpPr>
        <p:spPr/>
        <p:txBody>
          <a:bodyPr/>
          <a:lstStyle/>
          <a:p>
            <a:fld id="{94732FF8-FBCF-4DDD-A276-293546008AC5}" type="slidenum">
              <a:rPr lang="en-US" smtClean="0"/>
              <a:t>21</a:t>
            </a:fld>
            <a:endParaRPr lang="en-US"/>
          </a:p>
        </p:txBody>
      </p:sp>
    </p:spTree>
    <p:extLst>
      <p:ext uri="{BB962C8B-B14F-4D97-AF65-F5344CB8AC3E}">
        <p14:creationId xmlns:p14="http://schemas.microsoft.com/office/powerpoint/2010/main" val="28713153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(David Wiley used this same example)</a:t>
            </a:r>
          </a:p>
          <a:p>
            <a:r>
              <a:rPr lang="en-US"/>
              <a:t>My aunt still called it the icebox because that’s what it was when she was a girl in the 30s. </a:t>
            </a:r>
          </a:p>
          <a:p>
            <a:r>
              <a:rPr lang="en-US"/>
              <a:t>1913 – Fred Wolf – cooling unit on top of insulated box.</a:t>
            </a:r>
          </a:p>
          <a:p>
            <a:r>
              <a:rPr lang="en-US"/>
              <a:t>1918 Wm Durant - Home-sized units with self-contained compressors but cost thousands (</a:t>
            </a:r>
            <a:r>
              <a:rPr lang="en-US" err="1"/>
              <a:t>equiv</a:t>
            </a:r>
            <a:r>
              <a:rPr lang="en-US"/>
              <a:t>)-  luxury item. </a:t>
            </a:r>
          </a:p>
          <a:p>
            <a:r>
              <a:rPr lang="en-US"/>
              <a:t>1920s Freon made home refrigerators safer. 1923 Frigidaire – self-contained unit. </a:t>
            </a:r>
          </a:p>
          <a:p>
            <a:r>
              <a:rPr lang="en-US"/>
              <a:t>1930s – 8% adoption grew to 44% by end of decade. By end 1940s nearly all homes had a fridge. </a:t>
            </a:r>
          </a:p>
          <a:p>
            <a:endParaRPr lang="en-US"/>
          </a:p>
        </p:txBody>
      </p:sp>
      <p:sp>
        <p:nvSpPr>
          <p:cNvPr id="4" name="Slide Number Placeholder 3"/>
          <p:cNvSpPr>
            <a:spLocks noGrp="1"/>
          </p:cNvSpPr>
          <p:nvPr>
            <p:ph type="sldNum" sz="quarter" idx="5"/>
          </p:nvPr>
        </p:nvSpPr>
        <p:spPr/>
        <p:txBody>
          <a:bodyPr/>
          <a:lstStyle/>
          <a:p>
            <a:fld id="{94732FF8-FBCF-4DDD-A276-293546008AC5}" type="slidenum">
              <a:rPr lang="en-US" smtClean="0"/>
              <a:t>22</a:t>
            </a:fld>
            <a:endParaRPr lang="en-US"/>
          </a:p>
        </p:txBody>
      </p:sp>
    </p:spTree>
    <p:extLst>
      <p:ext uri="{BB962C8B-B14F-4D97-AF65-F5344CB8AC3E}">
        <p14:creationId xmlns:p14="http://schemas.microsoft.com/office/powerpoint/2010/main" val="19328732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Sometimes resistance to innovation can get violent when people feel their livelihoods are threatened.  </a:t>
            </a:r>
          </a:p>
          <a:p>
            <a:endParaRPr lang="en-US"/>
          </a:p>
          <a:p>
            <a:r>
              <a:rPr lang="en-US"/>
              <a:t>In the early 1800s English textile workers – people who spun wool and flax into thread, and wove thread into cloth – literally took up arms against the automation of their cottage trades. They organized under the banner of a mythical character they called Ned </a:t>
            </a:r>
            <a:r>
              <a:rPr lang="en-US" err="1"/>
              <a:t>Ludd</a:t>
            </a:r>
            <a:r>
              <a:rPr lang="en-US"/>
              <a:t>, broke into factories, and smashed the machines with sledge hammers! </a:t>
            </a:r>
          </a:p>
          <a:p>
            <a:endParaRPr lang="en-US"/>
          </a:p>
          <a:p>
            <a:r>
              <a:rPr lang="en-US"/>
              <a:t>Across the Channel, their French counterparts took their wooden shoes – called sabots – and threw them into he machines to wreck them.  They were saboteurs committing sabotage.  </a:t>
            </a:r>
          </a:p>
          <a:p>
            <a:endParaRPr lang="en-US"/>
          </a:p>
          <a:p>
            <a:r>
              <a:rPr lang="en-US"/>
              <a:t>These terms are still used to describe activist, even violent resistance to change. </a:t>
            </a:r>
          </a:p>
        </p:txBody>
      </p:sp>
      <p:sp>
        <p:nvSpPr>
          <p:cNvPr id="4" name="Slide Number Placeholder 3"/>
          <p:cNvSpPr>
            <a:spLocks noGrp="1"/>
          </p:cNvSpPr>
          <p:nvPr>
            <p:ph type="sldNum" sz="quarter" idx="5"/>
          </p:nvPr>
        </p:nvSpPr>
        <p:spPr/>
        <p:txBody>
          <a:bodyPr/>
          <a:lstStyle/>
          <a:p>
            <a:fld id="{94732FF8-FBCF-4DDD-A276-293546008AC5}" type="slidenum">
              <a:rPr lang="en-US" smtClean="0"/>
              <a:t>23</a:t>
            </a:fld>
            <a:endParaRPr lang="en-US"/>
          </a:p>
        </p:txBody>
      </p:sp>
    </p:spTree>
    <p:extLst>
      <p:ext uri="{BB962C8B-B14F-4D97-AF65-F5344CB8AC3E}">
        <p14:creationId xmlns:p14="http://schemas.microsoft.com/office/powerpoint/2010/main" val="1678678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graph holds for generally true for any new technology.  Only the horizontal timescale changes.</a:t>
            </a:r>
          </a:p>
        </p:txBody>
      </p:sp>
      <p:sp>
        <p:nvSpPr>
          <p:cNvPr id="4" name="Slide Number Placeholder 3"/>
          <p:cNvSpPr>
            <a:spLocks noGrp="1"/>
          </p:cNvSpPr>
          <p:nvPr>
            <p:ph type="sldNum" sz="quarter" idx="5"/>
          </p:nvPr>
        </p:nvSpPr>
        <p:spPr/>
        <p:txBody>
          <a:bodyPr/>
          <a:lstStyle/>
          <a:p>
            <a:fld id="{94732FF8-FBCF-4DDD-A276-293546008AC5}" type="slidenum">
              <a:rPr lang="en-US" smtClean="0"/>
              <a:t>24</a:t>
            </a:fld>
            <a:endParaRPr lang="en-US"/>
          </a:p>
        </p:txBody>
      </p:sp>
    </p:spTree>
    <p:extLst>
      <p:ext uri="{BB962C8B-B14F-4D97-AF65-F5344CB8AC3E}">
        <p14:creationId xmlns:p14="http://schemas.microsoft.com/office/powerpoint/2010/main" val="42054498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S-shaped curve holds generally true for any technology. Technology adoption has tended to speed up over time. Here the horizontal scale is the 20</a:t>
            </a:r>
            <a:r>
              <a:rPr lang="en-US" baseline="30000"/>
              <a:t>th</a:t>
            </a:r>
            <a:r>
              <a:rPr lang="en-US"/>
              <a:t> century, from 1900 to 2005.  The graph of broadband adoption from 2000 to 2008 I showed earlier had the same S shape.</a:t>
            </a:r>
          </a:p>
        </p:txBody>
      </p:sp>
      <p:sp>
        <p:nvSpPr>
          <p:cNvPr id="4" name="Slide Number Placeholder 3"/>
          <p:cNvSpPr>
            <a:spLocks noGrp="1"/>
          </p:cNvSpPr>
          <p:nvPr>
            <p:ph type="sldNum" sz="quarter" idx="5"/>
          </p:nvPr>
        </p:nvSpPr>
        <p:spPr/>
        <p:txBody>
          <a:bodyPr/>
          <a:lstStyle/>
          <a:p>
            <a:fld id="{94732FF8-FBCF-4DDD-A276-293546008AC5}" type="slidenum">
              <a:rPr lang="en-US" smtClean="0"/>
              <a:t>25</a:t>
            </a:fld>
            <a:endParaRPr lang="en-US"/>
          </a:p>
        </p:txBody>
      </p:sp>
    </p:spTree>
    <p:extLst>
      <p:ext uri="{BB962C8B-B14F-4D97-AF65-F5344CB8AC3E}">
        <p14:creationId xmlns:p14="http://schemas.microsoft.com/office/powerpoint/2010/main" val="7011470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Here’s a slightly different look.  Here the scale is relative, simply time to adoption regardless of when the tech was introduced. Notice how quickly the television – green line - caught on compared to the telephone – blue line.  Why was that?  Any business profs? It’s all about the Benjamins, of course. </a:t>
            </a:r>
          </a:p>
          <a:p>
            <a:endParaRPr lang="en-US"/>
          </a:p>
          <a:p>
            <a:r>
              <a:rPr lang="en-US"/>
              <a:t>ChatGPT isn’t on this chart, but it would be a vertical line right on the Y axis – 100 million users in 30 days! </a:t>
            </a:r>
          </a:p>
        </p:txBody>
      </p:sp>
      <p:sp>
        <p:nvSpPr>
          <p:cNvPr id="4" name="Slide Number Placeholder 3"/>
          <p:cNvSpPr>
            <a:spLocks noGrp="1"/>
          </p:cNvSpPr>
          <p:nvPr>
            <p:ph type="sldNum" sz="quarter" idx="5"/>
          </p:nvPr>
        </p:nvSpPr>
        <p:spPr/>
        <p:txBody>
          <a:bodyPr/>
          <a:lstStyle/>
          <a:p>
            <a:fld id="{94732FF8-FBCF-4DDD-A276-293546008AC5}" type="slidenum">
              <a:rPr lang="en-US" smtClean="0"/>
              <a:t>26</a:t>
            </a:fld>
            <a:endParaRPr lang="en-US"/>
          </a:p>
        </p:txBody>
      </p:sp>
    </p:spTree>
    <p:extLst>
      <p:ext uri="{BB962C8B-B14F-4D97-AF65-F5344CB8AC3E}">
        <p14:creationId xmlns:p14="http://schemas.microsoft.com/office/powerpoint/2010/main" val="9978833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may be familiar with this chart.  Enterprise AI is currently in the Trough of Disillusionment according to an article this summer. In late July, the so-called Magnificent Seven tech stocks took a nose-dive, largely because the AI enthusiasm bubble had burst. </a:t>
            </a:r>
          </a:p>
        </p:txBody>
      </p:sp>
      <p:sp>
        <p:nvSpPr>
          <p:cNvPr id="4" name="Slide Number Placeholder 3"/>
          <p:cNvSpPr>
            <a:spLocks noGrp="1"/>
          </p:cNvSpPr>
          <p:nvPr>
            <p:ph type="sldNum" sz="quarter" idx="5"/>
          </p:nvPr>
        </p:nvSpPr>
        <p:spPr/>
        <p:txBody>
          <a:bodyPr/>
          <a:lstStyle/>
          <a:p>
            <a:fld id="{94732FF8-FBCF-4DDD-A276-293546008AC5}" type="slidenum">
              <a:rPr lang="en-US" smtClean="0"/>
              <a:t>27</a:t>
            </a:fld>
            <a:endParaRPr lang="en-US"/>
          </a:p>
        </p:txBody>
      </p:sp>
    </p:spTree>
    <p:extLst>
      <p:ext uri="{BB962C8B-B14F-4D97-AF65-F5344CB8AC3E}">
        <p14:creationId xmlns:p14="http://schemas.microsoft.com/office/powerpoint/2010/main" val="4530914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80004"/>
            <a:ext cx="5618480" cy="4066267"/>
          </a:xfrm>
        </p:spPr>
        <p:txBody>
          <a:bodyPr/>
          <a:lstStyle/>
          <a:p>
            <a:r>
              <a:rPr lang="en-US"/>
              <a:t>The plateau of productivity… </a:t>
            </a:r>
          </a:p>
          <a:p>
            <a:endParaRPr lang="en-US"/>
          </a:p>
          <a:p>
            <a:r>
              <a:rPr lang="en-US"/>
              <a:t>We’ve seen the novelty and weird for </a:t>
            </a:r>
            <a:r>
              <a:rPr lang="en-US" err="1"/>
              <a:t>weird’s</a:t>
            </a:r>
            <a:r>
              <a:rPr lang="en-US"/>
              <a:t> sake, the fear and loathing, right?  Weird fingers, hair-on-fire, Skynet-is-coming, same old end-of-the-world stuff from the usual sources.</a:t>
            </a:r>
          </a:p>
          <a:p>
            <a:endParaRPr lang="en-US"/>
          </a:p>
          <a:p>
            <a:r>
              <a:rPr lang="en-US"/>
              <a:t>And now we’re seeing the normalization of AI – the building it into everyday stuff.  Your phone. Siri. Alexa.  Word-  hey, </a:t>
            </a:r>
            <a:r>
              <a:rPr lang="en-US" err="1"/>
              <a:t>Clippy</a:t>
            </a:r>
            <a:r>
              <a:rPr lang="en-US"/>
              <a:t> is back! </a:t>
            </a:r>
          </a:p>
          <a:p>
            <a:pPr defTabSz="933237">
              <a:defRPr/>
            </a:pPr>
            <a:endParaRPr lang="en-US"/>
          </a:p>
          <a:p>
            <a:pPr defTabSz="933237">
              <a:defRPr/>
            </a:pPr>
            <a:r>
              <a:rPr lang="en-US"/>
              <a:t>In his book, Ethan </a:t>
            </a:r>
            <a:r>
              <a:rPr lang="en-US" err="1"/>
              <a:t>Mollick</a:t>
            </a:r>
            <a:r>
              <a:rPr lang="en-US"/>
              <a:t> talks about getting to know your really smart, </a:t>
            </a:r>
            <a:r>
              <a:rPr lang="en-US" err="1"/>
              <a:t>kinda</a:t>
            </a:r>
            <a:r>
              <a:rPr lang="en-US"/>
              <a:t> weird, non-human alien intern who can help you with research, data analysis, and other tasks.  Levels the playing field for non-superstar performers. </a:t>
            </a:r>
          </a:p>
          <a:p>
            <a:endParaRPr lang="en-US"/>
          </a:p>
          <a:p>
            <a:r>
              <a:rPr lang="en-US" sz="1400" b="1"/>
              <a:t>This is not to say this isn’t useful – IT IS!  This is what our student need to know YESTERDAY! </a:t>
            </a:r>
          </a:p>
          <a:p>
            <a:endParaRPr lang="en-US"/>
          </a:p>
        </p:txBody>
      </p:sp>
      <p:sp>
        <p:nvSpPr>
          <p:cNvPr id="4" name="Slide Number Placeholder 3"/>
          <p:cNvSpPr>
            <a:spLocks noGrp="1"/>
          </p:cNvSpPr>
          <p:nvPr>
            <p:ph type="sldNum" sz="quarter" idx="5"/>
          </p:nvPr>
        </p:nvSpPr>
        <p:spPr/>
        <p:txBody>
          <a:bodyPr/>
          <a:lstStyle/>
          <a:p>
            <a:fld id="{94732FF8-FBCF-4DDD-A276-293546008AC5}" type="slidenum">
              <a:rPr lang="en-US" smtClean="0"/>
              <a:t>28</a:t>
            </a:fld>
            <a:endParaRPr lang="en-US"/>
          </a:p>
        </p:txBody>
      </p:sp>
    </p:spTree>
    <p:extLst>
      <p:ext uri="{BB962C8B-B14F-4D97-AF65-F5344CB8AC3E}">
        <p14:creationId xmlns:p14="http://schemas.microsoft.com/office/powerpoint/2010/main" val="28101533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going to refer to this book a fair amount. </a:t>
            </a:r>
          </a:p>
          <a:p>
            <a:endParaRPr lang="en-US"/>
          </a:p>
          <a:p>
            <a:r>
              <a:rPr lang="en-US"/>
              <a:t>https://www.amazon.com/Co-Intelligence-Living-Working-Ethan-Mollick/dp/059371671X </a:t>
            </a:r>
          </a:p>
        </p:txBody>
      </p:sp>
      <p:sp>
        <p:nvSpPr>
          <p:cNvPr id="4" name="Slide Number Placeholder 3"/>
          <p:cNvSpPr>
            <a:spLocks noGrp="1"/>
          </p:cNvSpPr>
          <p:nvPr>
            <p:ph type="sldNum" sz="quarter" idx="5"/>
          </p:nvPr>
        </p:nvSpPr>
        <p:spPr/>
        <p:txBody>
          <a:bodyPr/>
          <a:lstStyle/>
          <a:p>
            <a:fld id="{94732FF8-FBCF-4DDD-A276-293546008AC5}" type="slidenum">
              <a:rPr lang="en-US" smtClean="0"/>
              <a:t>29</a:t>
            </a:fld>
            <a:endParaRPr lang="en-US"/>
          </a:p>
        </p:txBody>
      </p:sp>
    </p:spTree>
    <p:extLst>
      <p:ext uri="{BB962C8B-B14F-4D97-AF65-F5344CB8AC3E}">
        <p14:creationId xmlns:p14="http://schemas.microsoft.com/office/powerpoint/2010/main" val="22099250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a:solidFill>
                  <a:srgbClr val="000000"/>
                </a:solidFill>
                <a:effectLst/>
                <a:latin typeface="Arial" panose="020B0604020202020204" pitchFamily="34" charset="0"/>
              </a:rPr>
              <a:t>In keeping with that theme, this presentation is based on one I gave in 2000 to the National Association of Broadcasters, on the coming convergence of educational television and interactive computer-based media.  What goes around, comes around, and the essentials do not change. These are some of the slides from that presentation. 1024 x 768, XGA, man. </a:t>
            </a:r>
          </a:p>
          <a:p>
            <a:endParaRPr lang="en-US" b="0" i="0" u="none" strike="noStrike">
              <a:solidFill>
                <a:srgbClr val="000000"/>
              </a:solidFill>
              <a:effectLst/>
              <a:latin typeface="Arial" panose="020B0604020202020204" pitchFamily="34" charset="0"/>
            </a:endParaRPr>
          </a:p>
          <a:p>
            <a:r>
              <a:rPr lang="en-US" b="0" i="0" u="none" strike="noStrike">
                <a:solidFill>
                  <a:srgbClr val="000000"/>
                </a:solidFill>
                <a:effectLst/>
                <a:latin typeface="Arial" panose="020B0604020202020204" pitchFamily="34" charset="0"/>
              </a:rPr>
              <a:t>Let’s place that presentation in the context of Internet history, shall we?  What was going on in the year 2000 – BACK AT THE TURN OF THE CENTURY?</a:t>
            </a:r>
          </a:p>
          <a:p>
            <a:endParaRPr lang="en-US" b="0" i="0" u="none" strike="noStrike">
              <a:solidFill>
                <a:srgbClr val="000000"/>
              </a:solidFill>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94732FF8-FBCF-4DDD-A276-293546008AC5}" type="slidenum">
              <a:rPr lang="en-US" smtClean="0"/>
              <a:t>3</a:t>
            </a:fld>
            <a:endParaRPr lang="en-US"/>
          </a:p>
        </p:txBody>
      </p:sp>
    </p:spTree>
    <p:extLst>
      <p:ext uri="{BB962C8B-B14F-4D97-AF65-F5344CB8AC3E}">
        <p14:creationId xmlns:p14="http://schemas.microsoft.com/office/powerpoint/2010/main" val="38036682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Mollick</a:t>
            </a:r>
            <a:r>
              <a:rPr lang="en-US"/>
              <a:t> describes the Jagged Frontier as the division between things that AI does well and things humans do well.  It’s not smooth, like you might expect. </a:t>
            </a:r>
          </a:p>
          <a:p>
            <a:r>
              <a:rPr lang="en-US"/>
              <a:t>AI is really bad at math, as it turns out. And writing poems with exactly fifty words. </a:t>
            </a:r>
          </a:p>
          <a:p>
            <a:r>
              <a:rPr lang="en-US"/>
              <a:t>But it’s surprisingly good at summarizing and analyzing big chunks of text.  And it’s really good at coming up with lots and lots of wild examples. </a:t>
            </a:r>
          </a:p>
          <a:p>
            <a:r>
              <a:rPr lang="en-US"/>
              <a:t>But it’s terrible at jokes –even bad puns and Dad jokes.</a:t>
            </a:r>
          </a:p>
          <a:p>
            <a:endParaRPr lang="en-US"/>
          </a:p>
          <a:p>
            <a:r>
              <a:rPr lang="en-US"/>
              <a:t>And really the only way to find out where that jagged frontier IS, is to play with it.</a:t>
            </a:r>
          </a:p>
        </p:txBody>
      </p:sp>
      <p:sp>
        <p:nvSpPr>
          <p:cNvPr id="4" name="Slide Number Placeholder 3"/>
          <p:cNvSpPr>
            <a:spLocks noGrp="1"/>
          </p:cNvSpPr>
          <p:nvPr>
            <p:ph type="sldNum" sz="quarter" idx="5"/>
          </p:nvPr>
        </p:nvSpPr>
        <p:spPr/>
        <p:txBody>
          <a:bodyPr/>
          <a:lstStyle/>
          <a:p>
            <a:fld id="{94732FF8-FBCF-4DDD-A276-293546008AC5}" type="slidenum">
              <a:rPr lang="en-US" smtClean="0"/>
              <a:t>30</a:t>
            </a:fld>
            <a:endParaRPr lang="en-US"/>
          </a:p>
        </p:txBody>
      </p:sp>
    </p:spTree>
    <p:extLst>
      <p:ext uri="{BB962C8B-B14F-4D97-AF65-F5344CB8AC3E}">
        <p14:creationId xmlns:p14="http://schemas.microsoft.com/office/powerpoint/2010/main" val="8114288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Mollick</a:t>
            </a:r>
            <a:r>
              <a:rPr lang="en-US"/>
              <a:t> suggests four principles for working with AI.</a:t>
            </a:r>
          </a:p>
          <a:p>
            <a:endParaRPr lang="en-US"/>
          </a:p>
          <a:p>
            <a:r>
              <a:rPr lang="en-US"/>
              <a:t>Study shows that AI levels the playing field. Doesn’t help top performers much, but really helps poor performers. </a:t>
            </a:r>
          </a:p>
          <a:p>
            <a:r>
              <a:rPr lang="en-US"/>
              <a:t>But he’s talking about that plateau of productivity – the new normal.  Doing the same old thing a new way, just faster.</a:t>
            </a:r>
          </a:p>
          <a:p>
            <a:endParaRPr lang="en-US"/>
          </a:p>
          <a:p>
            <a:r>
              <a:rPr lang="en-US"/>
              <a:t>NOT changing the water on the beans, upsetting the apple cart, NOT a paradigm shift. </a:t>
            </a:r>
          </a:p>
          <a:p>
            <a:endParaRPr lang="en-US"/>
          </a:p>
        </p:txBody>
      </p:sp>
      <p:sp>
        <p:nvSpPr>
          <p:cNvPr id="4" name="Slide Number Placeholder 3"/>
          <p:cNvSpPr>
            <a:spLocks noGrp="1"/>
          </p:cNvSpPr>
          <p:nvPr>
            <p:ph type="sldNum" sz="quarter" idx="5"/>
          </p:nvPr>
        </p:nvSpPr>
        <p:spPr/>
        <p:txBody>
          <a:bodyPr/>
          <a:lstStyle/>
          <a:p>
            <a:fld id="{94732FF8-FBCF-4DDD-A276-293546008AC5}" type="slidenum">
              <a:rPr lang="en-US" smtClean="0"/>
              <a:t>31</a:t>
            </a:fld>
            <a:endParaRPr lang="en-US"/>
          </a:p>
        </p:txBody>
      </p:sp>
    </p:spTree>
    <p:extLst>
      <p:ext uri="{BB962C8B-B14F-4D97-AF65-F5344CB8AC3E}">
        <p14:creationId xmlns:p14="http://schemas.microsoft.com/office/powerpoint/2010/main" val="39765947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Mollick</a:t>
            </a:r>
            <a:r>
              <a:rPr lang="en-US"/>
              <a:t> talks about co-pilots versus agents.</a:t>
            </a:r>
          </a:p>
        </p:txBody>
      </p:sp>
      <p:sp>
        <p:nvSpPr>
          <p:cNvPr id="4" name="Slide Number Placeholder 3"/>
          <p:cNvSpPr>
            <a:spLocks noGrp="1"/>
          </p:cNvSpPr>
          <p:nvPr>
            <p:ph type="sldNum" sz="quarter" idx="5"/>
          </p:nvPr>
        </p:nvSpPr>
        <p:spPr/>
        <p:txBody>
          <a:bodyPr/>
          <a:lstStyle/>
          <a:p>
            <a:fld id="{94732FF8-FBCF-4DDD-A276-293546008AC5}" type="slidenum">
              <a:rPr lang="en-US" smtClean="0"/>
              <a:t>32</a:t>
            </a:fld>
            <a:endParaRPr lang="en-US"/>
          </a:p>
        </p:txBody>
      </p:sp>
    </p:spTree>
    <p:extLst>
      <p:ext uri="{BB962C8B-B14F-4D97-AF65-F5344CB8AC3E}">
        <p14:creationId xmlns:p14="http://schemas.microsoft.com/office/powerpoint/2010/main" val="25307148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Who will the transformative visionaries be? The Steve Jobs, Bill Gates, Jeff Bezos, Elon </a:t>
            </a:r>
            <a:r>
              <a:rPr lang="en-US" err="1"/>
              <a:t>Musks</a:t>
            </a:r>
            <a:r>
              <a:rPr lang="en-US"/>
              <a:t> of 2025?  YOUR STUDENTS, THAT’S WHO</a:t>
            </a:r>
          </a:p>
          <a:p>
            <a:endParaRPr lang="en-US"/>
          </a:p>
          <a:p>
            <a:pPr defTabSz="933237">
              <a:defRPr/>
            </a:pPr>
            <a:r>
              <a:rPr lang="en-US"/>
              <a:t>“My wife asked why I keep a loaded gun in the kitchen. Decepticons, I said.  She laughed.  I laughed.  The toaster laughed.  I shot the toaster.”</a:t>
            </a:r>
          </a:p>
          <a:p>
            <a:r>
              <a:rPr lang="en-US"/>
              <a:t> </a:t>
            </a:r>
          </a:p>
        </p:txBody>
      </p:sp>
      <p:sp>
        <p:nvSpPr>
          <p:cNvPr id="4" name="Slide Number Placeholder 3"/>
          <p:cNvSpPr>
            <a:spLocks noGrp="1"/>
          </p:cNvSpPr>
          <p:nvPr>
            <p:ph type="sldNum" sz="quarter" idx="5"/>
          </p:nvPr>
        </p:nvSpPr>
        <p:spPr/>
        <p:txBody>
          <a:bodyPr/>
          <a:lstStyle/>
          <a:p>
            <a:fld id="{94732FF8-FBCF-4DDD-A276-293546008AC5}" type="slidenum">
              <a:rPr lang="en-US" smtClean="0"/>
              <a:t>33</a:t>
            </a:fld>
            <a:endParaRPr lang="en-US"/>
          </a:p>
        </p:txBody>
      </p:sp>
    </p:spTree>
    <p:extLst>
      <p:ext uri="{BB962C8B-B14F-4D97-AF65-F5344CB8AC3E}">
        <p14:creationId xmlns:p14="http://schemas.microsoft.com/office/powerpoint/2010/main" val="23629378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you might have seen this Twitter thread – excuse me, X – thread making the rounds. Teacher recounting an interaction with a student who is using ChatGPT as a search engine.  The teacher is understandably frustrated. </a:t>
            </a:r>
          </a:p>
          <a:p>
            <a:endParaRPr lang="en-US"/>
          </a:p>
          <a:p>
            <a:endParaRPr lang="en-US"/>
          </a:p>
          <a:p>
            <a:r>
              <a:rPr lang="en-US"/>
              <a:t>https://consistantly-changing.tumblr.com/post/755570948897390592/embed</a:t>
            </a:r>
          </a:p>
        </p:txBody>
      </p:sp>
      <p:sp>
        <p:nvSpPr>
          <p:cNvPr id="4" name="Slide Number Placeholder 3"/>
          <p:cNvSpPr>
            <a:spLocks noGrp="1"/>
          </p:cNvSpPr>
          <p:nvPr>
            <p:ph type="sldNum" sz="quarter" idx="5"/>
          </p:nvPr>
        </p:nvSpPr>
        <p:spPr/>
        <p:txBody>
          <a:bodyPr/>
          <a:lstStyle/>
          <a:p>
            <a:fld id="{94732FF8-FBCF-4DDD-A276-293546008AC5}" type="slidenum">
              <a:rPr lang="en-US" smtClean="0"/>
              <a:t>34</a:t>
            </a:fld>
            <a:endParaRPr lang="en-US"/>
          </a:p>
        </p:txBody>
      </p:sp>
    </p:spTree>
    <p:extLst>
      <p:ext uri="{BB962C8B-B14F-4D97-AF65-F5344CB8AC3E}">
        <p14:creationId xmlns:p14="http://schemas.microsoft.com/office/powerpoint/2010/main" val="5541060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Here’s the money quotes.  </a:t>
            </a:r>
          </a:p>
          <a:p>
            <a:endParaRPr lang="en-US"/>
          </a:p>
          <a:p>
            <a:pPr defTabSz="933237">
              <a:defRPr/>
            </a:pPr>
            <a:r>
              <a:rPr lang="en-US"/>
              <a:t>OF COURSE this is not an existential crisis.  The student was merely given poor instructions. Right?  RIGHT???  </a:t>
            </a:r>
          </a:p>
          <a:p>
            <a:endParaRPr lang="en-US"/>
          </a:p>
          <a:p>
            <a:r>
              <a:rPr lang="en-US"/>
              <a:t>You know what it reminds me of?  “…for they will read many things without instruction and will therefore seem to know many things”</a:t>
            </a:r>
          </a:p>
          <a:p>
            <a:endParaRPr lang="en-US"/>
          </a:p>
          <a:p>
            <a:pPr defTabSz="933237">
              <a:defRPr/>
            </a:pPr>
            <a:r>
              <a:rPr lang="en-US"/>
              <a:t>Obviously, no, do not panic, the teacher just needs to take a deep breath and demonstrate how fallible AI is for a task like this.  </a:t>
            </a:r>
          </a:p>
          <a:p>
            <a:endParaRPr lang="en-US"/>
          </a:p>
        </p:txBody>
      </p:sp>
      <p:sp>
        <p:nvSpPr>
          <p:cNvPr id="4" name="Slide Number Placeholder 3"/>
          <p:cNvSpPr>
            <a:spLocks noGrp="1"/>
          </p:cNvSpPr>
          <p:nvPr>
            <p:ph type="sldNum" sz="quarter" idx="5"/>
          </p:nvPr>
        </p:nvSpPr>
        <p:spPr/>
        <p:txBody>
          <a:bodyPr/>
          <a:lstStyle/>
          <a:p>
            <a:fld id="{94732FF8-FBCF-4DDD-A276-293546008AC5}" type="slidenum">
              <a:rPr lang="en-US" smtClean="0"/>
              <a:t>35</a:t>
            </a:fld>
            <a:endParaRPr lang="en-US"/>
          </a:p>
        </p:txBody>
      </p:sp>
    </p:spTree>
    <p:extLst>
      <p:ext uri="{BB962C8B-B14F-4D97-AF65-F5344CB8AC3E}">
        <p14:creationId xmlns:p14="http://schemas.microsoft.com/office/powerpoint/2010/main" val="5686954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But </a:t>
            </a:r>
            <a:r>
              <a:rPr lang="en-US" err="1"/>
              <a:t>but</a:t>
            </a:r>
            <a:r>
              <a:rPr lang="en-US"/>
              <a:t> </a:t>
            </a:r>
            <a:r>
              <a:rPr lang="en-US" err="1"/>
              <a:t>but</a:t>
            </a:r>
            <a:r>
              <a:rPr lang="en-US"/>
              <a:t>… Tests and homework really work – IF students engage with them! </a:t>
            </a:r>
          </a:p>
          <a:p>
            <a:endParaRPr lang="en-US"/>
          </a:p>
          <a:p>
            <a:r>
              <a:rPr lang="en-US"/>
              <a:t>Why students cheat:</a:t>
            </a:r>
          </a:p>
          <a:p>
            <a:r>
              <a:rPr lang="en-US"/>
              <a:t>All or nothing – high-stakes outcomes</a:t>
            </a:r>
          </a:p>
          <a:p>
            <a:r>
              <a:rPr lang="en-US"/>
              <a:t>Emphasis on performance – comparison w/ others</a:t>
            </a:r>
          </a:p>
          <a:p>
            <a:r>
              <a:rPr lang="en-US"/>
              <a:t>It’s not important to me – extrinsic motivation, just a hoop to jump through</a:t>
            </a:r>
          </a:p>
          <a:p>
            <a:r>
              <a:rPr lang="en-US"/>
              <a:t>I can’t do it anyway – low self-actualization, low expectation of success  </a:t>
            </a:r>
          </a:p>
          <a:p>
            <a:endParaRPr lang="en-US"/>
          </a:p>
        </p:txBody>
      </p:sp>
      <p:sp>
        <p:nvSpPr>
          <p:cNvPr id="4" name="Slide Number Placeholder 3"/>
          <p:cNvSpPr>
            <a:spLocks noGrp="1"/>
          </p:cNvSpPr>
          <p:nvPr>
            <p:ph type="sldNum" sz="quarter" idx="5"/>
          </p:nvPr>
        </p:nvSpPr>
        <p:spPr/>
        <p:txBody>
          <a:bodyPr/>
          <a:lstStyle/>
          <a:p>
            <a:fld id="{94732FF8-FBCF-4DDD-A276-293546008AC5}" type="slidenum">
              <a:rPr lang="en-US" smtClean="0"/>
              <a:t>36</a:t>
            </a:fld>
            <a:endParaRPr lang="en-US"/>
          </a:p>
        </p:txBody>
      </p:sp>
    </p:spTree>
    <p:extLst>
      <p:ext uri="{BB962C8B-B14F-4D97-AF65-F5344CB8AC3E}">
        <p14:creationId xmlns:p14="http://schemas.microsoft.com/office/powerpoint/2010/main" val="30412611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 we could just, </a:t>
            </a:r>
            <a:r>
              <a:rPr lang="en-US" dirty="0" err="1"/>
              <a:t>y’know</a:t>
            </a:r>
            <a:r>
              <a:rPr lang="en-US" dirty="0"/>
              <a:t>, panic?</a:t>
            </a:r>
          </a:p>
        </p:txBody>
      </p:sp>
      <p:sp>
        <p:nvSpPr>
          <p:cNvPr id="4" name="Slide Number Placeholder 3"/>
          <p:cNvSpPr>
            <a:spLocks noGrp="1"/>
          </p:cNvSpPr>
          <p:nvPr>
            <p:ph type="sldNum" sz="quarter" idx="5"/>
          </p:nvPr>
        </p:nvSpPr>
        <p:spPr/>
        <p:txBody>
          <a:bodyPr/>
          <a:lstStyle/>
          <a:p>
            <a:fld id="{94732FF8-FBCF-4DDD-A276-293546008AC5}" type="slidenum">
              <a:rPr lang="en-US" smtClean="0"/>
              <a:t>37</a:t>
            </a:fld>
            <a:endParaRPr lang="en-US"/>
          </a:p>
        </p:txBody>
      </p:sp>
    </p:spTree>
    <p:extLst>
      <p:ext uri="{BB962C8B-B14F-4D97-AF65-F5344CB8AC3E}">
        <p14:creationId xmlns:p14="http://schemas.microsoft.com/office/powerpoint/2010/main" val="6088494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 French postcard from 1900 depicting a classroom of the year 2000.</a:t>
            </a:r>
          </a:p>
        </p:txBody>
      </p:sp>
      <p:sp>
        <p:nvSpPr>
          <p:cNvPr id="4" name="Slide Number Placeholder 3"/>
          <p:cNvSpPr>
            <a:spLocks noGrp="1"/>
          </p:cNvSpPr>
          <p:nvPr>
            <p:ph type="sldNum" sz="quarter" idx="5"/>
          </p:nvPr>
        </p:nvSpPr>
        <p:spPr/>
        <p:txBody>
          <a:bodyPr/>
          <a:lstStyle/>
          <a:p>
            <a:fld id="{94732FF8-FBCF-4DDD-A276-293546008AC5}" type="slidenum">
              <a:rPr lang="en-US" smtClean="0"/>
              <a:t>38</a:t>
            </a:fld>
            <a:endParaRPr lang="en-US"/>
          </a:p>
        </p:txBody>
      </p:sp>
    </p:spTree>
    <p:extLst>
      <p:ext uri="{BB962C8B-B14F-4D97-AF65-F5344CB8AC3E}">
        <p14:creationId xmlns:p14="http://schemas.microsoft.com/office/powerpoint/2010/main" val="29415475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80004"/>
            <a:ext cx="5618480" cy="4622227"/>
          </a:xfrm>
        </p:spPr>
        <p:txBody>
          <a:bodyPr/>
          <a:lstStyle/>
          <a:p>
            <a:r>
              <a:rPr lang="en-US" dirty="0"/>
              <a:t>What are the possible futures? Of course, science fiction writers have been imagining the future of AI for a long time. </a:t>
            </a:r>
          </a:p>
          <a:p>
            <a:endParaRPr lang="en-US" dirty="0"/>
          </a:p>
          <a:p>
            <a:r>
              <a:rPr lang="en-US" dirty="0"/>
              <a:t>Open the pod bay doors, HAL.  I’m sorry, Dave.  I can’t do that. HAL is a psychopath, but it’s isolated in space, and Dave was able to deactivate it. </a:t>
            </a:r>
            <a:r>
              <a:rPr lang="en-US" dirty="0" err="1"/>
              <a:t>SkyNet</a:t>
            </a:r>
            <a:r>
              <a:rPr lang="en-US" dirty="0"/>
              <a:t> and the Terminator-  much scarier. </a:t>
            </a:r>
          </a:p>
          <a:p>
            <a:endParaRPr lang="en-US" dirty="0"/>
          </a:p>
          <a:p>
            <a:r>
              <a:rPr lang="en-US" dirty="0"/>
              <a:t>Fun fact – the original Terminator movie came out in 1984 – forty years ago.  The hero, John Connor, comes back from the future to warn his mother about the rise of the machines. He explains what’s going on in his world and why she has to try to stop it. She says, “But computers can’t do that!”  He replies, “No, not now.  In about forty years.” </a:t>
            </a:r>
            <a:r>
              <a:rPr lang="en-US" dirty="0" err="1"/>
              <a:t>Hmmmm</a:t>
            </a:r>
            <a:r>
              <a:rPr lang="en-US" dirty="0"/>
              <a:t>….</a:t>
            </a:r>
          </a:p>
          <a:p>
            <a:endParaRPr lang="en-US" dirty="0"/>
          </a:p>
          <a:p>
            <a:r>
              <a:rPr lang="en-US" dirty="0"/>
              <a:t>Wall-E is cute and harmless… but remember that he’s alone on an Earth that’s been ruined and abandoned by humanity. </a:t>
            </a:r>
          </a:p>
          <a:p>
            <a:endParaRPr lang="en-US" dirty="0"/>
          </a:p>
          <a:p>
            <a:pPr defTabSz="933237">
              <a:defRPr/>
            </a:pPr>
            <a:r>
              <a:rPr lang="en-US" dirty="0"/>
              <a:t>AI Snake Oil blog – Predictions for existential risks (x-risks) are too unreliable to base policy on.</a:t>
            </a:r>
          </a:p>
          <a:p>
            <a:pPr defTabSz="933237">
              <a:defRPr/>
            </a:pPr>
            <a:endParaRPr lang="en-US" dirty="0"/>
          </a:p>
          <a:p>
            <a:pPr defTabSz="933237">
              <a:defRPr/>
            </a:pPr>
            <a:r>
              <a:rPr lang="en-US" dirty="0"/>
              <a:t>https://www.aisnakeoil.com/</a:t>
            </a:r>
          </a:p>
        </p:txBody>
      </p:sp>
      <p:sp>
        <p:nvSpPr>
          <p:cNvPr id="4" name="Slide Number Placeholder 3"/>
          <p:cNvSpPr>
            <a:spLocks noGrp="1"/>
          </p:cNvSpPr>
          <p:nvPr>
            <p:ph type="sldNum" sz="quarter" idx="5"/>
          </p:nvPr>
        </p:nvSpPr>
        <p:spPr/>
        <p:txBody>
          <a:bodyPr/>
          <a:lstStyle/>
          <a:p>
            <a:fld id="{94732FF8-FBCF-4DDD-A276-293546008AC5}" type="slidenum">
              <a:rPr lang="en-US" smtClean="0"/>
              <a:t>39</a:t>
            </a:fld>
            <a:endParaRPr lang="en-US"/>
          </a:p>
        </p:txBody>
      </p:sp>
    </p:spTree>
    <p:extLst>
      <p:ext uri="{BB962C8B-B14F-4D97-AF65-F5344CB8AC3E}">
        <p14:creationId xmlns:p14="http://schemas.microsoft.com/office/powerpoint/2010/main" val="1016211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80004"/>
            <a:ext cx="5618480" cy="4699803"/>
          </a:xfrm>
        </p:spPr>
        <p:txBody>
          <a:bodyPr/>
          <a:lstStyle/>
          <a:p>
            <a:r>
              <a:rPr lang="en-US" b="0" i="0" u="none" strike="noStrike" dirty="0">
                <a:solidFill>
                  <a:srgbClr val="000000"/>
                </a:solidFill>
                <a:effectLst/>
                <a:latin typeface="Arial" panose="020B0604020202020204" pitchFamily="34" charset="0"/>
              </a:rPr>
              <a:t>In 2000, a little over 30% of US homes had dial-up internet access. 14.4 and 28.8 modems.  Remember those?  “Honey, can you get off </a:t>
            </a:r>
            <a:r>
              <a:rPr lang="en-US" b="0" i="0" u="none" strike="noStrike" dirty="0" err="1">
                <a:solidFill>
                  <a:srgbClr val="000000"/>
                </a:solidFill>
                <a:effectLst/>
                <a:latin typeface="Arial" panose="020B0604020202020204" pitchFamily="34" charset="0"/>
              </a:rPr>
              <a:t>Compuserv</a:t>
            </a:r>
            <a:r>
              <a:rPr lang="en-US" b="0" i="0" u="none" strike="noStrike" dirty="0">
                <a:solidFill>
                  <a:srgbClr val="000000"/>
                </a:solidFill>
                <a:effectLst/>
                <a:latin typeface="Arial" panose="020B0604020202020204" pitchFamily="34" charset="0"/>
              </a:rPr>
              <a:t>? I need to make a phone call.”  “Broadband” was ISDN - “I Still Don’t Know.”</a:t>
            </a:r>
          </a:p>
          <a:p>
            <a:endParaRPr lang="en-US" b="0" i="0" u="none" strike="noStrike" dirty="0">
              <a:solidFill>
                <a:srgbClr val="000000"/>
              </a:solidFill>
              <a:effectLst/>
              <a:latin typeface="Arial" panose="020B0604020202020204" pitchFamily="34" charset="0"/>
            </a:endParaRPr>
          </a:p>
          <a:p>
            <a:r>
              <a:rPr lang="en-US" b="0" i="0" u="none" strike="noStrike" dirty="0">
                <a:solidFill>
                  <a:srgbClr val="000000"/>
                </a:solidFill>
                <a:effectLst/>
                <a:latin typeface="Arial" panose="020B0604020202020204" pitchFamily="34" charset="0"/>
              </a:rPr>
              <a:t>Google was two years old; Yahoo was using it for its search functions. But most people still used Alta Vista or Dogpile for search. Google went public in 2004. </a:t>
            </a:r>
            <a:endParaRPr lang="en-US" b="0" dirty="0">
              <a:effectLst/>
            </a:endParaRPr>
          </a:p>
          <a:p>
            <a:br>
              <a:rPr lang="en-US" b="0" dirty="0">
                <a:effectLst/>
              </a:rPr>
            </a:br>
            <a:r>
              <a:rPr lang="en-US" b="0" i="0" u="none" strike="noStrike" dirty="0">
                <a:solidFill>
                  <a:srgbClr val="000000"/>
                </a:solidFill>
                <a:effectLst/>
                <a:latin typeface="Arial" panose="020B0604020202020204" pitchFamily="34" charset="0"/>
              </a:rPr>
              <a:t>Amazon was founded in 1994.  It adopted its current logo with the arrow from A to Z in late 2000 but wasn’t yet making a profit. It launched Super Saver Shipping in 2002 and Amazon Prime in 2005.</a:t>
            </a:r>
          </a:p>
          <a:p>
            <a:endParaRPr lang="en-US" b="0" i="0" u="none" strike="noStrike" dirty="0">
              <a:solidFill>
                <a:srgbClr val="000000"/>
              </a:solidFill>
              <a:effectLst/>
              <a:latin typeface="Arial" panose="020B0604020202020204" pitchFamily="34" charset="0"/>
            </a:endParaRPr>
          </a:p>
          <a:p>
            <a:r>
              <a:rPr lang="en-US" b="0" i="0" u="none" strike="noStrike" dirty="0">
                <a:solidFill>
                  <a:srgbClr val="000000"/>
                </a:solidFill>
                <a:effectLst/>
                <a:latin typeface="Arial" panose="020B0604020202020204" pitchFamily="34" charset="0"/>
              </a:rPr>
              <a:t>January 2000 – The big financial new was AOL merging with Time Warner. It was the largest merger in history. AOL who?</a:t>
            </a:r>
          </a:p>
          <a:p>
            <a:br>
              <a:rPr lang="en-US" b="0" dirty="0">
                <a:effectLst/>
              </a:rPr>
            </a:br>
            <a:r>
              <a:rPr lang="en-US" b="0" i="0" u="none" strike="noStrike" dirty="0">
                <a:solidFill>
                  <a:srgbClr val="000000"/>
                </a:solidFill>
                <a:effectLst/>
                <a:latin typeface="Arial" panose="020B0604020202020204" pitchFamily="34" charset="0"/>
              </a:rPr>
              <a:t>YouTube didn’t even exist in 2000 when I did the original presentation. It was founded in 2005.  But RealNetworks had 215 million subscribers in 2000. Remember Real Player?</a:t>
            </a:r>
            <a:endParaRPr lang="en-US" b="0" dirty="0">
              <a:effectLst/>
            </a:endParaRPr>
          </a:p>
          <a:p>
            <a:br>
              <a:rPr lang="en-US" b="0" dirty="0">
                <a:effectLst/>
              </a:rPr>
            </a:br>
            <a:r>
              <a:rPr lang="en-US" b="0" i="0" u="none" strike="noStrike" dirty="0">
                <a:solidFill>
                  <a:srgbClr val="000000"/>
                </a:solidFill>
                <a:effectLst/>
                <a:latin typeface="Arial" panose="020B0604020202020204" pitchFamily="34" charset="0"/>
              </a:rPr>
              <a:t>Netflix was founded in 1997.  By 1999 it had started a monthly subscription service.  In 2000 the owners tried to cash out – they made an offer to sell it for $50 million to a more established video rental company.  Blockbuster turned them down.  Netflix started streaming in 2007. </a:t>
            </a:r>
            <a:endParaRPr lang="en-US" b="0" dirty="0">
              <a:effectLst/>
            </a:endParaRPr>
          </a:p>
        </p:txBody>
      </p:sp>
      <p:sp>
        <p:nvSpPr>
          <p:cNvPr id="4" name="Slide Number Placeholder 3"/>
          <p:cNvSpPr>
            <a:spLocks noGrp="1"/>
          </p:cNvSpPr>
          <p:nvPr>
            <p:ph type="sldNum" sz="quarter" idx="5"/>
          </p:nvPr>
        </p:nvSpPr>
        <p:spPr/>
        <p:txBody>
          <a:bodyPr/>
          <a:lstStyle/>
          <a:p>
            <a:fld id="{94732FF8-FBCF-4DDD-A276-293546008AC5}" type="slidenum">
              <a:rPr lang="en-US" smtClean="0"/>
              <a:t>4</a:t>
            </a:fld>
            <a:endParaRPr lang="en-US"/>
          </a:p>
        </p:txBody>
      </p:sp>
    </p:spTree>
    <p:extLst>
      <p:ext uri="{BB962C8B-B14F-4D97-AF65-F5344CB8AC3E}">
        <p14:creationId xmlns:p14="http://schemas.microsoft.com/office/powerpoint/2010/main" val="9379361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his book, </a:t>
            </a:r>
            <a:r>
              <a:rPr lang="en-US" err="1"/>
              <a:t>Mollick</a:t>
            </a:r>
            <a:r>
              <a:rPr lang="en-US"/>
              <a:t> discusses four possible scenarios for AI: a capabilities plateau, linear growth in capabilities, exponential growth, and AGI. </a:t>
            </a:r>
          </a:p>
          <a:p>
            <a:endParaRPr lang="en-US"/>
          </a:p>
          <a:p>
            <a:r>
              <a:rPr lang="en-US"/>
              <a:t>https://www.mckinsey.com/capabilities/strategy-and-corporate-finance/our-insights/the-use-and-abuse-of-scenarios</a:t>
            </a:r>
          </a:p>
          <a:p>
            <a:r>
              <a:rPr lang="en-US" b="0" i="0">
                <a:solidFill>
                  <a:srgbClr val="333333"/>
                </a:solidFill>
                <a:effectLst/>
                <a:latin typeface="McKinsey Sans"/>
              </a:rPr>
              <a:t>four kinds of predetermined outcomes: </a:t>
            </a:r>
          </a:p>
          <a:p>
            <a:r>
              <a:rPr lang="en-US" b="0" i="0">
                <a:solidFill>
                  <a:srgbClr val="333333"/>
                </a:solidFill>
                <a:effectLst/>
                <a:latin typeface="McKinsey Sans"/>
              </a:rPr>
              <a:t>demographic trends, </a:t>
            </a:r>
          </a:p>
          <a:p>
            <a:r>
              <a:rPr lang="en-US" b="0" i="0">
                <a:solidFill>
                  <a:srgbClr val="333333"/>
                </a:solidFill>
                <a:effectLst/>
                <a:latin typeface="McKinsey Sans"/>
              </a:rPr>
              <a:t>economic action and reaction, </a:t>
            </a:r>
          </a:p>
          <a:p>
            <a:r>
              <a:rPr lang="en-US" b="0" i="0">
                <a:solidFill>
                  <a:srgbClr val="333333"/>
                </a:solidFill>
                <a:effectLst/>
                <a:latin typeface="McKinsey Sans"/>
              </a:rPr>
              <a:t>the reversal of unsustainable trends, </a:t>
            </a:r>
          </a:p>
          <a:p>
            <a:r>
              <a:rPr lang="en-US" b="0" i="0">
                <a:solidFill>
                  <a:srgbClr val="333333"/>
                </a:solidFill>
                <a:effectLst/>
                <a:latin typeface="McKinsey Sans"/>
              </a:rPr>
              <a:t>scheduled events (which may be beyond the typical planning horizon).</a:t>
            </a:r>
            <a:endParaRPr lang="en-US"/>
          </a:p>
          <a:p>
            <a:endParaRPr lang="en-US"/>
          </a:p>
          <a:p>
            <a:endParaRPr lang="en-US"/>
          </a:p>
          <a:p>
            <a:r>
              <a:rPr lang="en-US"/>
              <a:t>https://chatgpt.com/g/g-TcSx5BYQr-the-four-futures-planner</a:t>
            </a:r>
          </a:p>
        </p:txBody>
      </p:sp>
      <p:sp>
        <p:nvSpPr>
          <p:cNvPr id="4" name="Slide Number Placeholder 3"/>
          <p:cNvSpPr>
            <a:spLocks noGrp="1"/>
          </p:cNvSpPr>
          <p:nvPr>
            <p:ph type="sldNum" sz="quarter" idx="5"/>
          </p:nvPr>
        </p:nvSpPr>
        <p:spPr/>
        <p:txBody>
          <a:bodyPr/>
          <a:lstStyle/>
          <a:p>
            <a:fld id="{94732FF8-FBCF-4DDD-A276-293546008AC5}" type="slidenum">
              <a:rPr lang="en-US" smtClean="0"/>
              <a:t>40</a:t>
            </a:fld>
            <a:endParaRPr lang="en-US"/>
          </a:p>
        </p:txBody>
      </p:sp>
    </p:spTree>
    <p:extLst>
      <p:ext uri="{BB962C8B-B14F-4D97-AF65-F5344CB8AC3E}">
        <p14:creationId xmlns:p14="http://schemas.microsoft.com/office/powerpoint/2010/main" val="32932874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80004"/>
            <a:ext cx="5618480" cy="4829096"/>
          </a:xfrm>
        </p:spPr>
        <p:txBody>
          <a:bodyPr/>
          <a:lstStyle/>
          <a:p>
            <a:r>
              <a:rPr lang="en-US" sz="1100" dirty="0">
                <a:hlinkClick r:id="rId3"/>
              </a:rPr>
              <a:t>https://chatgpt.com/g/g-TcSx5BYQr-the-four-futures-planner</a:t>
            </a:r>
            <a:endParaRPr lang="en-US" sz="1100" dirty="0"/>
          </a:p>
          <a:p>
            <a:r>
              <a:rPr lang="en-US" sz="1100" dirty="0">
                <a:hlinkClick r:id="rId4"/>
              </a:rPr>
              <a:t>https://lakelandcc.hosted.panopto.com/Panopto/Pages/Viewer.aspx?id=1aceae9f-8b2e-4c52-9ca9-b1b800ee583a</a:t>
            </a:r>
            <a:r>
              <a:rPr lang="en-US" sz="1100" dirty="0"/>
              <a:t> </a:t>
            </a:r>
          </a:p>
          <a:p>
            <a:r>
              <a:rPr lang="en-US" sz="1100" dirty="0"/>
              <a:t>“I'm a 30 </a:t>
            </a:r>
            <a:r>
              <a:rPr lang="en-US" sz="1100" dirty="0" err="1"/>
              <a:t>yo</a:t>
            </a:r>
            <a:r>
              <a:rPr lang="en-US" sz="1100" dirty="0"/>
              <a:t> humanities Ph.D. seeking tenure at a college or university. I love teaching but I'm concerned about growing societal bias against the value of higher education, and the expansion of AI, especially as it will impact future college students now in elementary school. What will my career look like in five, ten, or twenty years?”</a:t>
            </a:r>
          </a:p>
          <a:p>
            <a:r>
              <a:rPr lang="en-US" b="1" dirty="0"/>
              <a:t>Conclusion:</a:t>
            </a:r>
          </a:p>
          <a:p>
            <a:r>
              <a:rPr lang="en-US" sz="1100" dirty="0"/>
              <a:t>As a humanities Ph.D. aiming for tenure, each scenario presents unique opportunities and challenges. In "As Good as It Gets," your traditional teaching skills will remain vital. In "Slow Growth" and "Exponential Growth," embracing AI tools can enhance your teaching and research capabilities. In the AGI scenario, your role could become more centered on ethical guidance and critical thinking, areas where the humanities can provide significant contributions.</a:t>
            </a:r>
          </a:p>
          <a:p>
            <a:r>
              <a:rPr lang="en-US" sz="1100" dirty="0"/>
              <a:t>To prepare for these futures, consider the following actions:</a:t>
            </a:r>
          </a:p>
          <a:p>
            <a:pPr>
              <a:buFont typeface="+mj-lt"/>
              <a:buAutoNum type="arabicPeriod"/>
            </a:pPr>
            <a:r>
              <a:rPr lang="en-US" b="1" dirty="0"/>
              <a:t>Stay Updated on AI Developments:</a:t>
            </a:r>
            <a:r>
              <a:rPr lang="en-US" dirty="0"/>
              <a:t> Understand how AI is being integrated into education and research.</a:t>
            </a:r>
          </a:p>
          <a:p>
            <a:pPr>
              <a:buFont typeface="+mj-lt"/>
              <a:buAutoNum type="arabicPeriod"/>
            </a:pPr>
            <a:r>
              <a:rPr lang="en-US" b="1" dirty="0"/>
              <a:t>Enhance Digital Literacy:</a:t>
            </a:r>
            <a:r>
              <a:rPr lang="en-US" dirty="0"/>
              <a:t> Familiarize yourself with AI tools that can aid in teaching and research.</a:t>
            </a:r>
          </a:p>
          <a:p>
            <a:pPr>
              <a:buFont typeface="+mj-lt"/>
              <a:buAutoNum type="arabicPeriod"/>
            </a:pPr>
            <a:r>
              <a:rPr lang="en-US" b="1" dirty="0"/>
              <a:t>Emphasize the Unique Value of the Humanities:</a:t>
            </a:r>
            <a:r>
              <a:rPr lang="en-US" dirty="0"/>
              <a:t> Advocate for the importance of critical thinking, ethics, and cultural understanding.</a:t>
            </a:r>
          </a:p>
          <a:p>
            <a:pPr>
              <a:buFont typeface="+mj-lt"/>
              <a:buAutoNum type="arabicPeriod"/>
            </a:pPr>
            <a:r>
              <a:rPr lang="en-US" b="1" dirty="0"/>
              <a:t>Adaptability and Lifelong Learning:</a:t>
            </a:r>
            <a:r>
              <a:rPr lang="en-US" dirty="0"/>
              <a:t> Remain flexible and open to new teaching methods and research paradigms.</a:t>
            </a:r>
          </a:p>
          <a:p>
            <a:r>
              <a:rPr lang="en-US" dirty="0"/>
              <a:t>By anticipating these changes and preparing accordingly, you can navigate the evolving landscape of higher education and carve out a meaningful and impactful career.</a:t>
            </a:r>
          </a:p>
        </p:txBody>
      </p:sp>
      <p:sp>
        <p:nvSpPr>
          <p:cNvPr id="4" name="Slide Number Placeholder 3"/>
          <p:cNvSpPr>
            <a:spLocks noGrp="1"/>
          </p:cNvSpPr>
          <p:nvPr>
            <p:ph type="sldNum" sz="quarter" idx="5"/>
          </p:nvPr>
        </p:nvSpPr>
        <p:spPr/>
        <p:txBody>
          <a:bodyPr/>
          <a:lstStyle/>
          <a:p>
            <a:fld id="{94732FF8-FBCF-4DDD-A276-293546008AC5}" type="slidenum">
              <a:rPr lang="en-US" smtClean="0"/>
              <a:t>41</a:t>
            </a:fld>
            <a:endParaRPr lang="en-US"/>
          </a:p>
        </p:txBody>
      </p:sp>
    </p:spTree>
    <p:extLst>
      <p:ext uri="{BB962C8B-B14F-4D97-AF65-F5344CB8AC3E}">
        <p14:creationId xmlns:p14="http://schemas.microsoft.com/office/powerpoint/2010/main" val="18265980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https://www.theguardian.com/technology/article/2024/jun/29/ray-kurzweil-google-ai-the-singularity-is-nearer </a:t>
            </a:r>
          </a:p>
          <a:p>
            <a:r>
              <a:rPr lang="en-US"/>
              <a:t>Kurzweil says AI might pass the Turing test in 2 years</a:t>
            </a:r>
          </a:p>
        </p:txBody>
      </p:sp>
      <p:sp>
        <p:nvSpPr>
          <p:cNvPr id="4" name="Slide Number Placeholder 3"/>
          <p:cNvSpPr>
            <a:spLocks noGrp="1"/>
          </p:cNvSpPr>
          <p:nvPr>
            <p:ph type="sldNum" sz="quarter" idx="5"/>
          </p:nvPr>
        </p:nvSpPr>
        <p:spPr/>
        <p:txBody>
          <a:bodyPr/>
          <a:lstStyle/>
          <a:p>
            <a:fld id="{94732FF8-FBCF-4DDD-A276-293546008AC5}" type="slidenum">
              <a:rPr lang="en-US" smtClean="0"/>
              <a:t>42</a:t>
            </a:fld>
            <a:endParaRPr lang="en-US"/>
          </a:p>
        </p:txBody>
      </p:sp>
    </p:spTree>
    <p:extLst>
      <p:ext uri="{BB962C8B-B14F-4D97-AF65-F5344CB8AC3E}">
        <p14:creationId xmlns:p14="http://schemas.microsoft.com/office/powerpoint/2010/main" val="9526351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https://www.mckinsey.com/capabilities/strategy-and-corporate-finance/our-insights/the-use-and-abuse-of-scenarios </a:t>
            </a:r>
          </a:p>
        </p:txBody>
      </p:sp>
      <p:sp>
        <p:nvSpPr>
          <p:cNvPr id="4" name="Slide Number Placeholder 3"/>
          <p:cNvSpPr>
            <a:spLocks noGrp="1"/>
          </p:cNvSpPr>
          <p:nvPr>
            <p:ph type="sldNum" sz="quarter" idx="5"/>
          </p:nvPr>
        </p:nvSpPr>
        <p:spPr/>
        <p:txBody>
          <a:bodyPr/>
          <a:lstStyle/>
          <a:p>
            <a:fld id="{94732FF8-FBCF-4DDD-A276-293546008AC5}" type="slidenum">
              <a:rPr lang="en-US" smtClean="0"/>
              <a:t>43</a:t>
            </a:fld>
            <a:endParaRPr lang="en-US"/>
          </a:p>
        </p:txBody>
      </p:sp>
    </p:spTree>
    <p:extLst>
      <p:ext uri="{BB962C8B-B14F-4D97-AF65-F5344CB8AC3E}">
        <p14:creationId xmlns:p14="http://schemas.microsoft.com/office/powerpoint/2010/main" val="32236107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Demographic trends – here’s a visualization based on data from a couple of years ago of population projections for the world’s six most populous  countries, looking ahead fifty years.  China, India, the US, Indonesia, Pakistan, and Nigeria.</a:t>
            </a:r>
          </a:p>
          <a:p>
            <a:endParaRPr lang="en-US"/>
          </a:p>
          <a:p>
            <a:r>
              <a:rPr lang="en-US"/>
              <a:t>Let’s zoom in.  </a:t>
            </a:r>
          </a:p>
        </p:txBody>
      </p:sp>
      <p:sp>
        <p:nvSpPr>
          <p:cNvPr id="4" name="Slide Number Placeholder 3"/>
          <p:cNvSpPr>
            <a:spLocks noGrp="1"/>
          </p:cNvSpPr>
          <p:nvPr>
            <p:ph type="sldNum" sz="quarter" idx="5"/>
          </p:nvPr>
        </p:nvSpPr>
        <p:spPr/>
        <p:txBody>
          <a:bodyPr/>
          <a:lstStyle/>
          <a:p>
            <a:fld id="{94732FF8-FBCF-4DDD-A276-293546008AC5}" type="slidenum">
              <a:rPr lang="en-US" smtClean="0"/>
              <a:t>44</a:t>
            </a:fld>
            <a:endParaRPr lang="en-US"/>
          </a:p>
        </p:txBody>
      </p:sp>
    </p:spTree>
    <p:extLst>
      <p:ext uri="{BB962C8B-B14F-4D97-AF65-F5344CB8AC3E}">
        <p14:creationId xmlns:p14="http://schemas.microsoft.com/office/powerpoint/2010/main" val="27498792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to prepare our students for a future that we cannot imagine.” Nigeria and Pakistan will surpass Indonesia in about ten to twelve years, and pass the US in about twenty-five.  I’ll be retired by then, I hope.  But look at the top of the chart. </a:t>
            </a:r>
          </a:p>
        </p:txBody>
      </p:sp>
      <p:sp>
        <p:nvSpPr>
          <p:cNvPr id="4" name="Slide Number Placeholder 3"/>
          <p:cNvSpPr>
            <a:spLocks noGrp="1"/>
          </p:cNvSpPr>
          <p:nvPr>
            <p:ph type="sldNum" sz="quarter" idx="5"/>
          </p:nvPr>
        </p:nvSpPr>
        <p:spPr/>
        <p:txBody>
          <a:bodyPr/>
          <a:lstStyle/>
          <a:p>
            <a:fld id="{94732FF8-FBCF-4DDD-A276-293546008AC5}" type="slidenum">
              <a:rPr lang="en-US" smtClean="0"/>
              <a:t>45</a:t>
            </a:fld>
            <a:endParaRPr lang="en-US"/>
          </a:p>
        </p:txBody>
      </p:sp>
    </p:spTree>
    <p:extLst>
      <p:ext uri="{BB962C8B-B14F-4D97-AF65-F5344CB8AC3E}">
        <p14:creationId xmlns:p14="http://schemas.microsoft.com/office/powerpoint/2010/main" val="33286529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That’s pretty dramatic. Think about what that means in terms of economic output, workforce participation, regional and global military and security issues. We don’t live in a bubble. </a:t>
            </a:r>
          </a:p>
          <a:p>
            <a:pPr defTabSz="933237">
              <a:defRPr/>
            </a:pPr>
            <a:endParaRPr lang="en-US"/>
          </a:p>
          <a:p>
            <a:pPr defTabSz="933237">
              <a:defRPr/>
            </a:pPr>
            <a:r>
              <a:rPr lang="en-US"/>
              <a:t>Now, you might say, Corrie, that stuff is YEARS away.  I have to plan for Spring semester. And you’re right. But you know who else is doing that? The parents of the high school class of 2038 – their kids started kindergarten in September. Those kindergarten kids will start college AFTER Nigeria and Pakistan pass Indonesia on that graph I showed you a minute ago.  </a:t>
            </a:r>
          </a:p>
          <a:p>
            <a:pPr defTabSz="933237">
              <a:defRPr/>
            </a:pPr>
            <a:r>
              <a:rPr lang="en-US"/>
              <a:t>My firstborn got married this summer.  It happens FAST, folks. </a:t>
            </a:r>
          </a:p>
          <a:p>
            <a:pPr defTabSz="933237">
              <a:defRPr/>
            </a:pPr>
            <a:endParaRPr lang="en-US"/>
          </a:p>
          <a:p>
            <a:pPr defTabSz="933237">
              <a:defRPr/>
            </a:pPr>
            <a:r>
              <a:rPr lang="en-US" b="1"/>
              <a:t>We have to prepare the next generation for a world that WE KNOW we cannot imagine</a:t>
            </a:r>
            <a:r>
              <a:rPr lang="en-US" b="0"/>
              <a:t>.  But we do know that some things don’t change.</a:t>
            </a:r>
          </a:p>
          <a:p>
            <a:endParaRPr lang="en-US"/>
          </a:p>
        </p:txBody>
      </p:sp>
      <p:sp>
        <p:nvSpPr>
          <p:cNvPr id="4" name="Slide Number Placeholder 3"/>
          <p:cNvSpPr>
            <a:spLocks noGrp="1"/>
          </p:cNvSpPr>
          <p:nvPr>
            <p:ph type="sldNum" sz="quarter" idx="5"/>
          </p:nvPr>
        </p:nvSpPr>
        <p:spPr/>
        <p:txBody>
          <a:bodyPr/>
          <a:lstStyle/>
          <a:p>
            <a:fld id="{94732FF8-FBCF-4DDD-A276-293546008AC5}" type="slidenum">
              <a:rPr lang="en-US" smtClean="0"/>
              <a:t>46</a:t>
            </a:fld>
            <a:endParaRPr lang="en-US"/>
          </a:p>
        </p:txBody>
      </p:sp>
    </p:spTree>
    <p:extLst>
      <p:ext uri="{BB962C8B-B14F-4D97-AF65-F5344CB8AC3E}">
        <p14:creationId xmlns:p14="http://schemas.microsoft.com/office/powerpoint/2010/main" val="37336338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80004"/>
            <a:ext cx="5618480" cy="4362025"/>
          </a:xfrm>
        </p:spPr>
        <p:txBody>
          <a:bodyPr/>
          <a:lstStyle/>
          <a:p>
            <a:r>
              <a:rPr lang="en-US" dirty="0"/>
              <a:t>Shamelessly stolen from the McKinsey site, too good to pass up. </a:t>
            </a:r>
          </a:p>
          <a:p>
            <a:endParaRPr lang="en-US" dirty="0"/>
          </a:p>
          <a:p>
            <a:r>
              <a:rPr lang="en-US" dirty="0"/>
              <a:t>Some things simply don’t change.  Human nature.  Supply and demand.  What goes up MUST come down. Bubbles pop eventually. Economic cycles… CYCLE. </a:t>
            </a:r>
          </a:p>
          <a:p>
            <a:r>
              <a:rPr lang="en-US" dirty="0"/>
              <a:t>“The public is devaluing college!”  Well, yes, and some of that frankly may be well-earned.  There’s a reason my demo course in Blackboard is Underwater Basketweaving. </a:t>
            </a:r>
          </a:p>
          <a:p>
            <a:endParaRPr lang="en-US" dirty="0"/>
          </a:p>
          <a:p>
            <a:r>
              <a:rPr lang="en-US" dirty="0"/>
              <a:t>Yes, 2U just went bankrupt. Yes, colleges are closing-  including a well-known college in my town.  Yes, employers are looking more at skills than degrees.  Yes, PhD still means Pizza Hut Delivers just as it did in 1985 when I was looking at grad school.  None of this is new.  Fundamentals remain true. </a:t>
            </a:r>
          </a:p>
          <a:p>
            <a:endParaRPr lang="en-US" dirty="0"/>
          </a:p>
          <a:p>
            <a:r>
              <a:rPr lang="en-US" dirty="0"/>
              <a:t>The value of the </a:t>
            </a:r>
            <a:r>
              <a:rPr lang="en-US" i="1" dirty="0"/>
              <a:t>branded credential </a:t>
            </a:r>
            <a:r>
              <a:rPr lang="en-US" dirty="0"/>
              <a:t>will not go to zero.  But remember that survey of recent grads and employers – our students are depending on us to teach them! </a:t>
            </a:r>
          </a:p>
          <a:p>
            <a:endParaRPr lang="en-US" dirty="0"/>
          </a:p>
          <a:p>
            <a:r>
              <a:rPr lang="en-US" b="0" i="0" dirty="0">
                <a:solidFill>
                  <a:srgbClr val="4A4A4A"/>
                </a:solidFill>
                <a:effectLst/>
                <a:highlight>
                  <a:srgbClr val="FFFFFF"/>
                </a:highlight>
                <a:latin typeface="Open Sans" panose="020B0606030504020204" pitchFamily="34" charset="0"/>
              </a:rPr>
              <a:t>https://www.youtube.com/watch?v=C3GtxtWSZxE </a:t>
            </a:r>
            <a:endParaRPr lang="en-US" dirty="0"/>
          </a:p>
        </p:txBody>
      </p:sp>
      <p:sp>
        <p:nvSpPr>
          <p:cNvPr id="4" name="Slide Number Placeholder 3"/>
          <p:cNvSpPr>
            <a:spLocks noGrp="1"/>
          </p:cNvSpPr>
          <p:nvPr>
            <p:ph type="sldNum" sz="quarter" idx="5"/>
          </p:nvPr>
        </p:nvSpPr>
        <p:spPr/>
        <p:txBody>
          <a:bodyPr/>
          <a:lstStyle/>
          <a:p>
            <a:fld id="{94732FF8-FBCF-4DDD-A276-293546008AC5}" type="slidenum">
              <a:rPr lang="en-US" smtClean="0"/>
              <a:t>47</a:t>
            </a:fld>
            <a:endParaRPr lang="en-US"/>
          </a:p>
        </p:txBody>
      </p:sp>
    </p:spTree>
    <p:extLst>
      <p:ext uri="{BB962C8B-B14F-4D97-AF65-F5344CB8AC3E}">
        <p14:creationId xmlns:p14="http://schemas.microsoft.com/office/powerpoint/2010/main" val="27821536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80004"/>
            <a:ext cx="5618480" cy="4505863"/>
          </a:xfrm>
        </p:spPr>
        <p:txBody>
          <a:bodyPr/>
          <a:lstStyle/>
          <a:p>
            <a:pPr defTabSz="933237">
              <a:defRPr/>
            </a:pPr>
            <a:r>
              <a:rPr lang="en-US" dirty="0"/>
              <a:t>A second maxim that </a:t>
            </a:r>
            <a:r>
              <a:rPr lang="en-US" dirty="0" err="1"/>
              <a:t>McKionsey</a:t>
            </a:r>
            <a:r>
              <a:rPr lang="en-US" dirty="0"/>
              <a:t> uses in developing scenarios – trends don’t go on forever. Beware “new paradigms” or “end-stage” this or that.  Don’t plan on the impossible. (The improbable is ok.)  Reality check, right? Things change, but not that much. </a:t>
            </a:r>
          </a:p>
          <a:p>
            <a:endParaRPr lang="en-US" dirty="0"/>
          </a:p>
          <a:p>
            <a:r>
              <a:rPr lang="en-US" dirty="0"/>
              <a:t>BTW, that’s not AI, that’s real human-made art, an artist on the </a:t>
            </a:r>
            <a:r>
              <a:rPr lang="en-US" dirty="0" err="1"/>
              <a:t>Deviantart</a:t>
            </a:r>
            <a:r>
              <a:rPr lang="en-US" dirty="0"/>
              <a:t> website who goes by </a:t>
            </a:r>
            <a:r>
              <a:rPr lang="en-US" dirty="0" err="1"/>
              <a:t>Dedisun</a:t>
            </a:r>
            <a:endParaRPr lang="en-US" dirty="0"/>
          </a:p>
          <a:p>
            <a:endParaRPr lang="en-US" dirty="0"/>
          </a:p>
          <a:p>
            <a:r>
              <a:rPr lang="en-US" dirty="0"/>
              <a:t>https://www.deviantart.com/dedisun/art/World-Tree-972236516</a:t>
            </a:r>
          </a:p>
          <a:p>
            <a:endParaRPr lang="en-US" dirty="0"/>
          </a:p>
          <a:p>
            <a:endParaRPr lang="en-US" dirty="0"/>
          </a:p>
          <a:p>
            <a:r>
              <a:rPr lang="en-US" dirty="0"/>
              <a:t>“</a:t>
            </a:r>
            <a:r>
              <a:rPr lang="en-US" b="0" i="0" dirty="0">
                <a:solidFill>
                  <a:srgbClr val="333333"/>
                </a:solidFill>
                <a:effectLst/>
                <a:latin typeface="McKinsey Sans"/>
              </a:rPr>
              <a:t>Economies are fundamentally cyclical…  in the past, many new, innovative technologies—railroads and radio, for example—were hailed as “new paradigms” and then promptly led to investment bubbles. A useful test is to </a:t>
            </a:r>
            <a:r>
              <a:rPr lang="en-US" b="1" i="0" dirty="0">
                <a:solidFill>
                  <a:srgbClr val="333333"/>
                </a:solidFill>
                <a:effectLst/>
                <a:latin typeface="McKinsey Sans"/>
              </a:rPr>
              <a:t>project a trend at least 25 years out</a:t>
            </a:r>
            <a:r>
              <a:rPr lang="en-US" b="0" i="0" dirty="0">
                <a:solidFill>
                  <a:srgbClr val="333333"/>
                </a:solidFill>
                <a:effectLst/>
                <a:latin typeface="McKinsey Sans"/>
              </a:rPr>
              <a:t>. </a:t>
            </a:r>
            <a:r>
              <a:rPr lang="en-US" b="1" i="0" dirty="0">
                <a:solidFill>
                  <a:srgbClr val="333333"/>
                </a:solidFill>
                <a:effectLst/>
                <a:latin typeface="McKinsey Sans"/>
              </a:rPr>
              <a:t>[It might help to look back 25 years] </a:t>
            </a:r>
            <a:r>
              <a:rPr lang="en-US" b="0" i="0" dirty="0">
                <a:solidFill>
                  <a:srgbClr val="333333"/>
                </a:solidFill>
                <a:effectLst/>
                <a:latin typeface="McKinsey Sans"/>
              </a:rPr>
              <a:t>Then ask how long can this trend really be sustained. Challenge yourself to try and prove why the shape of the future should be so fundamentally different from the more cyclical past. Chances are you won’t be able to…”</a:t>
            </a:r>
          </a:p>
          <a:p>
            <a:endParaRPr lang="en-US" b="0" i="0" dirty="0">
              <a:solidFill>
                <a:srgbClr val="333333"/>
              </a:solidFill>
              <a:effectLst/>
              <a:latin typeface="McKinsey Sans"/>
            </a:endParaRPr>
          </a:p>
          <a:p>
            <a:r>
              <a:rPr lang="en-US" dirty="0"/>
              <a:t>https://www.mckinsey.com/capabilities/strategy-and-corporate-finance/our-insights/the-use-and-abuse-of-scenarios</a:t>
            </a:r>
          </a:p>
        </p:txBody>
      </p:sp>
      <p:sp>
        <p:nvSpPr>
          <p:cNvPr id="4" name="Slide Number Placeholder 3"/>
          <p:cNvSpPr>
            <a:spLocks noGrp="1"/>
          </p:cNvSpPr>
          <p:nvPr>
            <p:ph type="sldNum" sz="quarter" idx="5"/>
          </p:nvPr>
        </p:nvSpPr>
        <p:spPr/>
        <p:txBody>
          <a:bodyPr/>
          <a:lstStyle/>
          <a:p>
            <a:fld id="{94732FF8-FBCF-4DDD-A276-293546008AC5}" type="slidenum">
              <a:rPr lang="en-US" smtClean="0"/>
              <a:t>48</a:t>
            </a:fld>
            <a:endParaRPr lang="en-US"/>
          </a:p>
        </p:txBody>
      </p:sp>
    </p:spTree>
    <p:extLst>
      <p:ext uri="{BB962C8B-B14F-4D97-AF65-F5344CB8AC3E}">
        <p14:creationId xmlns:p14="http://schemas.microsoft.com/office/powerpoint/2010/main" val="26991728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“That was bound to happen” Seinfeld reference? Anyone?  </a:t>
            </a:r>
            <a:r>
              <a:rPr lang="en-US" err="1"/>
              <a:t>Beuller</a:t>
            </a:r>
            <a:r>
              <a:rPr lang="en-US"/>
              <a:t>?  I’m old…</a:t>
            </a:r>
          </a:p>
          <a:p>
            <a:endParaRPr lang="en-US"/>
          </a:p>
          <a:p>
            <a:r>
              <a:rPr lang="en-US"/>
              <a:t>The fourth maxim in scenario planning is that things happen that you </a:t>
            </a:r>
            <a:r>
              <a:rPr lang="en-US" i="1"/>
              <a:t>knew </a:t>
            </a:r>
            <a:r>
              <a:rPr lang="en-US"/>
              <a:t>were </a:t>
            </a:r>
            <a:r>
              <a:rPr lang="en-US" err="1"/>
              <a:t>gonna</a:t>
            </a:r>
            <a:r>
              <a:rPr lang="en-US"/>
              <a:t> happen.  Economic cycles again.  But also, changes in administration.  Elections.  Demographic trends.  And you may not know the details of what’s going to happen, but just knowing that SOMETHING is going to happen, and being prepared for that,  is a lot better than acting as if nothing is going to happen. </a:t>
            </a:r>
          </a:p>
          <a:p>
            <a:endParaRPr lang="en-US"/>
          </a:p>
          <a:p>
            <a:r>
              <a:rPr lang="en-US"/>
              <a:t>PLATO.. Maternity leave.  No way to plan in detail. </a:t>
            </a:r>
          </a:p>
        </p:txBody>
      </p:sp>
      <p:sp>
        <p:nvSpPr>
          <p:cNvPr id="4" name="Slide Number Placeholder 3"/>
          <p:cNvSpPr>
            <a:spLocks noGrp="1"/>
          </p:cNvSpPr>
          <p:nvPr>
            <p:ph type="sldNum" sz="quarter" idx="5"/>
          </p:nvPr>
        </p:nvSpPr>
        <p:spPr/>
        <p:txBody>
          <a:bodyPr/>
          <a:lstStyle/>
          <a:p>
            <a:fld id="{94732FF8-FBCF-4DDD-A276-293546008AC5}" type="slidenum">
              <a:rPr lang="en-US" smtClean="0"/>
              <a:t>49</a:t>
            </a:fld>
            <a:endParaRPr lang="en-US"/>
          </a:p>
        </p:txBody>
      </p:sp>
    </p:spTree>
    <p:extLst>
      <p:ext uri="{BB962C8B-B14F-4D97-AF65-F5344CB8AC3E}">
        <p14:creationId xmlns:p14="http://schemas.microsoft.com/office/powerpoint/2010/main" val="22762161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a:solidFill>
                  <a:srgbClr val="000000"/>
                </a:solidFill>
                <a:effectLst/>
                <a:latin typeface="Arial" panose="020B0604020202020204" pitchFamily="34" charset="0"/>
              </a:rPr>
              <a:t>Also in 2007, there was this new thing - just a year old -  called Twitter that I was having to explain to people. “It’s like microblogging. You type out a 140-character comment, and other people can subscribe to your comments, and you can see what they’re saying.”  They looked at me like I’d sprouted a second head.</a:t>
            </a:r>
            <a:endParaRPr lang="en-US" b="0">
              <a:effectLst/>
            </a:endParaRPr>
          </a:p>
          <a:p>
            <a:br>
              <a:rPr lang="en-US" b="0">
                <a:effectLst/>
              </a:rPr>
            </a:br>
            <a:r>
              <a:rPr lang="en-US" b="0" i="0" u="none" strike="noStrike">
                <a:solidFill>
                  <a:srgbClr val="000000"/>
                </a:solidFill>
                <a:effectLst/>
                <a:latin typeface="Arial" panose="020B0604020202020204" pitchFamily="34" charset="0"/>
              </a:rPr>
              <a:t>But one day I was checking my feed - I followed maybe a couple dozen other early adopter ed tech types - and someone had shared a link to a live conference presentation. Mind = blown. Someone in the audience at an Ed Tech conference in Hawaii had simply turned their MacBook around to point the camera at the lectern, and was streaming the presentation live over the web.  No </a:t>
            </a:r>
            <a:r>
              <a:rPr lang="en-US" b="0" i="0" u="none" strike="noStrike" err="1">
                <a:solidFill>
                  <a:srgbClr val="000000"/>
                </a:solidFill>
                <a:effectLst/>
                <a:latin typeface="Arial" panose="020B0604020202020204" pitchFamily="34" charset="0"/>
              </a:rPr>
              <a:t>ViaCom</a:t>
            </a:r>
            <a:r>
              <a:rPr lang="en-US" b="0" i="0" u="none" strike="noStrike">
                <a:solidFill>
                  <a:srgbClr val="000000"/>
                </a:solidFill>
                <a:effectLst/>
                <a:latin typeface="Arial" panose="020B0604020202020204" pitchFamily="34" charset="0"/>
              </a:rPr>
              <a:t> hardware, no DSL dial-in, just click the URL and watch. Ka-BOOM!  AMAZING.</a:t>
            </a:r>
            <a:endParaRPr lang="en-US" b="0">
              <a:effectLst/>
            </a:endParaRPr>
          </a:p>
          <a:p>
            <a:br>
              <a:rPr lang="en-US" b="0">
                <a:effectLst/>
              </a:rPr>
            </a:br>
            <a:r>
              <a:rPr lang="en-US" b="0" i="0" u="none" strike="noStrike">
                <a:solidFill>
                  <a:srgbClr val="000000"/>
                </a:solidFill>
                <a:effectLst/>
                <a:latin typeface="Arial" panose="020B0604020202020204" pitchFamily="34" charset="0"/>
              </a:rPr>
              <a:t>I tuned in just in time to see a teacher from Georgia named David Warlick say something incredibly profound and important. I wrote it down and have shared it every chance I get ever since. </a:t>
            </a:r>
            <a:endParaRPr lang="en-US" b="0">
              <a:effectLst/>
            </a:endParaRPr>
          </a:p>
          <a:p>
            <a:br>
              <a:rPr lang="en-US" b="0">
                <a:effectLst/>
              </a:rPr>
            </a:br>
            <a:endParaRPr lang="en-US"/>
          </a:p>
        </p:txBody>
      </p:sp>
      <p:sp>
        <p:nvSpPr>
          <p:cNvPr id="4" name="Slide Number Placeholder 3"/>
          <p:cNvSpPr>
            <a:spLocks noGrp="1"/>
          </p:cNvSpPr>
          <p:nvPr>
            <p:ph type="sldNum" sz="quarter" idx="5"/>
          </p:nvPr>
        </p:nvSpPr>
        <p:spPr/>
        <p:txBody>
          <a:bodyPr/>
          <a:lstStyle/>
          <a:p>
            <a:fld id="{94732FF8-FBCF-4DDD-A276-293546008AC5}" type="slidenum">
              <a:rPr lang="en-US" smtClean="0"/>
              <a:t>5</a:t>
            </a:fld>
            <a:endParaRPr lang="en-US"/>
          </a:p>
        </p:txBody>
      </p:sp>
    </p:spTree>
    <p:extLst>
      <p:ext uri="{BB962C8B-B14F-4D97-AF65-F5344CB8AC3E}">
        <p14:creationId xmlns:p14="http://schemas.microsoft.com/office/powerpoint/2010/main" val="2153956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80004"/>
            <a:ext cx="5618480" cy="4467075"/>
          </a:xfrm>
        </p:spPr>
        <p:txBody>
          <a:bodyPr/>
          <a:lstStyle/>
          <a:p>
            <a:r>
              <a:rPr lang="en-US" dirty="0"/>
              <a:t>The blog AI Snake Oil – </a:t>
            </a:r>
            <a:r>
              <a:rPr lang="en-US" dirty="0" err="1"/>
              <a:t>recco’d</a:t>
            </a:r>
            <a:r>
              <a:rPr lang="en-US" dirty="0"/>
              <a:t> by Ethan </a:t>
            </a:r>
            <a:r>
              <a:rPr lang="en-US" dirty="0" err="1"/>
              <a:t>Mollick</a:t>
            </a:r>
            <a:r>
              <a:rPr lang="en-US" dirty="0"/>
              <a:t>, BTW, recently had a post about how it’s a VERY BAD IDEA to base government policies on the risk that AI is going to wipe out humanity.  Why?  Because that risk is all over the map. Many orders of magnitude.  </a:t>
            </a:r>
          </a:p>
          <a:p>
            <a:endParaRPr lang="en-US" dirty="0"/>
          </a:p>
          <a:p>
            <a:pPr defTabSz="933237">
              <a:defRPr/>
            </a:pPr>
            <a:r>
              <a:rPr lang="en-US" dirty="0"/>
              <a:t>https://www.aisnakeoil.com/p/ai-existential-risk-probabilities </a:t>
            </a:r>
          </a:p>
          <a:p>
            <a:endParaRPr lang="en-US" dirty="0"/>
          </a:p>
          <a:p>
            <a:r>
              <a:rPr lang="en-US" dirty="0"/>
              <a:t>What’s </a:t>
            </a:r>
            <a:r>
              <a:rPr lang="en-US" b="1" i="1" dirty="0"/>
              <a:t>probably most likely </a:t>
            </a:r>
            <a:r>
              <a:rPr lang="en-US" dirty="0"/>
              <a:t>is some jagged-frontier variation of Scenarios 2 and 3.  There’s going to be areas where AI increases in capability relatively slowly from where it is now – and bear in mind, where it is now is pretty amazing compared to two years ago! There’s going to be areas where it goes WHOOSH faster than we can really cope.  </a:t>
            </a:r>
          </a:p>
          <a:p>
            <a:endParaRPr lang="en-US" dirty="0"/>
          </a:p>
          <a:p>
            <a:r>
              <a:rPr lang="en-US" dirty="0"/>
              <a:t>(See https://www.oneusefulthing.org/p/change-blindness )</a:t>
            </a:r>
          </a:p>
          <a:p>
            <a:endParaRPr lang="en-US" dirty="0"/>
          </a:p>
        </p:txBody>
      </p:sp>
      <p:sp>
        <p:nvSpPr>
          <p:cNvPr id="4" name="Slide Number Placeholder 3"/>
          <p:cNvSpPr>
            <a:spLocks noGrp="1"/>
          </p:cNvSpPr>
          <p:nvPr>
            <p:ph type="sldNum" sz="quarter" idx="5"/>
          </p:nvPr>
        </p:nvSpPr>
        <p:spPr/>
        <p:txBody>
          <a:bodyPr/>
          <a:lstStyle/>
          <a:p>
            <a:fld id="{94732FF8-FBCF-4DDD-A276-293546008AC5}" type="slidenum">
              <a:rPr lang="en-US" smtClean="0"/>
              <a:t>50</a:t>
            </a:fld>
            <a:endParaRPr lang="en-US"/>
          </a:p>
        </p:txBody>
      </p:sp>
    </p:spTree>
    <p:extLst>
      <p:ext uri="{BB962C8B-B14F-4D97-AF65-F5344CB8AC3E}">
        <p14:creationId xmlns:p14="http://schemas.microsoft.com/office/powerpoint/2010/main" val="420742941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 will not fundamentally change human nature, human psychology, the laws of physics, or the laws of economics.  </a:t>
            </a:r>
          </a:p>
          <a:p>
            <a:endParaRPr lang="en-US" dirty="0"/>
          </a:p>
          <a:p>
            <a:r>
              <a:rPr lang="en-US" dirty="0"/>
              <a:t>It may, however, change our </a:t>
            </a:r>
            <a:r>
              <a:rPr lang="en-US" i="1" dirty="0"/>
              <a:t>understanding</a:t>
            </a:r>
            <a:r>
              <a:rPr lang="en-US" dirty="0"/>
              <a:t> of some of those things. </a:t>
            </a:r>
          </a:p>
          <a:p>
            <a:endParaRPr lang="en-US" dirty="0"/>
          </a:p>
          <a:p>
            <a:r>
              <a:rPr lang="en-US" dirty="0"/>
              <a:t>It’s practically guaranteed that some transformative visionary is going to come out of the blue. Jaron Lanier (who qualifies) was talking about this at EDUCAUSE last week. </a:t>
            </a:r>
          </a:p>
          <a:p>
            <a:endParaRPr lang="en-US" dirty="0"/>
          </a:p>
          <a:p>
            <a:r>
              <a:rPr lang="en-US" dirty="0"/>
              <a:t>So maybe with the help of AI we WILL find a cure for cancer, or the common cold, or invent antigravity or cold fusion … </a:t>
            </a:r>
          </a:p>
          <a:p>
            <a:endParaRPr lang="en-US" dirty="0"/>
          </a:p>
          <a:p>
            <a:r>
              <a:rPr lang="en-US" dirty="0"/>
              <a:t>…or transporters or warp drive.  I certainly hope so.</a:t>
            </a:r>
          </a:p>
          <a:p>
            <a:endParaRPr lang="en-US" dirty="0"/>
          </a:p>
          <a:p>
            <a:r>
              <a:rPr lang="en-US" dirty="0"/>
              <a:t>Elon Musk says he wants to die on Mars, just hopefully not on impact.  He just might do it, too.  Me, I want my moon base. They promised me a moon base. </a:t>
            </a:r>
          </a:p>
          <a:p>
            <a:endParaRPr lang="en-US" dirty="0"/>
          </a:p>
          <a:p>
            <a:r>
              <a:rPr lang="en-US" dirty="0"/>
              <a:t>And I want us to explore strange new worlds</a:t>
            </a:r>
            <a:r>
              <a:rPr lang="en-US"/>
              <a:t>, to </a:t>
            </a:r>
            <a:r>
              <a:rPr lang="en-US" dirty="0"/>
              <a:t>discover new life, and new civilizations. To boldly go… Beam me up, Scotty. </a:t>
            </a:r>
          </a:p>
        </p:txBody>
      </p:sp>
      <p:sp>
        <p:nvSpPr>
          <p:cNvPr id="4" name="Slide Number Placeholder 3"/>
          <p:cNvSpPr>
            <a:spLocks noGrp="1"/>
          </p:cNvSpPr>
          <p:nvPr>
            <p:ph type="sldNum" sz="quarter" idx="5"/>
          </p:nvPr>
        </p:nvSpPr>
        <p:spPr/>
        <p:txBody>
          <a:bodyPr/>
          <a:lstStyle/>
          <a:p>
            <a:fld id="{94732FF8-FBCF-4DDD-A276-293546008AC5}" type="slidenum">
              <a:rPr lang="en-US" smtClean="0"/>
              <a:t>51</a:t>
            </a:fld>
            <a:endParaRPr lang="en-US"/>
          </a:p>
        </p:txBody>
      </p:sp>
    </p:spTree>
    <p:extLst>
      <p:ext uri="{BB962C8B-B14F-4D97-AF65-F5344CB8AC3E}">
        <p14:creationId xmlns:p14="http://schemas.microsoft.com/office/powerpoint/2010/main" val="97151200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80005"/>
            <a:ext cx="5618480" cy="4738590"/>
          </a:xfrm>
        </p:spPr>
        <p:txBody>
          <a:bodyPr/>
          <a:lstStyle/>
          <a:p>
            <a:pPr defTabSz="933237">
              <a:defRPr/>
            </a:pPr>
            <a:r>
              <a:rPr lang="en-US" dirty="0"/>
              <a:t>I appreciate y’all taking the time this afternoon.  I’ll be delighted to continue the conversation. If you can spell my name, you can find me online. </a:t>
            </a:r>
          </a:p>
          <a:p>
            <a:endParaRPr lang="en-US" dirty="0"/>
          </a:p>
          <a:p>
            <a:pPr defTabSz="933237">
              <a:defRPr/>
            </a:pPr>
            <a:r>
              <a:rPr lang="en-US" dirty="0"/>
              <a:t>https://www.aisnakeoil.com/p/ai-existential-risk-probabilities</a:t>
            </a:r>
          </a:p>
          <a:p>
            <a:pPr defTabSz="933237">
              <a:defRPr/>
            </a:pPr>
            <a:r>
              <a:rPr lang="en-US" dirty="0"/>
              <a:t>https://mustreadalaska.com/fairbanks-airport-robotic-dog-has-a-pronoun-she-her-and-is-a-first-for-an-american-airport/ </a:t>
            </a:r>
          </a:p>
          <a:p>
            <a:pPr defTabSz="933237">
              <a:defRPr/>
            </a:pPr>
            <a:r>
              <a:rPr lang="en-US" dirty="0"/>
              <a:t>https://www.reddit.com/r/catsonroombas/comments/x6rpcq/a_cat_tank/?utm_source=share&amp;utm_medium=web3x&amp;utm_name=web3xcss&amp;utm_term=1&amp;utm_content=share_button </a:t>
            </a:r>
          </a:p>
          <a:p>
            <a:pPr defTabSz="933237">
              <a:defRPr/>
            </a:pPr>
            <a:r>
              <a:rPr lang="en-US" dirty="0"/>
              <a:t>https://chatgpt.com/g/g-TcSx5BYQr-the-four-futures-planner</a:t>
            </a:r>
          </a:p>
          <a:p>
            <a:pPr defTabSz="933237">
              <a:defRPr/>
            </a:pPr>
            <a:r>
              <a:rPr lang="en-US" dirty="0"/>
              <a:t>https://www.insidehighered.com/news/tech-innovation/artificial-intelligence/2024/07/23/new-report-finds-recent-grads-want-ai-be?</a:t>
            </a:r>
          </a:p>
          <a:p>
            <a:pPr defTabSz="933237">
              <a:defRPr/>
            </a:pPr>
            <a:r>
              <a:rPr lang="en-US" dirty="0"/>
              <a:t>https://bearskindigital.com/2015/01/20/the-myth-of-thamus-and-theuth/</a:t>
            </a:r>
          </a:p>
          <a:p>
            <a:pPr defTabSz="933237">
              <a:defRPr/>
            </a:pPr>
            <a:r>
              <a:rPr lang="en-US" dirty="0"/>
              <a:t>https://www.amazon.com/Co-Intelligence-Living-Working-Ethan-Mollick/dp/059371671X</a:t>
            </a:r>
          </a:p>
          <a:p>
            <a:pPr defTabSz="933237">
              <a:defRPr/>
            </a:pPr>
            <a:r>
              <a:rPr lang="en-US" dirty="0"/>
              <a:t>https://consistantly-changing.tumblr.com/post/755570948897390592/embed</a:t>
            </a:r>
          </a:p>
          <a:p>
            <a:pPr defTabSz="933237">
              <a:defRPr/>
            </a:pPr>
            <a:r>
              <a:rPr lang="en-US" dirty="0"/>
              <a:t>https://www.aisnakeoil.com/</a:t>
            </a:r>
          </a:p>
          <a:p>
            <a:pPr defTabSz="933237">
              <a:defRPr/>
            </a:pPr>
            <a:r>
              <a:rPr lang="en-US" dirty="0"/>
              <a:t>https://chatgpt.com/g/g-TcSx5BYQr-the-four-futures-planner</a:t>
            </a:r>
          </a:p>
          <a:p>
            <a:pPr defTabSz="933237">
              <a:defRPr/>
            </a:pPr>
            <a:r>
              <a:rPr lang="en-US" dirty="0"/>
              <a:t>https://www.deviantart.com/dedisun/art/World-Tree-972236516</a:t>
            </a:r>
          </a:p>
          <a:p>
            <a:pPr defTabSz="933237">
              <a:defRPr/>
            </a:pPr>
            <a:r>
              <a:rPr lang="en-US" dirty="0"/>
              <a:t>https://www.mckinsey.com/capabilities/strategy-and-corporate-finance/our-insights/the-use-and-abuse-of-scenarios</a:t>
            </a:r>
          </a:p>
          <a:p>
            <a:pPr defTabSz="933237">
              <a:defRPr/>
            </a:pPr>
            <a:r>
              <a:rPr lang="en-US" dirty="0"/>
              <a:t>https://chatgpt.com/g/g-TcSx5BYQr-the-four-futures-planner</a:t>
            </a:r>
          </a:p>
          <a:p>
            <a:pPr defTabSz="933237">
              <a:defRPr/>
            </a:pPr>
            <a:r>
              <a:rPr lang="en-US" dirty="0"/>
              <a:t>https://lakelandcc.hosted.panopto.com/Panopto/Pages/Viewer.aspx?id=1aceae9f-8b2e-4c52-9ca9-b1b800ee583a </a:t>
            </a:r>
          </a:p>
        </p:txBody>
      </p:sp>
      <p:sp>
        <p:nvSpPr>
          <p:cNvPr id="4" name="Slide Number Placeholder 3"/>
          <p:cNvSpPr>
            <a:spLocks noGrp="1"/>
          </p:cNvSpPr>
          <p:nvPr>
            <p:ph type="sldNum" sz="quarter" idx="5"/>
          </p:nvPr>
        </p:nvSpPr>
        <p:spPr/>
        <p:txBody>
          <a:bodyPr/>
          <a:lstStyle/>
          <a:p>
            <a:fld id="{94732FF8-FBCF-4DDD-A276-293546008AC5}" type="slidenum">
              <a:rPr lang="en-US" smtClean="0"/>
              <a:t>52</a:t>
            </a:fld>
            <a:endParaRPr lang="en-US"/>
          </a:p>
        </p:txBody>
      </p:sp>
    </p:spTree>
    <p:extLst>
      <p:ext uri="{BB962C8B-B14F-4D97-AF65-F5344CB8AC3E}">
        <p14:creationId xmlns:p14="http://schemas.microsoft.com/office/powerpoint/2010/main" val="34299629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 that sink in a minute. </a:t>
            </a:r>
          </a:p>
          <a:p>
            <a:r>
              <a:rPr lang="en-US" dirty="0"/>
              <a:t>Growing up in the 60s, we knew what the future was going to be like, right?</a:t>
            </a:r>
          </a:p>
        </p:txBody>
      </p:sp>
      <p:sp>
        <p:nvSpPr>
          <p:cNvPr id="4" name="Slide Number Placeholder 3"/>
          <p:cNvSpPr>
            <a:spLocks noGrp="1"/>
          </p:cNvSpPr>
          <p:nvPr>
            <p:ph type="sldNum" sz="quarter" idx="5"/>
          </p:nvPr>
        </p:nvSpPr>
        <p:spPr/>
        <p:txBody>
          <a:bodyPr/>
          <a:lstStyle/>
          <a:p>
            <a:fld id="{94732FF8-FBCF-4DDD-A276-293546008AC5}" type="slidenum">
              <a:rPr lang="en-US" smtClean="0"/>
              <a:t>6</a:t>
            </a:fld>
            <a:endParaRPr lang="en-US"/>
          </a:p>
        </p:txBody>
      </p:sp>
    </p:spTree>
    <p:extLst>
      <p:ext uri="{BB962C8B-B14F-4D97-AF65-F5344CB8AC3E}">
        <p14:creationId xmlns:p14="http://schemas.microsoft.com/office/powerpoint/2010/main" val="24653671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u="none" strike="noStrike">
                <a:solidFill>
                  <a:srgbClr val="000000"/>
                </a:solidFill>
                <a:effectLst/>
                <a:latin typeface="Arial" panose="020B0604020202020204" pitchFamily="34" charset="0"/>
              </a:rPr>
              <a:t>Growing up in the 1960s, I </a:t>
            </a:r>
            <a:r>
              <a:rPr lang="en-US" b="1" i="1" u="none" strike="noStrike">
                <a:solidFill>
                  <a:srgbClr val="000000"/>
                </a:solidFill>
                <a:effectLst/>
                <a:latin typeface="Arial" panose="020B0604020202020204" pitchFamily="34" charset="0"/>
              </a:rPr>
              <a:t>knew </a:t>
            </a:r>
            <a:r>
              <a:rPr lang="en-US" b="1" i="0" u="none" strike="noStrike">
                <a:solidFill>
                  <a:srgbClr val="000000"/>
                </a:solidFill>
                <a:effectLst/>
                <a:latin typeface="Arial" panose="020B0604020202020204" pitchFamily="34" charset="0"/>
              </a:rPr>
              <a:t>what the future was going to be like - I watched the Jetsons!  </a:t>
            </a:r>
            <a:r>
              <a:rPr lang="en-US" b="0" i="0" u="none" strike="noStrike">
                <a:solidFill>
                  <a:srgbClr val="000000"/>
                </a:solidFill>
                <a:effectLst/>
                <a:latin typeface="Arial" panose="020B0604020202020204" pitchFamily="34" charset="0"/>
              </a:rPr>
              <a:t>In the 21st century we were going to have flying cars, wall-sized video screens to talk to our boss, robot maids, robot dogs, electric workout machines that would sometimes go out of control - “Jane! Stop this crazy thing!”  Pan Am would run orbital shuttles to the giant space station, and we’d have a moon base. And according to Star Trek, a couple of hundred years later we’d have food replicators, warp drive, and transporters.</a:t>
            </a:r>
            <a:endParaRPr lang="en-US" b="0">
              <a:effectLst/>
            </a:endParaRPr>
          </a:p>
          <a:p>
            <a:endParaRPr lang="en-US"/>
          </a:p>
          <a:p>
            <a:pPr defTabSz="933237">
              <a:defRPr/>
            </a:pPr>
            <a:r>
              <a:rPr lang="en-US" b="0" i="0" u="none" strike="noStrike">
                <a:solidFill>
                  <a:srgbClr val="000000"/>
                </a:solidFill>
                <a:effectLst/>
                <a:latin typeface="Arial" panose="020B0604020202020204" pitchFamily="34" charset="0"/>
              </a:rPr>
              <a:t>We got the food replicators early.. Sort of. 3D printed pizza, anyone? </a:t>
            </a:r>
            <a:endParaRPr lang="en-US" b="0">
              <a:effectLst/>
            </a:endParaRPr>
          </a:p>
        </p:txBody>
      </p:sp>
      <p:sp>
        <p:nvSpPr>
          <p:cNvPr id="4" name="Slide Number Placeholder 3"/>
          <p:cNvSpPr>
            <a:spLocks noGrp="1"/>
          </p:cNvSpPr>
          <p:nvPr>
            <p:ph type="sldNum" sz="quarter" idx="5"/>
          </p:nvPr>
        </p:nvSpPr>
        <p:spPr/>
        <p:txBody>
          <a:bodyPr/>
          <a:lstStyle/>
          <a:p>
            <a:fld id="{94732FF8-FBCF-4DDD-A276-293546008AC5}" type="slidenum">
              <a:rPr lang="en-US" smtClean="0"/>
              <a:t>7</a:t>
            </a:fld>
            <a:endParaRPr lang="en-US"/>
          </a:p>
        </p:txBody>
      </p:sp>
    </p:spTree>
    <p:extLst>
      <p:ext uri="{BB962C8B-B14F-4D97-AF65-F5344CB8AC3E}">
        <p14:creationId xmlns:p14="http://schemas.microsoft.com/office/powerpoint/2010/main" val="32739670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80004"/>
            <a:ext cx="5618480" cy="4712732"/>
          </a:xfrm>
        </p:spPr>
        <p:txBody>
          <a:bodyPr/>
          <a:lstStyle/>
          <a:p>
            <a:endParaRPr lang="en-US" dirty="0">
              <a:latin typeface="Calibri" panose="020F0502020204030204" pitchFamily="34" charset="0"/>
              <a:cs typeface="Calibri" panose="020F0502020204030204" pitchFamily="34" charset="0"/>
            </a:endParaRPr>
          </a:p>
          <a:p>
            <a:r>
              <a:rPr lang="en-US" b="0" i="0" u="none" strike="noStrike" dirty="0">
                <a:solidFill>
                  <a:srgbClr val="000000"/>
                </a:solidFill>
                <a:effectLst/>
                <a:latin typeface="Calibri" panose="020F0502020204030204" pitchFamily="34" charset="0"/>
                <a:cs typeface="Calibri" panose="020F0502020204030204" pitchFamily="34" charset="0"/>
              </a:rPr>
              <a:t>And today, </a:t>
            </a:r>
            <a:r>
              <a:rPr lang="en-US" b="1" i="0" u="none" strike="noStrike" dirty="0">
                <a:solidFill>
                  <a:srgbClr val="000000"/>
                </a:solidFill>
                <a:effectLst/>
                <a:latin typeface="Calibri" panose="020F0502020204030204" pitchFamily="34" charset="0"/>
                <a:cs typeface="Calibri" panose="020F0502020204030204" pitchFamily="34" charset="0"/>
              </a:rPr>
              <a:t>almost a quarter of the way into the 21st century </a:t>
            </a:r>
            <a:r>
              <a:rPr lang="en-US" b="0" i="0" u="none" strike="noStrike" dirty="0">
                <a:solidFill>
                  <a:srgbClr val="000000"/>
                </a:solidFill>
                <a:effectLst/>
                <a:latin typeface="Calibri" panose="020F0502020204030204" pitchFamily="34" charset="0"/>
                <a:cs typeface="Calibri" panose="020F0502020204030204" pitchFamily="34" charset="0"/>
              </a:rPr>
              <a:t>we have almost all these things. Sort of </a:t>
            </a:r>
            <a:endParaRPr lang="en-US" b="0" dirty="0">
              <a:effectLst/>
              <a:latin typeface="Calibri" panose="020F0502020204030204" pitchFamily="34" charset="0"/>
              <a:cs typeface="Calibri" panose="020F0502020204030204" pitchFamily="34" charset="0"/>
            </a:endParaRPr>
          </a:p>
          <a:p>
            <a:r>
              <a:rPr lang="en-US" b="0" i="0" u="none" strike="noStrike" dirty="0">
                <a:solidFill>
                  <a:srgbClr val="000000"/>
                </a:solidFill>
                <a:effectLst/>
                <a:latin typeface="Calibri" panose="020F0502020204030204" pitchFamily="34" charset="0"/>
                <a:cs typeface="Calibri" panose="020F0502020204030204" pitchFamily="34" charset="0"/>
              </a:rPr>
              <a:t>Flying cars  (Joby EVTOL air taxis – next year maybe)</a:t>
            </a:r>
            <a:endParaRPr lang="en-US" b="0" dirty="0">
              <a:effectLst/>
              <a:latin typeface="Calibri" panose="020F0502020204030204" pitchFamily="34" charset="0"/>
              <a:cs typeface="Calibri" panose="020F0502020204030204" pitchFamily="34" charset="0"/>
            </a:endParaRPr>
          </a:p>
          <a:p>
            <a:r>
              <a:rPr lang="en-US" b="0" i="0" u="none" strike="noStrike" dirty="0">
                <a:solidFill>
                  <a:srgbClr val="000000"/>
                </a:solidFill>
                <a:effectLst/>
                <a:latin typeface="Calibri" panose="020F0502020204030204" pitchFamily="34" charset="0"/>
                <a:cs typeface="Calibri" panose="020F0502020204030204" pitchFamily="34" charset="0"/>
              </a:rPr>
              <a:t>Robot maids – there is an entire Reddit for cats on Roombas, by the way</a:t>
            </a:r>
          </a:p>
          <a:p>
            <a:endParaRPr lang="en-US" b="0" i="0" u="none" strike="noStrike" dirty="0">
              <a:solidFill>
                <a:srgbClr val="000000"/>
              </a:solidFill>
              <a:effectLst/>
              <a:latin typeface="Calibri" panose="020F0502020204030204" pitchFamily="34" charset="0"/>
              <a:cs typeface="Calibri" panose="020F0502020204030204" pitchFamily="34" charset="0"/>
            </a:endParaRPr>
          </a:p>
          <a:p>
            <a:r>
              <a:rPr lang="en-US" b="0" dirty="0">
                <a:effectLst/>
                <a:latin typeface="Calibri" panose="020F0502020204030204" pitchFamily="34" charset="0"/>
                <a:cs typeface="Calibri" panose="020F0502020204030204" pitchFamily="34" charset="0"/>
              </a:rPr>
              <a:t>https://www.reddit.com/r/catsonroombas/</a:t>
            </a:r>
            <a:r>
              <a:rPr lang="en-US" b="0" i="0" u="none" strike="noStrike" dirty="0">
                <a:solidFill>
                  <a:srgbClr val="000000"/>
                </a:solidFill>
                <a:effectLst/>
                <a:latin typeface="Calibri" panose="020F0502020204030204" pitchFamily="34" charset="0"/>
                <a:cs typeface="Calibri" panose="020F0502020204030204" pitchFamily="34" charset="0"/>
              </a:rPr>
              <a:t> </a:t>
            </a:r>
          </a:p>
          <a:p>
            <a:pPr defTabSz="933237">
              <a:defRPr/>
            </a:pPr>
            <a:endParaRPr lang="en-US" b="0" i="0" u="none" strike="noStrike" dirty="0">
              <a:solidFill>
                <a:srgbClr val="000000"/>
              </a:solidFill>
              <a:effectLst/>
              <a:latin typeface="Calibri" panose="020F0502020204030204" pitchFamily="34" charset="0"/>
              <a:cs typeface="Calibri" panose="020F0502020204030204" pitchFamily="34" charset="0"/>
            </a:endParaRPr>
          </a:p>
          <a:p>
            <a:pPr defTabSz="933237">
              <a:defRPr/>
            </a:pPr>
            <a:r>
              <a:rPr lang="en-US" b="0" i="0" u="none" strike="noStrike" dirty="0">
                <a:solidFill>
                  <a:srgbClr val="000000"/>
                </a:solidFill>
                <a:effectLst/>
                <a:latin typeface="Calibri" panose="020F0502020204030204" pitchFamily="34" charset="0"/>
                <a:cs typeface="Calibri" panose="020F0502020204030204" pitchFamily="34" charset="0"/>
              </a:rPr>
              <a:t>Wall-sized video screens to talk to our boss and coworkers - and their cats</a:t>
            </a:r>
            <a:endParaRPr lang="en-US" b="0" dirty="0">
              <a:effectLst/>
              <a:latin typeface="Calibri" panose="020F0502020204030204" pitchFamily="34" charset="0"/>
              <a:cs typeface="Calibri" panose="020F0502020204030204" pitchFamily="34" charset="0"/>
            </a:endParaRPr>
          </a:p>
          <a:p>
            <a:r>
              <a:rPr lang="en-US" b="0" i="0" u="none" strike="noStrike" dirty="0">
                <a:solidFill>
                  <a:srgbClr val="000000"/>
                </a:solidFill>
                <a:effectLst/>
                <a:latin typeface="Calibri" panose="020F0502020204030204" pitchFamily="34" charset="0"/>
                <a:cs typeface="Calibri" panose="020F0502020204030204" pitchFamily="34" charset="0"/>
              </a:rPr>
              <a:t>Robot dogs - some cute, some downright scary [Boston Dynamics / Japanese Aibo]</a:t>
            </a:r>
          </a:p>
          <a:p>
            <a:endParaRPr lang="en-US" b="0" i="0" u="none" strike="noStrike" dirty="0">
              <a:solidFill>
                <a:srgbClr val="000000"/>
              </a:solidFill>
              <a:effectLst/>
              <a:latin typeface="Calibri" panose="020F0502020204030204" pitchFamily="34" charset="0"/>
              <a:cs typeface="Calibri" panose="020F0502020204030204" pitchFamily="34" charset="0"/>
            </a:endParaRPr>
          </a:p>
          <a:p>
            <a:r>
              <a:rPr lang="en-US" b="0" dirty="0">
                <a:effectLst/>
                <a:latin typeface="Calibri" panose="020F0502020204030204" pitchFamily="34" charset="0"/>
                <a:cs typeface="Calibri" panose="020F0502020204030204" pitchFamily="34" charset="0"/>
              </a:rPr>
              <a:t>https://mustreadalaska.com/fairbanks-airport-robotic-dog-has-a-pronoun-she-her-and-is-a-first-for-an-american-airport/</a:t>
            </a:r>
          </a:p>
          <a:p>
            <a:r>
              <a:rPr lang="en-US" b="0" i="0" u="none" strike="noStrike" dirty="0">
                <a:solidFill>
                  <a:srgbClr val="000000"/>
                </a:solidFill>
                <a:effectLst/>
                <a:latin typeface="Calibri" panose="020F0502020204030204" pitchFamily="34" charset="0"/>
                <a:cs typeface="Calibri" panose="020F0502020204030204" pitchFamily="34" charset="0"/>
              </a:rPr>
              <a:t>Electric workout machines that sometimes go out of control [Peloton]</a:t>
            </a:r>
            <a:endParaRPr lang="en-US" b="0" dirty="0">
              <a:effectLst/>
              <a:latin typeface="Calibri" panose="020F0502020204030204" pitchFamily="34" charset="0"/>
              <a:cs typeface="Calibri" panose="020F0502020204030204" pitchFamily="34" charset="0"/>
            </a:endParaRPr>
          </a:p>
          <a:p>
            <a:br>
              <a:rPr lang="en-US" b="0" dirty="0">
                <a:effectLst/>
                <a:latin typeface="Calibri" panose="020F0502020204030204" pitchFamily="34" charset="0"/>
                <a:cs typeface="Calibri" panose="020F0502020204030204" pitchFamily="34" charset="0"/>
              </a:rPr>
            </a:br>
            <a:r>
              <a:rPr lang="en-US" b="0" i="0" u="none" strike="noStrike" dirty="0">
                <a:solidFill>
                  <a:srgbClr val="000000"/>
                </a:solidFill>
                <a:effectLst/>
                <a:latin typeface="Calibri" panose="020F0502020204030204" pitchFamily="34" charset="0"/>
                <a:cs typeface="Calibri" panose="020F0502020204030204" pitchFamily="34" charset="0"/>
              </a:rPr>
              <a:t>Sadly, Pan Am isn’t flying anything anymore, much less orbital shuttles.  But we have a space station, and so do the Chinese. The Russians use to have one, and ours is so old that now we’re talking about how to safely bring it down without hitting anything on the ground.  </a:t>
            </a:r>
            <a:endParaRPr lang="en-US" b="0" dirty="0">
              <a:effectLst/>
              <a:latin typeface="Calibri" panose="020F0502020204030204" pitchFamily="34" charset="0"/>
              <a:cs typeface="Calibri" panose="020F0502020204030204" pitchFamily="34" charset="0"/>
            </a:endParaRPr>
          </a:p>
          <a:p>
            <a:br>
              <a:rPr lang="en-US" b="0" dirty="0">
                <a:effectLst/>
                <a:latin typeface="Calibri" panose="020F0502020204030204" pitchFamily="34" charset="0"/>
                <a:cs typeface="Calibri" panose="020F0502020204030204" pitchFamily="34" charset="0"/>
              </a:rPr>
            </a:br>
            <a:r>
              <a:rPr lang="en-US" b="0" i="0" u="none" strike="noStrike" dirty="0">
                <a:solidFill>
                  <a:srgbClr val="000000"/>
                </a:solidFill>
                <a:effectLst/>
                <a:latin typeface="Calibri" panose="020F0502020204030204" pitchFamily="34" charset="0"/>
                <a:cs typeface="Calibri" panose="020F0502020204030204" pitchFamily="34" charset="0"/>
              </a:rPr>
              <a:t>I still want my moon base, though! I was promised a moon base! </a:t>
            </a:r>
            <a:endParaRPr lang="en-US" b="0" dirty="0">
              <a:effectLst/>
              <a:latin typeface="Calibri" panose="020F0502020204030204" pitchFamily="34" charset="0"/>
              <a:cs typeface="Calibri" panose="020F0502020204030204" pitchFamily="34" charset="0"/>
            </a:endParaRPr>
          </a:p>
          <a:p>
            <a:br>
              <a:rPr lang="en-US" b="0" dirty="0">
                <a:effectLst/>
                <a:latin typeface="Calibri" panose="020F0502020204030204" pitchFamily="34" charset="0"/>
                <a:cs typeface="Calibri" panose="020F0502020204030204" pitchFamily="34" charset="0"/>
              </a:rPr>
            </a:br>
            <a:r>
              <a:rPr lang="en-US" b="0" i="0" u="none" strike="noStrike" dirty="0">
                <a:solidFill>
                  <a:srgbClr val="000000"/>
                </a:solidFill>
                <a:effectLst/>
                <a:latin typeface="Calibri" panose="020F0502020204030204" pitchFamily="34" charset="0"/>
                <a:cs typeface="Calibri" panose="020F0502020204030204" pitchFamily="34" charset="0"/>
              </a:rPr>
              <a:t>But all those things from the Jetsons - wall screens, robot maids, flying cars, space stations… none of those things radically changed the world.  </a:t>
            </a:r>
            <a:endParaRPr lang="en-US" b="0" dirty="0">
              <a:effectLst/>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94732FF8-FBCF-4DDD-A276-293546008AC5}" type="slidenum">
              <a:rPr lang="en-US" smtClean="0"/>
              <a:t>8</a:t>
            </a:fld>
            <a:endParaRPr lang="en-US"/>
          </a:p>
        </p:txBody>
      </p:sp>
    </p:spTree>
    <p:extLst>
      <p:ext uri="{BB962C8B-B14F-4D97-AF65-F5344CB8AC3E}">
        <p14:creationId xmlns:p14="http://schemas.microsoft.com/office/powerpoint/2010/main" val="12313433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a:solidFill>
                  <a:srgbClr val="000000"/>
                </a:solidFill>
                <a:effectLst/>
                <a:latin typeface="Arial" panose="020B0604020202020204" pitchFamily="34" charset="0"/>
                <a:cs typeface="Arial" panose="020B0604020202020204" pitchFamily="34" charset="0"/>
              </a:rPr>
              <a:t>Yet, anyway.  </a:t>
            </a:r>
            <a:endParaRPr lang="en-US" b="0">
              <a:effectLst/>
              <a:latin typeface="Arial" panose="020B0604020202020204" pitchFamily="34" charset="0"/>
              <a:cs typeface="Arial" panose="020B0604020202020204" pitchFamily="34" charset="0"/>
            </a:endParaRPr>
          </a:p>
          <a:p>
            <a:br>
              <a:rPr lang="en-US" b="0">
                <a:effectLst/>
                <a:latin typeface="Arial" panose="020B0604020202020204" pitchFamily="34" charset="0"/>
                <a:cs typeface="Arial" panose="020B0604020202020204" pitchFamily="34" charset="0"/>
              </a:rPr>
            </a:br>
            <a:r>
              <a:rPr lang="en-US" b="0" i="0" u="none" strike="noStrike">
                <a:solidFill>
                  <a:srgbClr val="000000"/>
                </a:solidFill>
                <a:effectLst/>
                <a:latin typeface="Arial" panose="020B0604020202020204" pitchFamily="34" charset="0"/>
                <a:cs typeface="Arial" panose="020B0604020202020204" pitchFamily="34" charset="0"/>
              </a:rPr>
              <a:t>What has radically changed things were Google, Amazon, YouTube, Facebook, Instagram, Twitter, Zoom… things that almost no one saw coming, except for maybe a few visionaries like Aldous Huxley and Howard Rheingold - and even they only saw the broad-brush outlines of “future shock” and “digital communities.” </a:t>
            </a:r>
            <a:endParaRPr lang="en-US" b="0">
              <a:effectLst/>
              <a:latin typeface="Arial" panose="020B0604020202020204" pitchFamily="34" charset="0"/>
              <a:cs typeface="Arial" panose="020B0604020202020204" pitchFamily="34" charset="0"/>
            </a:endParaRPr>
          </a:p>
          <a:p>
            <a:endParaRPr lang="en-US" b="0">
              <a:effectLst/>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But what did they actually change? </a:t>
            </a:r>
            <a:br>
              <a:rPr lang="en-US">
                <a:latin typeface="Arial" panose="020B0604020202020204" pitchFamily="34" charset="0"/>
                <a:cs typeface="Arial" panose="020B0604020202020204" pitchFamily="34" charset="0"/>
              </a:rPr>
            </a:br>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4732FF8-FBCF-4DDD-A276-293546008AC5}" type="slidenum">
              <a:rPr lang="en-US" smtClean="0"/>
              <a:t>9</a:t>
            </a:fld>
            <a:endParaRPr lang="en-US"/>
          </a:p>
        </p:txBody>
      </p:sp>
    </p:spTree>
    <p:extLst>
      <p:ext uri="{BB962C8B-B14F-4D97-AF65-F5344CB8AC3E}">
        <p14:creationId xmlns:p14="http://schemas.microsoft.com/office/powerpoint/2010/main" val="3814907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99B91EB-6778-4655-8D89-94DB37135A86}" type="datetimeFigureOut">
              <a:rPr lang="en-US" smtClean="0"/>
              <a:t>10/31/2024</a:t>
            </a:fld>
            <a:endParaRPr lang="en-US"/>
          </a:p>
        </p:txBody>
      </p:sp>
      <p:sp>
        <p:nvSpPr>
          <p:cNvPr id="5" name="Footer Placeholder 4"/>
          <p:cNvSpPr>
            <a:spLocks noGrp="1"/>
          </p:cNvSpPr>
          <p:nvPr>
            <p:ph type="ftr" sz="quarter" idx="11"/>
          </p:nvPr>
        </p:nvSpPr>
        <p:spPr>
          <a:xfrm>
            <a:off x="2416500" y="329307"/>
            <a:ext cx="4973915" cy="309201"/>
          </a:xfrm>
        </p:spPr>
        <p:txBody>
          <a:bodyPr/>
          <a:lstStyle/>
          <a:p>
            <a:endParaRPr lang="en-US"/>
          </a:p>
        </p:txBody>
      </p:sp>
      <p:sp>
        <p:nvSpPr>
          <p:cNvPr id="6" name="Slide Number Placeholder 5"/>
          <p:cNvSpPr>
            <a:spLocks noGrp="1"/>
          </p:cNvSpPr>
          <p:nvPr>
            <p:ph type="sldNum" sz="quarter" idx="12"/>
          </p:nvPr>
        </p:nvSpPr>
        <p:spPr>
          <a:xfrm>
            <a:off x="1437664" y="798973"/>
            <a:ext cx="811019" cy="503578"/>
          </a:xfrm>
        </p:spPr>
        <p:txBody>
          <a:bodyPr/>
          <a:lstStyle/>
          <a:p>
            <a:fld id="{EA8E6ECE-CF59-4B9A-BC77-61A30E8C3EE3}" type="slidenum">
              <a:rPr lang="en-US" smtClean="0"/>
              <a:t>‹#›</a:t>
            </a:fld>
            <a:endParaRPr 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567127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9B91EB-6778-4655-8D89-94DB37135A86}" type="datetimeFigureOut">
              <a:rPr lang="en-US" smtClean="0"/>
              <a:t>10/31/2024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8E6ECE-CF59-4B9A-BC77-61A30E8C3EE3}" type="slidenum">
              <a:rPr lang="en-US" smtClean="0"/>
              <a:t>‹#›</a:t>
            </a:fld>
            <a:endParaRPr 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348922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9B91EB-6778-4655-8D89-94DB37135A86}" type="datetimeFigureOut">
              <a:rPr lang="en-US" smtClean="0"/>
              <a:t>10/31/2024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8E6ECE-CF59-4B9A-BC77-61A30E8C3EE3}" type="slidenum">
              <a:rPr lang="en-US" smtClean="0"/>
              <a:t>‹#›</a:t>
            </a:fld>
            <a:endParaRPr 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45642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9B91EB-6778-4655-8D89-94DB37135A86}" type="datetimeFigureOut">
              <a:rPr lang="en-US" smtClean="0"/>
              <a:t>10/31/2024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8E6ECE-CF59-4B9A-BC77-61A30E8C3EE3}" type="slidenum">
              <a:rPr lang="en-US" smtClean="0"/>
              <a:t>‹#›</a:t>
            </a:fld>
            <a:endParaRPr 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20403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99B91EB-6778-4655-8D89-94DB37135A86}" type="datetimeFigureOut">
              <a:rPr lang="en-US" smtClean="0"/>
              <a:t>10/31/2024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8E6ECE-CF59-4B9A-BC77-61A30E8C3EE3}" type="slidenum">
              <a:rPr lang="en-US" smtClean="0"/>
              <a:t>‹#›</a:t>
            </a:fld>
            <a:endParaRPr 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136506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99B91EB-6778-4655-8D89-94DB37135A86}" type="datetimeFigureOut">
              <a:rPr lang="en-US" smtClean="0"/>
              <a:t>10/31/2024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8E6ECE-CF59-4B9A-BC77-61A30E8C3EE3}" type="slidenum">
              <a:rPr lang="en-US" smtClean="0"/>
              <a:t>‹#›</a:t>
            </a:fld>
            <a:endParaRPr 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95430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99B91EB-6778-4655-8D89-94DB37135A86}" type="datetimeFigureOut">
              <a:rPr lang="en-US" smtClean="0"/>
              <a:t>10/31/2024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A8E6ECE-CF59-4B9A-BC77-61A30E8C3EE3}" type="slidenum">
              <a:rPr lang="en-US" smtClean="0"/>
              <a:t>‹#›</a:t>
            </a:fld>
            <a:endParaRPr 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784648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99B91EB-6778-4655-8D89-94DB37135A86}" type="datetimeFigureOut">
              <a:rPr lang="en-US" smtClean="0"/>
              <a:t>10/31/2024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8E6ECE-CF59-4B9A-BC77-61A30E8C3EE3}" type="slidenum">
              <a:rPr lang="en-US" smtClean="0"/>
              <a:t>‹#›</a:t>
            </a:fld>
            <a:endParaRPr 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58805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9B91EB-6778-4655-8D89-94DB37135A86}" type="datetimeFigureOut">
              <a:rPr lang="en-US" smtClean="0"/>
              <a:t>10/31/2024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8E6ECE-CF59-4B9A-BC77-61A30E8C3EE3}" type="slidenum">
              <a:rPr lang="en-US" smtClean="0"/>
              <a:t>‹#›</a:t>
            </a:fld>
            <a:endParaRPr lang="en-US"/>
          </a:p>
        </p:txBody>
      </p:sp>
    </p:spTree>
    <p:extLst>
      <p:ext uri="{BB962C8B-B14F-4D97-AF65-F5344CB8AC3E}">
        <p14:creationId xmlns:p14="http://schemas.microsoft.com/office/powerpoint/2010/main" val="15422530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99B91EB-6778-4655-8D89-94DB37135A86}" type="datetimeFigureOut">
              <a:rPr lang="en-US" smtClean="0"/>
              <a:t>10/31/2024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8E6ECE-CF59-4B9A-BC77-61A30E8C3EE3}" type="slidenum">
              <a:rPr lang="en-US" smtClean="0"/>
              <a:t>‹#›</a:t>
            </a:fld>
            <a:endParaRPr 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967493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A99B91EB-6778-4655-8D89-94DB37135A86}" type="datetimeFigureOut">
              <a:rPr lang="en-US" smtClean="0"/>
              <a:t>10/31/2024</a:t>
            </a:fld>
            <a:endParaRPr lang="en-US"/>
          </a:p>
        </p:txBody>
      </p:sp>
      <p:sp>
        <p:nvSpPr>
          <p:cNvPr id="6" name="Footer Placeholder 5"/>
          <p:cNvSpPr>
            <a:spLocks noGrp="1"/>
          </p:cNvSpPr>
          <p:nvPr>
            <p:ph type="ftr" sz="quarter" idx="11"/>
          </p:nvPr>
        </p:nvSpPr>
        <p:spPr>
          <a:xfrm>
            <a:off x="1447382" y="318640"/>
            <a:ext cx="5541004" cy="320931"/>
          </a:xfrm>
        </p:spPr>
        <p:txBody>
          <a:bodyPr/>
          <a:lstStyle/>
          <a:p>
            <a:endParaRPr lang="en-US"/>
          </a:p>
        </p:txBody>
      </p:sp>
      <p:sp>
        <p:nvSpPr>
          <p:cNvPr id="7" name="Slide Number Placeholder 6"/>
          <p:cNvSpPr>
            <a:spLocks noGrp="1"/>
          </p:cNvSpPr>
          <p:nvPr>
            <p:ph type="sldNum" sz="quarter" idx="12"/>
          </p:nvPr>
        </p:nvSpPr>
        <p:spPr/>
        <p:txBody>
          <a:bodyPr/>
          <a:lstStyle/>
          <a:p>
            <a:fld id="{EA8E6ECE-CF59-4B9A-BC77-61A30E8C3EE3}" type="slidenum">
              <a:rPr lang="en-US" smtClean="0"/>
              <a:t>‹#›</a:t>
            </a:fld>
            <a:endParaRPr 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137429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A99B91EB-6778-4655-8D89-94DB37135A86}" type="datetimeFigureOut">
              <a:rPr lang="en-US" smtClean="0"/>
              <a:t>10/31/2024</a:t>
            </a:fld>
            <a:endParaRPr lang="en-US"/>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EA8E6ECE-CF59-4B9A-BC77-61A30E8C3EE3}" type="slidenum">
              <a:rPr lang="en-US" smtClean="0"/>
              <a:t>‹#›</a:t>
            </a:fld>
            <a:endParaRPr 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3356321"/>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1.jpeg"/><Relationship Id="rId7"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customXml" Target="../ink/ink1.xml"/><Relationship Id="rId13" Type="http://schemas.openxmlformats.org/officeDocument/2006/relationships/image" Target="../media/image56.png"/><Relationship Id="rId18" Type="http://schemas.openxmlformats.org/officeDocument/2006/relationships/customXml" Target="../ink/ink6.xml"/><Relationship Id="rId3" Type="http://schemas.openxmlformats.org/officeDocument/2006/relationships/image" Target="../media/image1.jpeg"/><Relationship Id="rId7" Type="http://schemas.openxmlformats.org/officeDocument/2006/relationships/image" Target="../media/image53.png"/><Relationship Id="rId12" Type="http://schemas.openxmlformats.org/officeDocument/2006/relationships/customXml" Target="../ink/ink3.xml"/><Relationship Id="rId17" Type="http://schemas.openxmlformats.org/officeDocument/2006/relationships/image" Target="../media/image58.png"/><Relationship Id="rId2" Type="http://schemas.openxmlformats.org/officeDocument/2006/relationships/notesSlide" Target="../notesSlides/notesSlide34.xml"/><Relationship Id="rId16" Type="http://schemas.openxmlformats.org/officeDocument/2006/relationships/customXml" Target="../ink/ink5.xml"/><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image" Target="../media/image55.png"/><Relationship Id="rId5" Type="http://schemas.openxmlformats.org/officeDocument/2006/relationships/image" Target="../media/image51.png"/><Relationship Id="rId15" Type="http://schemas.openxmlformats.org/officeDocument/2006/relationships/image" Target="../media/image57.png"/><Relationship Id="rId10" Type="http://schemas.openxmlformats.org/officeDocument/2006/relationships/customXml" Target="../ink/ink2.xml"/><Relationship Id="rId19" Type="http://schemas.openxmlformats.org/officeDocument/2006/relationships/image" Target="../media/image59.png"/><Relationship Id="rId4" Type="http://schemas.openxmlformats.org/officeDocument/2006/relationships/image" Target="../media/image50.png"/><Relationship Id="rId9" Type="http://schemas.openxmlformats.org/officeDocument/2006/relationships/image" Target="../media/image54.png"/><Relationship Id="rId14" Type="http://schemas.openxmlformats.org/officeDocument/2006/relationships/customXml" Target="../ink/ink4.xml"/></Relationships>
</file>

<file path=ppt/slides/_rels/slide35.xml.rels><?xml version="1.0" encoding="UTF-8" standalone="yes"?>
<Relationships xmlns="http://schemas.openxmlformats.org/package/2006/relationships"><Relationship Id="rId13" Type="http://schemas.openxmlformats.org/officeDocument/2006/relationships/customXml" Target="../ink/ink8.xml"/><Relationship Id="rId18" Type="http://schemas.openxmlformats.org/officeDocument/2006/relationships/image" Target="../media/image66.png"/><Relationship Id="rId26" Type="http://schemas.openxmlformats.org/officeDocument/2006/relationships/image" Target="../media/image70.png"/><Relationship Id="rId3" Type="http://schemas.openxmlformats.org/officeDocument/2006/relationships/image" Target="../media/image1.jpeg"/><Relationship Id="rId21" Type="http://schemas.openxmlformats.org/officeDocument/2006/relationships/customXml" Target="../ink/ink12.xml"/><Relationship Id="rId34" Type="http://schemas.openxmlformats.org/officeDocument/2006/relationships/image" Target="../media/image74.png"/><Relationship Id="rId7" Type="http://schemas.openxmlformats.org/officeDocument/2006/relationships/image" Target="../media/image53.png"/><Relationship Id="rId12" Type="http://schemas.openxmlformats.org/officeDocument/2006/relationships/image" Target="../media/image63.png"/><Relationship Id="rId17" Type="http://schemas.openxmlformats.org/officeDocument/2006/relationships/customXml" Target="../ink/ink10.xml"/><Relationship Id="rId25" Type="http://schemas.openxmlformats.org/officeDocument/2006/relationships/customXml" Target="../ink/ink14.xml"/><Relationship Id="rId33" Type="http://schemas.openxmlformats.org/officeDocument/2006/relationships/customXml" Target="../ink/ink18.xml"/><Relationship Id="rId2" Type="http://schemas.openxmlformats.org/officeDocument/2006/relationships/notesSlide" Target="../notesSlides/notesSlide35.xml"/><Relationship Id="rId16" Type="http://schemas.openxmlformats.org/officeDocument/2006/relationships/image" Target="../media/image65.png"/><Relationship Id="rId20" Type="http://schemas.openxmlformats.org/officeDocument/2006/relationships/image" Target="../media/image67.png"/><Relationship Id="rId29" Type="http://schemas.openxmlformats.org/officeDocument/2006/relationships/customXml" Target="../ink/ink16.xml"/><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customXml" Target="../ink/ink7.xml"/><Relationship Id="rId24" Type="http://schemas.openxmlformats.org/officeDocument/2006/relationships/image" Target="../media/image69.png"/><Relationship Id="rId32" Type="http://schemas.openxmlformats.org/officeDocument/2006/relationships/image" Target="../media/image73.png"/><Relationship Id="rId5" Type="http://schemas.openxmlformats.org/officeDocument/2006/relationships/image" Target="../media/image51.png"/><Relationship Id="rId15" Type="http://schemas.openxmlformats.org/officeDocument/2006/relationships/customXml" Target="../ink/ink9.xml"/><Relationship Id="rId23" Type="http://schemas.openxmlformats.org/officeDocument/2006/relationships/customXml" Target="../ink/ink13.xml"/><Relationship Id="rId28" Type="http://schemas.openxmlformats.org/officeDocument/2006/relationships/image" Target="../media/image71.png"/><Relationship Id="rId10" Type="http://schemas.openxmlformats.org/officeDocument/2006/relationships/image" Target="../media/image62.png"/><Relationship Id="rId19" Type="http://schemas.openxmlformats.org/officeDocument/2006/relationships/customXml" Target="../ink/ink11.xml"/><Relationship Id="rId31" Type="http://schemas.openxmlformats.org/officeDocument/2006/relationships/customXml" Target="../ink/ink17.xml"/><Relationship Id="rId4" Type="http://schemas.openxmlformats.org/officeDocument/2006/relationships/image" Target="../media/image50.png"/><Relationship Id="rId9" Type="http://schemas.openxmlformats.org/officeDocument/2006/relationships/image" Target="../media/image61.png"/><Relationship Id="rId14" Type="http://schemas.openxmlformats.org/officeDocument/2006/relationships/image" Target="../media/image64.png"/><Relationship Id="rId22" Type="http://schemas.openxmlformats.org/officeDocument/2006/relationships/image" Target="../media/image68.png"/><Relationship Id="rId27" Type="http://schemas.openxmlformats.org/officeDocument/2006/relationships/customXml" Target="../ink/ink15.xml"/><Relationship Id="rId30" Type="http://schemas.openxmlformats.org/officeDocument/2006/relationships/image" Target="../media/image72.png"/><Relationship Id="rId8" Type="http://schemas.openxmlformats.org/officeDocument/2006/relationships/image" Target="../media/image60.png"/></Relationships>
</file>

<file path=ppt/slides/_rels/slide3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65.gif"/><Relationship Id="rId4" Type="http://schemas.openxmlformats.org/officeDocument/2006/relationships/image" Target="../media/image64.jpeg"/></Relationships>
</file>

<file path=ppt/slides/_rels/slide3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68.jpeg"/><Relationship Id="rId4" Type="http://schemas.openxmlformats.org/officeDocument/2006/relationships/image" Target="../media/image67.jpeg"/></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1.bin"/><Relationship Id="rId13" Type="http://schemas.openxmlformats.org/officeDocument/2006/relationships/image" Target="../media/image19.png"/><Relationship Id="rId3" Type="http://schemas.openxmlformats.org/officeDocument/2006/relationships/image" Target="../media/image10.jpeg"/><Relationship Id="rId7" Type="http://schemas.openxmlformats.org/officeDocument/2006/relationships/image" Target="../media/image14.png"/><Relationship Id="rId12"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7.png"/><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15.emf"/></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4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jpeg"/></Relationships>
</file>

<file path=ppt/slides/_rels/slide4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4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hyperlink" Target="https://www.youtube.com/watch?v=C3GtxtWSZxE" TargetMode="External"/><Relationship Id="rId4" Type="http://schemas.openxmlformats.org/officeDocument/2006/relationships/image" Target="../media/image80.jpeg"/></Relationships>
</file>

<file path=ppt/slides/_rels/slide4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81.jpeg"/><Relationship Id="rId4" Type="http://schemas.openxmlformats.org/officeDocument/2006/relationships/image" Target="../media/image80.jpeg"/></Relationships>
</file>

<file path=ppt/slides/_rels/slide4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0.emf"/></Relationships>
</file>

<file path=ppt/slides/_rels/slide5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84.jpe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www.reddit.com/r/catsonroombas/comments/x6rpcq/a_cat_tank" TargetMode="Externa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0019F-91DF-E63C-8CC3-F877578ECC20}"/>
              </a:ext>
            </a:extLst>
          </p:cNvPr>
          <p:cNvSpPr>
            <a:spLocks noGrp="1"/>
          </p:cNvSpPr>
          <p:nvPr>
            <p:ph type="title"/>
          </p:nvPr>
        </p:nvSpPr>
        <p:spPr>
          <a:xfrm>
            <a:off x="1632030" y="856527"/>
            <a:ext cx="10243595" cy="1273215"/>
          </a:xfrm>
        </p:spPr>
        <p:txBody>
          <a:bodyPr vert="horz" lIns="91440" tIns="45720" rIns="91440" bIns="0" rtlCol="0" anchor="t">
            <a:noAutofit/>
          </a:bodyPr>
          <a:lstStyle/>
          <a:p>
            <a:r>
              <a:rPr lang="en-US" sz="6100"/>
              <a:t>Vuja De All Over Again</a:t>
            </a:r>
            <a:br>
              <a:rPr lang="en-US" sz="6100"/>
            </a:br>
            <a:endParaRPr lang="en-US" sz="6100"/>
          </a:p>
        </p:txBody>
      </p:sp>
      <p:sp>
        <p:nvSpPr>
          <p:cNvPr id="3" name="Content Placeholder 2">
            <a:extLst>
              <a:ext uri="{FF2B5EF4-FFF2-40B4-BE49-F238E27FC236}">
                <a16:creationId xmlns:a16="http://schemas.microsoft.com/office/drawing/2014/main" id="{80F13D02-9404-22B9-B07D-768F8B479169}"/>
              </a:ext>
            </a:extLst>
          </p:cNvPr>
          <p:cNvSpPr>
            <a:spLocks noGrp="1"/>
          </p:cNvSpPr>
          <p:nvPr>
            <p:ph idx="1"/>
          </p:nvPr>
        </p:nvSpPr>
        <p:spPr>
          <a:xfrm>
            <a:off x="1713053" y="4377318"/>
            <a:ext cx="9174957" cy="1541965"/>
          </a:xfrm>
        </p:spPr>
        <p:txBody>
          <a:bodyPr vert="horz" lIns="91440" tIns="91440" rIns="91440" bIns="91440" rtlCol="0">
            <a:normAutofit/>
          </a:bodyPr>
          <a:lstStyle/>
          <a:p>
            <a:pPr marL="0" indent="0">
              <a:lnSpc>
                <a:spcPct val="110000"/>
              </a:lnSpc>
              <a:buNone/>
            </a:pPr>
            <a:r>
              <a:rPr lang="en-US" i="0" u="none" strike="noStrike" cap="all"/>
              <a:t>New Explorations in Teaching 2024</a:t>
            </a:r>
            <a:br>
              <a:rPr lang="en-US" i="0" u="none" strike="noStrike" cap="all"/>
            </a:br>
            <a:r>
              <a:rPr lang="en-US" i="0" u="none" strike="noStrike" cap="all"/>
              <a:t>University of Akron</a:t>
            </a:r>
            <a:br>
              <a:rPr lang="en-US" i="0" u="none" strike="noStrike" cap="all"/>
            </a:br>
            <a:r>
              <a:rPr lang="en-US" i="0" u="none" strike="noStrike" cap="all"/>
              <a:t>Corrie Bergeron, M.Ed.</a:t>
            </a:r>
            <a:br>
              <a:rPr lang="en-US" cap="all"/>
            </a:br>
            <a:r>
              <a:rPr lang="en-US" cap="all"/>
              <a:t>Corrie.Bergeron@gmail.com</a:t>
            </a:r>
          </a:p>
        </p:txBody>
      </p:sp>
      <p:sp>
        <p:nvSpPr>
          <p:cNvPr id="4" name="Title 1">
            <a:extLst>
              <a:ext uri="{FF2B5EF4-FFF2-40B4-BE49-F238E27FC236}">
                <a16:creationId xmlns:a16="http://schemas.microsoft.com/office/drawing/2014/main" id="{AD13CA5A-A39D-2166-126B-0721384DF314}"/>
              </a:ext>
            </a:extLst>
          </p:cNvPr>
          <p:cNvSpPr txBox="1">
            <a:spLocks/>
          </p:cNvSpPr>
          <p:nvPr/>
        </p:nvSpPr>
        <p:spPr>
          <a:xfrm>
            <a:off x="1632030" y="2308113"/>
            <a:ext cx="9699654" cy="1890834"/>
          </a:xfrm>
          <a:prstGeom prst="rect">
            <a:avLst/>
          </a:prstGeom>
        </p:spPr>
        <p:txBody>
          <a:bodyPr vert="horz" lIns="91440" tIns="45720" rIns="91440" bIns="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en-US" sz="6100"/>
              <a:t>Looking Back to See Forward</a:t>
            </a:r>
          </a:p>
        </p:txBody>
      </p:sp>
    </p:spTree>
    <p:extLst>
      <p:ext uri="{BB962C8B-B14F-4D97-AF65-F5344CB8AC3E}">
        <p14:creationId xmlns:p14="http://schemas.microsoft.com/office/powerpoint/2010/main" val="395296598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500"/>
                                  </p:stCondLst>
                                  <p:iterate type="lt">
                                    <p:tmPct val="10000"/>
                                  </p:iterate>
                                  <p:childTnLst>
                                    <p:set>
                                      <p:cBhvr>
                                        <p:cTn id="9" dur="1" fill="hold">
                                          <p:stCondLst>
                                            <p:cond delay="0"/>
                                          </p:stCondLst>
                                        </p:cTn>
                                        <p:tgtEl>
                                          <p:spTgt spid="4"/>
                                        </p:tgtEl>
                                        <p:attrNameLst>
                                          <p:attrName>style.visibility</p:attrName>
                                        </p:attrNameLst>
                                      </p:cBhvr>
                                      <p:to>
                                        <p:strVal val="visible"/>
                                      </p:to>
                                    </p:set>
                                    <p:animEffect transition="in" filter="fade">
                                      <p:cBhvr>
                                        <p:cTn id="10"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046" name="Rectangle 1045">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048" name="Picture 1047">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050" name="Straight Connector 1049">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052" name="Straight Connector 1051">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054" name="Rectangle 1053">
            <a:extLst>
              <a:ext uri="{FF2B5EF4-FFF2-40B4-BE49-F238E27FC236}">
                <a16:creationId xmlns:a16="http://schemas.microsoft.com/office/drawing/2014/main" id="{11587617-1CD9-4BB4-8FDB-02547523FB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6" name="Rectangle 1055">
            <a:extLst>
              <a:ext uri="{FF2B5EF4-FFF2-40B4-BE49-F238E27FC236}">
                <a16:creationId xmlns:a16="http://schemas.microsoft.com/office/drawing/2014/main" id="{B2359BEA-F467-446B-9ED2-7DE4AE394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3B607BA5-34B2-AAA0-6E42-C4C06FF34279}"/>
              </a:ext>
            </a:extLst>
          </p:cNvPr>
          <p:cNvSpPr>
            <a:spLocks noGrp="1"/>
          </p:cNvSpPr>
          <p:nvPr>
            <p:ph type="title"/>
          </p:nvPr>
        </p:nvSpPr>
        <p:spPr>
          <a:xfrm>
            <a:off x="1125416" y="5146125"/>
            <a:ext cx="9411554" cy="551523"/>
          </a:xfrm>
        </p:spPr>
        <p:txBody>
          <a:bodyPr vert="horz" lIns="91440" tIns="45720" rIns="91440" bIns="0" rtlCol="0" anchor="b">
            <a:normAutofit fontScale="90000"/>
          </a:bodyPr>
          <a:lstStyle/>
          <a:p>
            <a:pPr algn="ctr"/>
            <a:r>
              <a:rPr lang="en-US" sz="3600"/>
              <a:t>Plus </a:t>
            </a:r>
            <a:r>
              <a:rPr lang="en-US" sz="3600" err="1"/>
              <a:t>ça</a:t>
            </a:r>
            <a:r>
              <a:rPr lang="en-US" sz="3600"/>
              <a:t> change, plus </a:t>
            </a:r>
            <a:r>
              <a:rPr lang="en-US" sz="3600" err="1"/>
              <a:t>c'est</a:t>
            </a:r>
            <a:r>
              <a:rPr lang="en-US" sz="3600"/>
              <a:t> la </a:t>
            </a:r>
            <a:r>
              <a:rPr lang="en-US" sz="3600" err="1"/>
              <a:t>même</a:t>
            </a:r>
            <a:r>
              <a:rPr lang="en-US" sz="3600"/>
              <a:t> chose…</a:t>
            </a:r>
            <a:endParaRPr lang="en-US"/>
          </a:p>
        </p:txBody>
      </p:sp>
      <p:pic>
        <p:nvPicPr>
          <p:cNvPr id="1026" name="Picture 2">
            <a:extLst>
              <a:ext uri="{FF2B5EF4-FFF2-40B4-BE49-F238E27FC236}">
                <a16:creationId xmlns:a16="http://schemas.microsoft.com/office/drawing/2014/main" id="{9B4A7B78-D98E-00AA-8E5D-D1C5BB2E34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8135" r="-1" b="2930"/>
          <a:stretch/>
        </p:blipFill>
        <p:spPr bwMode="auto">
          <a:xfrm>
            <a:off x="1974042" y="218820"/>
            <a:ext cx="8243915" cy="4637271"/>
          </a:xfrm>
          <a:prstGeom prst="rect">
            <a:avLst/>
          </a:prstGeom>
          <a:noFill/>
        </p:spPr>
      </p:pic>
      <p:cxnSp>
        <p:nvCxnSpPr>
          <p:cNvPr id="1058" name="Straight Connector 1057">
            <a:extLst>
              <a:ext uri="{FF2B5EF4-FFF2-40B4-BE49-F238E27FC236}">
                <a16:creationId xmlns:a16="http://schemas.microsoft.com/office/drawing/2014/main" id="{07C4A58F-EDCB-42E6-BB21-2D410EF078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76728" y="5027185"/>
            <a:ext cx="8643011"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1060" name="Picture 1059">
            <a:extLst>
              <a:ext uri="{FF2B5EF4-FFF2-40B4-BE49-F238E27FC236}">
                <a16:creationId xmlns:a16="http://schemas.microsoft.com/office/drawing/2014/main" id="{CEF18BD6-B169-4CEE-BB3D-71DFD6A8334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062" name="Straight Connector 1061">
            <a:extLst>
              <a:ext uri="{FF2B5EF4-FFF2-40B4-BE49-F238E27FC236}">
                <a16:creationId xmlns:a16="http://schemas.microsoft.com/office/drawing/2014/main" id="{0C253CD2-F713-407C-B979-22CDBA5319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46942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00908-186D-82BD-A0CA-E3B4FFDBB908}"/>
              </a:ext>
            </a:extLst>
          </p:cNvPr>
          <p:cNvSpPr>
            <a:spLocks noGrp="1"/>
          </p:cNvSpPr>
          <p:nvPr>
            <p:ph type="title"/>
          </p:nvPr>
        </p:nvSpPr>
        <p:spPr>
          <a:xfrm>
            <a:off x="1451579" y="804519"/>
            <a:ext cx="9603275" cy="1049235"/>
          </a:xfrm>
        </p:spPr>
        <p:txBody>
          <a:bodyPr>
            <a:normAutofit/>
          </a:bodyPr>
          <a:lstStyle/>
          <a:p>
            <a:r>
              <a:rPr lang="en-US"/>
              <a:t>“Those Damn Kids”</a:t>
            </a:r>
            <a:br>
              <a:rPr lang="en-US"/>
            </a:br>
            <a:r>
              <a:rPr lang="en-US"/>
              <a:t>– Socrates</a:t>
            </a:r>
          </a:p>
        </p:txBody>
      </p:sp>
      <p:sp>
        <p:nvSpPr>
          <p:cNvPr id="3" name="Content Placeholder 2">
            <a:extLst>
              <a:ext uri="{FF2B5EF4-FFF2-40B4-BE49-F238E27FC236}">
                <a16:creationId xmlns:a16="http://schemas.microsoft.com/office/drawing/2014/main" id="{6F96EA32-BB51-097E-0718-AE26A2579B7C}"/>
              </a:ext>
            </a:extLst>
          </p:cNvPr>
          <p:cNvSpPr>
            <a:spLocks noGrp="1"/>
          </p:cNvSpPr>
          <p:nvPr>
            <p:ph idx="1"/>
          </p:nvPr>
        </p:nvSpPr>
        <p:spPr>
          <a:xfrm>
            <a:off x="796413" y="2015734"/>
            <a:ext cx="6985771" cy="3913118"/>
          </a:xfrm>
        </p:spPr>
        <p:txBody>
          <a:bodyPr>
            <a:normAutofit lnSpcReduction="10000"/>
          </a:bodyPr>
          <a:lstStyle/>
          <a:p>
            <a:pPr marL="0" indent="0">
              <a:buNone/>
            </a:pPr>
            <a:r>
              <a:rPr lang="en-US" sz="2800"/>
              <a:t>"The children now love luxury; they have bad manners, </a:t>
            </a:r>
            <a:r>
              <a:rPr lang="en-US" sz="2800" b="1"/>
              <a:t>contempt for authority</a:t>
            </a:r>
            <a:r>
              <a:rPr lang="en-US" sz="2800"/>
              <a:t>; they show </a:t>
            </a:r>
            <a:r>
              <a:rPr lang="en-US" sz="2800" b="1"/>
              <a:t>disrespect for elders </a:t>
            </a:r>
            <a:r>
              <a:rPr lang="en-US" sz="2800"/>
              <a:t>and</a:t>
            </a:r>
            <a:r>
              <a:rPr lang="en-US" sz="2800" b="1"/>
              <a:t> </a:t>
            </a:r>
            <a:r>
              <a:rPr lang="en-US" sz="2800"/>
              <a:t>love chatter in place of exercise.  Children are now tyrants... They </a:t>
            </a:r>
            <a:r>
              <a:rPr lang="en-US" sz="2800" b="1"/>
              <a:t>contradict their parents</a:t>
            </a:r>
            <a:r>
              <a:rPr lang="en-US" sz="2800"/>
              <a:t>, chatter before company, </a:t>
            </a:r>
            <a:r>
              <a:rPr lang="en-US" sz="2800" b="1"/>
              <a:t>gobble up dainties </a:t>
            </a:r>
            <a:r>
              <a:rPr lang="en-US" sz="2800"/>
              <a:t>at the table, </a:t>
            </a:r>
            <a:r>
              <a:rPr lang="en-US" sz="2800" b="1"/>
              <a:t>cross their legs, </a:t>
            </a:r>
            <a:r>
              <a:rPr lang="en-US" sz="2800"/>
              <a:t>and</a:t>
            </a:r>
            <a:r>
              <a:rPr lang="en-US" sz="2800" b="1"/>
              <a:t> tyrannize their teachers</a:t>
            </a:r>
            <a:r>
              <a:rPr lang="en-US" sz="2800"/>
              <a:t>."</a:t>
            </a:r>
          </a:p>
        </p:txBody>
      </p:sp>
      <p:grpSp>
        <p:nvGrpSpPr>
          <p:cNvPr id="7172" name="Group 7171">
            <a:extLst>
              <a:ext uri="{FF2B5EF4-FFF2-40B4-BE49-F238E27FC236}">
                <a16:creationId xmlns:a16="http://schemas.microsoft.com/office/drawing/2014/main" id="{7B733C3F-9682-42F2-95C8-440BBDB77DE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49537" y="2012810"/>
            <a:ext cx="3108945" cy="3453535"/>
            <a:chOff x="7807230" y="2012810"/>
            <a:chExt cx="3251252" cy="3459865"/>
          </a:xfrm>
        </p:grpSpPr>
        <p:sp>
          <p:nvSpPr>
            <p:cNvPr id="7176" name="Rectangle 7175">
              <a:extLst>
                <a:ext uri="{FF2B5EF4-FFF2-40B4-BE49-F238E27FC236}">
                  <a16:creationId xmlns:a16="http://schemas.microsoft.com/office/drawing/2014/main" id="{7DAA79E5-501E-47F1-B927-7C05579F70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73" name="Rectangle 7172">
              <a:extLst>
                <a:ext uri="{FF2B5EF4-FFF2-40B4-BE49-F238E27FC236}">
                  <a16:creationId xmlns:a16="http://schemas.microsoft.com/office/drawing/2014/main" id="{FF65AAE0-FA0E-4FC3-95C8-629AB65414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7170" name="Picture 2">
            <a:extLst>
              <a:ext uri="{FF2B5EF4-FFF2-40B4-BE49-F238E27FC236}">
                <a16:creationId xmlns:a16="http://schemas.microsoft.com/office/drawing/2014/main" id="{6C047BB9-15BC-4C44-02E2-432DB6543EF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31574"/>
          <a:stretch/>
        </p:blipFill>
        <p:spPr bwMode="auto">
          <a:xfrm>
            <a:off x="8128756" y="2174242"/>
            <a:ext cx="2762372" cy="3124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53335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6157" name="Rectangle 6156">
            <a:extLst>
              <a:ext uri="{FF2B5EF4-FFF2-40B4-BE49-F238E27FC236}">
                <a16:creationId xmlns:a16="http://schemas.microsoft.com/office/drawing/2014/main" id="{01E8EC89-86BC-4558-B010-53DF36A5AB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62" name="Straight Connector 6161">
            <a:extLst>
              <a:ext uri="{FF2B5EF4-FFF2-40B4-BE49-F238E27FC236}">
                <a16:creationId xmlns:a16="http://schemas.microsoft.com/office/drawing/2014/main" id="{4CCCDDFF-B9CC-494C-8BEE-2451CD79A0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7" y="1847088"/>
            <a:ext cx="3523712"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895AFF05-DA51-D1A7-1906-D6C4F202F937}"/>
              </a:ext>
            </a:extLst>
          </p:cNvPr>
          <p:cNvSpPr>
            <a:spLocks noGrp="1"/>
          </p:cNvSpPr>
          <p:nvPr>
            <p:ph type="title"/>
          </p:nvPr>
        </p:nvSpPr>
        <p:spPr>
          <a:xfrm>
            <a:off x="1451580" y="605119"/>
            <a:ext cx="3860008" cy="1248636"/>
          </a:xfrm>
        </p:spPr>
        <p:txBody>
          <a:bodyPr>
            <a:normAutofit/>
          </a:bodyPr>
          <a:lstStyle/>
          <a:p>
            <a:r>
              <a:rPr lang="en-US"/>
              <a:t>The first one-star Yelp review</a:t>
            </a:r>
          </a:p>
        </p:txBody>
      </p:sp>
      <p:sp>
        <p:nvSpPr>
          <p:cNvPr id="6164" name="Rectangle 6163">
            <a:extLst>
              <a:ext uri="{FF2B5EF4-FFF2-40B4-BE49-F238E27FC236}">
                <a16:creationId xmlns:a16="http://schemas.microsoft.com/office/drawing/2014/main" id="{54977EF3-E0BF-4719-9C15-8564B7D68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Content Placeholder 2">
            <a:extLst>
              <a:ext uri="{FF2B5EF4-FFF2-40B4-BE49-F238E27FC236}">
                <a16:creationId xmlns:a16="http://schemas.microsoft.com/office/drawing/2014/main" id="{C36706E9-D79F-D1AC-D821-F4A4337F6FCC}"/>
              </a:ext>
            </a:extLst>
          </p:cNvPr>
          <p:cNvSpPr>
            <a:spLocks noGrp="1"/>
          </p:cNvSpPr>
          <p:nvPr>
            <p:ph idx="1"/>
          </p:nvPr>
        </p:nvSpPr>
        <p:spPr>
          <a:xfrm>
            <a:off x="1344003" y="2008046"/>
            <a:ext cx="4102055" cy="3841421"/>
          </a:xfrm>
        </p:spPr>
        <p:txBody>
          <a:bodyPr>
            <a:normAutofit/>
          </a:bodyPr>
          <a:lstStyle/>
          <a:p>
            <a:pPr marL="0" indent="0">
              <a:buNone/>
            </a:pPr>
            <a:r>
              <a:rPr lang="en-US" sz="2400"/>
              <a:t>“Tell </a:t>
            </a:r>
            <a:r>
              <a:rPr lang="en-US" sz="2400" err="1"/>
              <a:t>Ea-nasir</a:t>
            </a:r>
            <a:r>
              <a:rPr lang="en-US" sz="2400"/>
              <a:t>: </a:t>
            </a:r>
            <a:r>
              <a:rPr lang="en-US" sz="2400" err="1"/>
              <a:t>Nanni</a:t>
            </a:r>
            <a:r>
              <a:rPr lang="en-US" sz="2400"/>
              <a:t> sends the following message:</a:t>
            </a:r>
          </a:p>
          <a:p>
            <a:pPr marL="0" indent="0">
              <a:buNone/>
            </a:pPr>
            <a:r>
              <a:rPr lang="en-US" sz="2400"/>
              <a:t>When you came, you said … </a:t>
            </a:r>
            <a:br>
              <a:rPr lang="en-US" sz="2400"/>
            </a:br>
            <a:r>
              <a:rPr lang="en-US" sz="2400"/>
              <a:t>“I will give </a:t>
            </a:r>
            <a:r>
              <a:rPr lang="en-US" sz="2400" err="1"/>
              <a:t>Gimil</a:t>
            </a:r>
            <a:r>
              <a:rPr lang="en-US" sz="2400"/>
              <a:t>-Sin fine quality copper ingots.”  You did not do what you promised me.  You put ingots which were not good before my messenger…”</a:t>
            </a:r>
          </a:p>
        </p:txBody>
      </p:sp>
      <p:pic>
        <p:nvPicPr>
          <p:cNvPr id="6146" name="Picture 2" descr="undefined">
            <a:extLst>
              <a:ext uri="{FF2B5EF4-FFF2-40B4-BE49-F238E27FC236}">
                <a16:creationId xmlns:a16="http://schemas.microsoft.com/office/drawing/2014/main" id="{3CD3737C-5D52-A164-C383-EEFBCA8561C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774" r="7544"/>
          <a:stretch/>
        </p:blipFill>
        <p:spPr bwMode="auto">
          <a:xfrm>
            <a:off x="5853152" y="481109"/>
            <a:ext cx="2413053" cy="51492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0719BAB-FC74-EAC0-CF5E-EA01AE37FF92}"/>
              </a:ext>
            </a:extLst>
          </p:cNvPr>
          <p:cNvPicPr>
            <a:picLocks noChangeAspect="1"/>
          </p:cNvPicPr>
          <p:nvPr/>
        </p:nvPicPr>
        <p:blipFill>
          <a:blip r:embed="rId4"/>
          <a:stretch>
            <a:fillRect/>
          </a:stretch>
        </p:blipFill>
        <p:spPr>
          <a:xfrm>
            <a:off x="8791702" y="480046"/>
            <a:ext cx="2549421" cy="5150348"/>
          </a:xfrm>
          <a:prstGeom prst="rect">
            <a:avLst/>
          </a:prstGeom>
        </p:spPr>
      </p:pic>
      <p:pic>
        <p:nvPicPr>
          <p:cNvPr id="6166" name="Picture 6165">
            <a:extLst>
              <a:ext uri="{FF2B5EF4-FFF2-40B4-BE49-F238E27FC236}">
                <a16:creationId xmlns:a16="http://schemas.microsoft.com/office/drawing/2014/main" id="{A5DC397C-2B77-4200-B02F-47CA26CA2AC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6168" name="Straight Connector 6167">
            <a:extLst>
              <a:ext uri="{FF2B5EF4-FFF2-40B4-BE49-F238E27FC236}">
                <a16:creationId xmlns:a16="http://schemas.microsoft.com/office/drawing/2014/main" id="{13AFA304-05B8-441F-BA73-B92E08BD6E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96745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00908-186D-82BD-A0CA-E3B4FFDBB908}"/>
              </a:ext>
            </a:extLst>
          </p:cNvPr>
          <p:cNvSpPr>
            <a:spLocks noGrp="1"/>
          </p:cNvSpPr>
          <p:nvPr>
            <p:ph type="title"/>
          </p:nvPr>
        </p:nvSpPr>
        <p:spPr>
          <a:xfrm>
            <a:off x="1451579" y="804519"/>
            <a:ext cx="9603275" cy="1049235"/>
          </a:xfrm>
        </p:spPr>
        <p:txBody>
          <a:bodyPr>
            <a:normAutofit/>
          </a:bodyPr>
          <a:lstStyle/>
          <a:p>
            <a:pPr algn="ctr"/>
            <a:r>
              <a:rPr lang="en-US" sz="4400"/>
              <a:t>“</a:t>
            </a:r>
            <a:r>
              <a:rPr lang="en-US" sz="4400" b="1"/>
              <a:t>Now</a:t>
            </a:r>
            <a:r>
              <a:rPr lang="en-US" sz="4400"/>
              <a:t> what have you done?”</a:t>
            </a:r>
          </a:p>
        </p:txBody>
      </p:sp>
      <p:sp>
        <p:nvSpPr>
          <p:cNvPr id="3" name="Content Placeholder 2">
            <a:extLst>
              <a:ext uri="{FF2B5EF4-FFF2-40B4-BE49-F238E27FC236}">
                <a16:creationId xmlns:a16="http://schemas.microsoft.com/office/drawing/2014/main" id="{6F96EA32-BB51-097E-0718-AE26A2579B7C}"/>
              </a:ext>
            </a:extLst>
          </p:cNvPr>
          <p:cNvSpPr>
            <a:spLocks noGrp="1"/>
          </p:cNvSpPr>
          <p:nvPr>
            <p:ph idx="1"/>
          </p:nvPr>
        </p:nvSpPr>
        <p:spPr>
          <a:xfrm>
            <a:off x="6682153" y="2036801"/>
            <a:ext cx="5352531" cy="3818309"/>
          </a:xfrm>
        </p:spPr>
        <p:txBody>
          <a:bodyPr>
            <a:normAutofit fontScale="92500"/>
          </a:bodyPr>
          <a:lstStyle/>
          <a:p>
            <a:pPr marL="0" indent="0">
              <a:buNone/>
            </a:pPr>
            <a:r>
              <a:rPr lang="en-US" sz="2400"/>
              <a:t>"For this invention will produce forgetfulness in the minds of those who learn to use it... you offer your pupils </a:t>
            </a:r>
            <a:r>
              <a:rPr lang="en-US" sz="2400" b="1"/>
              <a:t>the appearance of wisdom, not true wisdom</a:t>
            </a:r>
            <a:r>
              <a:rPr lang="en-US" sz="2400"/>
              <a:t>, for </a:t>
            </a:r>
            <a:r>
              <a:rPr lang="en-US" sz="2400" b="1"/>
              <a:t>they will read many things without instruction</a:t>
            </a:r>
            <a:r>
              <a:rPr lang="en-US" sz="2400"/>
              <a:t> and will therefore seem to know many things, when they are for the most part </a:t>
            </a:r>
            <a:r>
              <a:rPr lang="en-US" sz="2400" b="1"/>
              <a:t>ignorant and hard to get along with</a:t>
            </a:r>
            <a:r>
              <a:rPr lang="en-US" sz="2400"/>
              <a:t>, since they are not wise, but only appear wise."  </a:t>
            </a:r>
          </a:p>
        </p:txBody>
      </p:sp>
      <p:pic>
        <p:nvPicPr>
          <p:cNvPr id="9218" name="Picture 2">
            <a:extLst>
              <a:ext uri="{FF2B5EF4-FFF2-40B4-BE49-F238E27FC236}">
                <a16:creationId xmlns:a16="http://schemas.microsoft.com/office/drawing/2014/main" id="{648C2F9F-3244-4056-4297-DDD90E9D13B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694" r="11359"/>
          <a:stretch/>
        </p:blipFill>
        <p:spPr bwMode="auto">
          <a:xfrm>
            <a:off x="398585" y="2026585"/>
            <a:ext cx="6180537" cy="3589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64884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94176-6758-0859-6A82-797AF63BDBB5}"/>
              </a:ext>
            </a:extLst>
          </p:cNvPr>
          <p:cNvSpPr>
            <a:spLocks noGrp="1"/>
          </p:cNvSpPr>
          <p:nvPr>
            <p:ph type="title"/>
          </p:nvPr>
        </p:nvSpPr>
        <p:spPr/>
        <p:txBody>
          <a:bodyPr/>
          <a:lstStyle/>
          <a:p>
            <a:r>
              <a:rPr lang="en-US"/>
              <a:t>Technology adoption pattern</a:t>
            </a:r>
          </a:p>
        </p:txBody>
      </p:sp>
      <p:sp>
        <p:nvSpPr>
          <p:cNvPr id="3" name="Content Placeholder 2">
            <a:extLst>
              <a:ext uri="{FF2B5EF4-FFF2-40B4-BE49-F238E27FC236}">
                <a16:creationId xmlns:a16="http://schemas.microsoft.com/office/drawing/2014/main" id="{A2C4EA18-38FA-3934-ACC3-174956BDA8E0}"/>
              </a:ext>
            </a:extLst>
          </p:cNvPr>
          <p:cNvSpPr>
            <a:spLocks noGrp="1"/>
          </p:cNvSpPr>
          <p:nvPr>
            <p:ph idx="1"/>
          </p:nvPr>
        </p:nvSpPr>
        <p:spPr/>
        <p:txBody>
          <a:bodyPr>
            <a:normAutofit fontScale="92500" lnSpcReduction="10000"/>
          </a:bodyPr>
          <a:lstStyle/>
          <a:p>
            <a:r>
              <a:rPr lang="en-US" sz="3600" dirty="0"/>
              <a:t>Novelty factor / Fear and loathing</a:t>
            </a:r>
          </a:p>
          <a:p>
            <a:r>
              <a:rPr lang="en-US" sz="3600" dirty="0"/>
              <a:t>Doing the same old thing in new ways</a:t>
            </a:r>
          </a:p>
          <a:p>
            <a:r>
              <a:rPr lang="en-US" sz="3600" dirty="0"/>
              <a:t>Transformative visionaries</a:t>
            </a:r>
          </a:p>
          <a:p>
            <a:r>
              <a:rPr lang="en-US" sz="3600" dirty="0"/>
              <a:t>The “Adjacent Possible”</a:t>
            </a:r>
          </a:p>
          <a:p>
            <a:r>
              <a:rPr lang="en-US" sz="3600" dirty="0"/>
              <a:t>Unintended Consequences</a:t>
            </a:r>
          </a:p>
        </p:txBody>
      </p:sp>
    </p:spTree>
    <p:extLst>
      <p:ext uri="{BB962C8B-B14F-4D97-AF65-F5344CB8AC3E}">
        <p14:creationId xmlns:p14="http://schemas.microsoft.com/office/powerpoint/2010/main" val="39833908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4118" name="Rectangle 4117">
            <a:extLst>
              <a:ext uri="{FF2B5EF4-FFF2-40B4-BE49-F238E27FC236}">
                <a16:creationId xmlns:a16="http://schemas.microsoft.com/office/drawing/2014/main" id="{3193BA5C-B8F3-4972-BA54-014C48FAFA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19" name="Straight Connector 4118">
            <a:extLst>
              <a:ext uri="{FF2B5EF4-FFF2-40B4-BE49-F238E27FC236}">
                <a16:creationId xmlns:a16="http://schemas.microsoft.com/office/drawing/2014/main" id="{D7162BAB-C25E-4CE9-B87C-F118DC7E7C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3530885"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DCE03BF5-D5DE-6603-581F-F7F9F4487A00}"/>
              </a:ext>
            </a:extLst>
          </p:cNvPr>
          <p:cNvSpPr>
            <a:spLocks noGrp="1"/>
          </p:cNvSpPr>
          <p:nvPr>
            <p:ph type="title"/>
          </p:nvPr>
        </p:nvSpPr>
        <p:spPr>
          <a:xfrm>
            <a:off x="640078" y="804521"/>
            <a:ext cx="4341659" cy="778094"/>
          </a:xfrm>
        </p:spPr>
        <p:txBody>
          <a:bodyPr>
            <a:normAutofit/>
          </a:bodyPr>
          <a:lstStyle/>
          <a:p>
            <a:r>
              <a:rPr lang="en-US" sz="2800"/>
              <a:t>Early motion pictures</a:t>
            </a:r>
          </a:p>
        </p:txBody>
      </p:sp>
      <p:sp>
        <p:nvSpPr>
          <p:cNvPr id="4120" name="Rectangle 4119">
            <a:extLst>
              <a:ext uri="{FF2B5EF4-FFF2-40B4-BE49-F238E27FC236}">
                <a16:creationId xmlns:a16="http://schemas.microsoft.com/office/drawing/2014/main" id="{05B93327-222A-4DAC-9163-371BF44CD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Content Placeholder 2">
            <a:extLst>
              <a:ext uri="{FF2B5EF4-FFF2-40B4-BE49-F238E27FC236}">
                <a16:creationId xmlns:a16="http://schemas.microsoft.com/office/drawing/2014/main" id="{6958FD73-E08C-AB49-7BD7-356D0C8025E3}"/>
              </a:ext>
            </a:extLst>
          </p:cNvPr>
          <p:cNvSpPr>
            <a:spLocks noGrp="1"/>
          </p:cNvSpPr>
          <p:nvPr>
            <p:ph idx="1"/>
          </p:nvPr>
        </p:nvSpPr>
        <p:spPr>
          <a:xfrm>
            <a:off x="640915" y="2015732"/>
            <a:ext cx="4337190" cy="3450613"/>
          </a:xfrm>
        </p:spPr>
        <p:txBody>
          <a:bodyPr>
            <a:noAutofit/>
          </a:bodyPr>
          <a:lstStyle/>
          <a:p>
            <a:r>
              <a:rPr lang="en-US" dirty="0"/>
              <a:t>Filmed stage from audience </a:t>
            </a:r>
          </a:p>
          <a:p>
            <a:r>
              <a:rPr lang="en-US" dirty="0"/>
              <a:t>1895 “Arrival of a Train” </a:t>
            </a:r>
            <a:br>
              <a:rPr lang="en-US" dirty="0"/>
            </a:br>
            <a:r>
              <a:rPr lang="en-US" dirty="0"/>
              <a:t>Panicked patrons ran from theater</a:t>
            </a:r>
          </a:p>
          <a:p>
            <a:r>
              <a:rPr lang="en-US" dirty="0"/>
              <a:t>Georges Méliès early 20</a:t>
            </a:r>
            <a:r>
              <a:rPr lang="en-US" baseline="30000" dirty="0"/>
              <a:t>th</a:t>
            </a:r>
            <a:r>
              <a:rPr lang="en-US" dirty="0"/>
              <a:t> Cent.</a:t>
            </a:r>
            <a:br>
              <a:rPr lang="en-US" dirty="0"/>
            </a:br>
            <a:r>
              <a:rPr lang="en-US" dirty="0"/>
              <a:t>“The father of special effects”</a:t>
            </a:r>
          </a:p>
          <a:p>
            <a:r>
              <a:rPr lang="en-US" dirty="0"/>
              <a:t>Pan / Tilt / Dolly / Zoom lens</a:t>
            </a:r>
          </a:p>
          <a:p>
            <a:r>
              <a:rPr lang="en-US" dirty="0"/>
              <a:t>Eisenstein, Kurosawa, Hitchcock</a:t>
            </a:r>
          </a:p>
          <a:p>
            <a:endParaRPr lang="en-US" dirty="0"/>
          </a:p>
        </p:txBody>
      </p:sp>
      <p:grpSp>
        <p:nvGrpSpPr>
          <p:cNvPr id="4121" name="Group 4120">
            <a:extLst>
              <a:ext uri="{FF2B5EF4-FFF2-40B4-BE49-F238E27FC236}">
                <a16:creationId xmlns:a16="http://schemas.microsoft.com/office/drawing/2014/main" id="{14EE34E3-F117-4487-8ACF-33DA65FA11B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0131" y="482171"/>
            <a:ext cx="6091791" cy="5149101"/>
            <a:chOff x="5460131" y="482171"/>
            <a:chExt cx="6091791" cy="5149101"/>
          </a:xfrm>
        </p:grpSpPr>
        <p:sp>
          <p:nvSpPr>
            <p:cNvPr id="4122" name="Rectangle 4121">
              <a:extLst>
                <a:ext uri="{FF2B5EF4-FFF2-40B4-BE49-F238E27FC236}">
                  <a16:creationId xmlns:a16="http://schemas.microsoft.com/office/drawing/2014/main" id="{39ACC02C-6424-4165-93C4-E83C8E81D4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60131" y="482171"/>
              <a:ext cx="6091791"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23" name="Rectangle 4122">
              <a:extLst>
                <a:ext uri="{FF2B5EF4-FFF2-40B4-BE49-F238E27FC236}">
                  <a16:creationId xmlns:a16="http://schemas.microsoft.com/office/drawing/2014/main" id="{C182CB9C-C978-4C9B-9AAD-8B13418975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78956" y="812507"/>
              <a:ext cx="5461780"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124" name="Rectangle 4123">
            <a:extLst>
              <a:ext uri="{FF2B5EF4-FFF2-40B4-BE49-F238E27FC236}">
                <a16:creationId xmlns:a16="http://schemas.microsoft.com/office/drawing/2014/main" id="{56388820-A63D-463C-9DBC-060A5ABE33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42379" y="977965"/>
            <a:ext cx="5134631" cy="4135339"/>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Georges Melies | Biography, Films, &amp; Facts | Britannica">
            <a:extLst>
              <a:ext uri="{FF2B5EF4-FFF2-40B4-BE49-F238E27FC236}">
                <a16:creationId xmlns:a16="http://schemas.microsoft.com/office/drawing/2014/main" id="{E7161557-62BC-C07C-45DA-B93F053886A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093926" y="1126838"/>
            <a:ext cx="4821551" cy="3845186"/>
          </a:xfrm>
          <a:prstGeom prst="rect">
            <a:avLst/>
          </a:prstGeom>
          <a:noFill/>
          <a:extLst>
            <a:ext uri="{909E8E84-426E-40DD-AFC4-6F175D3DCCD1}">
              <a14:hiddenFill xmlns:a14="http://schemas.microsoft.com/office/drawing/2010/main">
                <a:solidFill>
                  <a:srgbClr val="FFFFFF"/>
                </a:solidFill>
              </a14:hiddenFill>
            </a:ext>
          </a:extLst>
        </p:spPr>
      </p:pic>
      <p:pic>
        <p:nvPicPr>
          <p:cNvPr id="4125" name="Picture 4124">
            <a:extLst>
              <a:ext uri="{FF2B5EF4-FFF2-40B4-BE49-F238E27FC236}">
                <a16:creationId xmlns:a16="http://schemas.microsoft.com/office/drawing/2014/main" id="{C04ED70F-D6FD-4EB1-A171-D30F885FE73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4117" name="Straight Connector 4116">
            <a:extLst>
              <a:ext uri="{FF2B5EF4-FFF2-40B4-BE49-F238E27FC236}">
                <a16:creationId xmlns:a16="http://schemas.microsoft.com/office/drawing/2014/main" id="{DA26CAE9-74C4-4EDD-8A80-77F79EAA86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6689B965-4918-3932-F88B-62B74E55B733}"/>
              </a:ext>
            </a:extLst>
          </p:cNvPr>
          <p:cNvCxnSpPr>
            <a:cxnSpLocks/>
          </p:cNvCxnSpPr>
          <p:nvPr/>
        </p:nvCxnSpPr>
        <p:spPr>
          <a:xfrm>
            <a:off x="640078" y="1847088"/>
            <a:ext cx="4344703"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02272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CB348-C81B-0CE4-E725-6E6A31D43729}"/>
              </a:ext>
            </a:extLst>
          </p:cNvPr>
          <p:cNvSpPr>
            <a:spLocks noGrp="1"/>
          </p:cNvSpPr>
          <p:nvPr>
            <p:ph type="title"/>
          </p:nvPr>
        </p:nvSpPr>
        <p:spPr/>
        <p:txBody>
          <a:bodyPr>
            <a:normAutofit fontScale="90000"/>
          </a:bodyPr>
          <a:lstStyle/>
          <a:p>
            <a:r>
              <a:rPr lang="en-US"/>
              <a:t>The adjacent possible: </a:t>
            </a:r>
            <a:br>
              <a:rPr lang="en-US"/>
            </a:br>
            <a:r>
              <a:rPr lang="en-US"/>
              <a:t>I can do this…. What ELSE can I do?</a:t>
            </a:r>
            <a:br>
              <a:rPr lang="en-US"/>
            </a:br>
            <a:endParaRPr lang="en-US"/>
          </a:p>
        </p:txBody>
      </p:sp>
      <p:pic>
        <p:nvPicPr>
          <p:cNvPr id="2050" name="Picture 2">
            <a:extLst>
              <a:ext uri="{FF2B5EF4-FFF2-40B4-BE49-F238E27FC236}">
                <a16:creationId xmlns:a16="http://schemas.microsoft.com/office/drawing/2014/main" id="{112A79D6-C91E-0C3B-C8CC-225F14778B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2494" y="2049553"/>
            <a:ext cx="4562360" cy="340639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F417842A-E452-6AAC-87EA-BA22ED32AA3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551" t="17299" r="6885" b="17034"/>
          <a:stretch/>
        </p:blipFill>
        <p:spPr bwMode="auto">
          <a:xfrm>
            <a:off x="1451579" y="2054027"/>
            <a:ext cx="4783008" cy="3401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12206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441B8-F1C9-F8D0-4595-AC75A537368E}"/>
              </a:ext>
            </a:extLst>
          </p:cNvPr>
          <p:cNvSpPr>
            <a:spLocks noGrp="1"/>
          </p:cNvSpPr>
          <p:nvPr>
            <p:ph type="title"/>
          </p:nvPr>
        </p:nvSpPr>
        <p:spPr>
          <a:xfrm>
            <a:off x="1451579" y="804519"/>
            <a:ext cx="9603275" cy="1049235"/>
          </a:xfrm>
        </p:spPr>
        <p:txBody>
          <a:bodyPr>
            <a:normAutofit/>
          </a:bodyPr>
          <a:lstStyle/>
          <a:p>
            <a:r>
              <a:rPr lang="en-US"/>
              <a:t>Marconi: wireless communication</a:t>
            </a:r>
          </a:p>
        </p:txBody>
      </p:sp>
      <p:sp>
        <p:nvSpPr>
          <p:cNvPr id="3" name="Content Placeholder 2">
            <a:extLst>
              <a:ext uri="{FF2B5EF4-FFF2-40B4-BE49-F238E27FC236}">
                <a16:creationId xmlns:a16="http://schemas.microsoft.com/office/drawing/2014/main" id="{6059F0FC-85E1-344E-24B6-B800BC09A37B}"/>
              </a:ext>
            </a:extLst>
          </p:cNvPr>
          <p:cNvSpPr>
            <a:spLocks noGrp="1"/>
          </p:cNvSpPr>
          <p:nvPr>
            <p:ph idx="1"/>
          </p:nvPr>
        </p:nvSpPr>
        <p:spPr>
          <a:xfrm>
            <a:off x="1451579" y="2015734"/>
            <a:ext cx="6438974" cy="3450613"/>
          </a:xfrm>
        </p:spPr>
        <p:txBody>
          <a:bodyPr>
            <a:normAutofit fontScale="92500"/>
          </a:bodyPr>
          <a:lstStyle/>
          <a:p>
            <a:r>
              <a:rPr lang="en-US" sz="2800" dirty="0"/>
              <a:t>“Wireless railroad telegraph” for ships at sea</a:t>
            </a:r>
          </a:p>
          <a:p>
            <a:r>
              <a:rPr lang="en-US" sz="2800" dirty="0"/>
              <a:t>Commercial advantages immediately obvious</a:t>
            </a:r>
          </a:p>
          <a:p>
            <a:r>
              <a:rPr lang="en-US" sz="2800" dirty="0"/>
              <a:t>Safety bonus: Titanic sends first “SOS”</a:t>
            </a:r>
          </a:p>
          <a:p>
            <a:r>
              <a:rPr lang="en-US" sz="2800" dirty="0"/>
              <a:t>Radio used for entertainment &amp; news</a:t>
            </a:r>
          </a:p>
          <a:p>
            <a:r>
              <a:rPr lang="en-US" sz="2800" dirty="0"/>
              <a:t>Commercial networks, advertising</a:t>
            </a:r>
          </a:p>
          <a:p>
            <a:endParaRPr lang="en-US" sz="3600" dirty="0"/>
          </a:p>
        </p:txBody>
      </p:sp>
      <p:pic>
        <p:nvPicPr>
          <p:cNvPr id="1026" name="Picture 2">
            <a:extLst>
              <a:ext uri="{FF2B5EF4-FFF2-40B4-BE49-F238E27FC236}">
                <a16:creationId xmlns:a16="http://schemas.microsoft.com/office/drawing/2014/main" id="{69345050-2EF8-9457-FC24-2862C110F10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296353" y="2015734"/>
            <a:ext cx="2590903" cy="3450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92218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D5720-475C-C07B-F9B8-73B4BBFA0D6B}"/>
              </a:ext>
            </a:extLst>
          </p:cNvPr>
          <p:cNvSpPr>
            <a:spLocks noGrp="1"/>
          </p:cNvSpPr>
          <p:nvPr>
            <p:ph type="title"/>
          </p:nvPr>
        </p:nvSpPr>
        <p:spPr/>
        <p:txBody>
          <a:bodyPr/>
          <a:lstStyle/>
          <a:p>
            <a:r>
              <a:rPr lang="en-US"/>
              <a:t>October 1938:  a dramatic radio play…</a:t>
            </a:r>
          </a:p>
        </p:txBody>
      </p:sp>
      <p:sp>
        <p:nvSpPr>
          <p:cNvPr id="4" name="AutoShape 2" descr="Orson Welles In History">
            <a:extLst>
              <a:ext uri="{FF2B5EF4-FFF2-40B4-BE49-F238E27FC236}">
                <a16:creationId xmlns:a16="http://schemas.microsoft.com/office/drawing/2014/main" id="{8D0A7E7B-DF14-2C53-B021-644B454FD14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descr="A ship with a ship in the water&#10;&#10;Description automatically generated with medium confidence">
            <a:extLst>
              <a:ext uri="{FF2B5EF4-FFF2-40B4-BE49-F238E27FC236}">
                <a16:creationId xmlns:a16="http://schemas.microsoft.com/office/drawing/2014/main" id="{097EB9AB-633C-CD1F-46C5-1EE0B8EA2C03}"/>
              </a:ext>
            </a:extLst>
          </p:cNvPr>
          <p:cNvPicPr>
            <a:picLocks noChangeAspect="1"/>
          </p:cNvPicPr>
          <p:nvPr/>
        </p:nvPicPr>
        <p:blipFill rotWithShape="1">
          <a:blip r:embed="rId3">
            <a:extLst>
              <a:ext uri="{28A0092B-C50C-407E-A947-70E740481C1C}">
                <a14:useLocalDpi xmlns:a14="http://schemas.microsoft.com/office/drawing/2010/main" val="0"/>
              </a:ext>
            </a:extLst>
          </a:blip>
          <a:srcRect l="13927"/>
          <a:stretch/>
        </p:blipFill>
        <p:spPr>
          <a:xfrm>
            <a:off x="6096000" y="1787972"/>
            <a:ext cx="5275934" cy="3677792"/>
          </a:xfrm>
          <a:prstGeom prst="rect">
            <a:avLst/>
          </a:prstGeom>
        </p:spPr>
      </p:pic>
      <p:cxnSp>
        <p:nvCxnSpPr>
          <p:cNvPr id="3" name="Straight Connector 2">
            <a:extLst>
              <a:ext uri="{FF2B5EF4-FFF2-40B4-BE49-F238E27FC236}">
                <a16:creationId xmlns:a16="http://schemas.microsoft.com/office/drawing/2014/main" id="{354FB0C8-16AC-167A-8349-AC6908628B9E}"/>
              </a:ext>
            </a:extLst>
          </p:cNvPr>
          <p:cNvCxnSpPr/>
          <p:nvPr/>
        </p:nvCxnSpPr>
        <p:spPr>
          <a:xfrm>
            <a:off x="1137146" y="1477108"/>
            <a:ext cx="9924272"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6" name="Content Placeholder 5" descr="A person wearing headphones and holding his hand up">
            <a:extLst>
              <a:ext uri="{FF2B5EF4-FFF2-40B4-BE49-F238E27FC236}">
                <a16:creationId xmlns:a16="http://schemas.microsoft.com/office/drawing/2014/main" id="{05F6043E-DF22-9674-0A21-2178BA476A54}"/>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21826"/>
          <a:stretch/>
        </p:blipFill>
        <p:spPr>
          <a:xfrm>
            <a:off x="1137146" y="1787972"/>
            <a:ext cx="5111254" cy="3677791"/>
          </a:xfrm>
        </p:spPr>
      </p:pic>
    </p:spTree>
    <p:extLst>
      <p:ext uri="{BB962C8B-B14F-4D97-AF65-F5344CB8AC3E}">
        <p14:creationId xmlns:p14="http://schemas.microsoft.com/office/powerpoint/2010/main" val="11450299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7175" name="Rectangle 7174">
            <a:extLst>
              <a:ext uri="{FF2B5EF4-FFF2-40B4-BE49-F238E27FC236}">
                <a16:creationId xmlns:a16="http://schemas.microsoft.com/office/drawing/2014/main" id="{84C75E2B-CACA-478C-B26B-182AF87A1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7177" name="Picture 7176">
            <a:extLst>
              <a:ext uri="{FF2B5EF4-FFF2-40B4-BE49-F238E27FC236}">
                <a16:creationId xmlns:a16="http://schemas.microsoft.com/office/drawing/2014/main" id="{50FF2874-547C-4D14-9E18-28B19002FB8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7179" name="Straight Connector 7178">
            <a:extLst>
              <a:ext uri="{FF2B5EF4-FFF2-40B4-BE49-F238E27FC236}">
                <a16:creationId xmlns:a16="http://schemas.microsoft.com/office/drawing/2014/main" id="{36CF827D-A163-47F7-BD87-34EB4FA7D6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7181" name="Straight Connector 7180">
            <a:extLst>
              <a:ext uri="{FF2B5EF4-FFF2-40B4-BE49-F238E27FC236}">
                <a16:creationId xmlns:a16="http://schemas.microsoft.com/office/drawing/2014/main" id="{D299D9A9-1DA8-433D-A9BC-FB48D93D421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AAEFE458-9DBA-11B4-73EE-08F7185930BC}"/>
              </a:ext>
            </a:extLst>
          </p:cNvPr>
          <p:cNvSpPr>
            <a:spLocks noGrp="1"/>
          </p:cNvSpPr>
          <p:nvPr>
            <p:ph type="title"/>
          </p:nvPr>
        </p:nvSpPr>
        <p:spPr>
          <a:xfrm>
            <a:off x="1451579" y="804519"/>
            <a:ext cx="9603275" cy="1049235"/>
          </a:xfrm>
        </p:spPr>
        <p:txBody>
          <a:bodyPr vert="horz" lIns="91440" tIns="45720" rIns="91440" bIns="45720" rtlCol="0" anchor="t">
            <a:normAutofit/>
          </a:bodyPr>
          <a:lstStyle/>
          <a:p>
            <a:pPr algn="ctr"/>
            <a:r>
              <a:rPr lang="en-US"/>
              <a:t>Data processing machines</a:t>
            </a:r>
          </a:p>
        </p:txBody>
      </p:sp>
      <p:pic>
        <p:nvPicPr>
          <p:cNvPr id="7170" name="Picture 2" descr="A person sitting in a chair in front of a computer&#10;&#10;Description automatically generated">
            <a:extLst>
              <a:ext uri="{FF2B5EF4-FFF2-40B4-BE49-F238E27FC236}">
                <a16:creationId xmlns:a16="http://schemas.microsoft.com/office/drawing/2014/main" id="{465E6AFB-7327-157F-F8D3-33431F38429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2422"/>
          <a:stretch/>
        </p:blipFill>
        <p:spPr bwMode="auto">
          <a:xfrm>
            <a:off x="1137146" y="1713991"/>
            <a:ext cx="10078766" cy="433949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52DF6826-2BA5-ADC4-0D3C-892AC20AF0FD}"/>
              </a:ext>
            </a:extLst>
          </p:cNvPr>
          <p:cNvCxnSpPr/>
          <p:nvPr/>
        </p:nvCxnSpPr>
        <p:spPr>
          <a:xfrm>
            <a:off x="1137146" y="1477108"/>
            <a:ext cx="9924272"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05468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 name="Picture 6" descr="A person with a white beard and glasses&#10;&#10;Description automatically generated">
            <a:extLst>
              <a:ext uri="{FF2B5EF4-FFF2-40B4-BE49-F238E27FC236}">
                <a16:creationId xmlns:a16="http://schemas.microsoft.com/office/drawing/2014/main" id="{F26190B6-EAE8-F503-DB8D-D40CEA24CCED}"/>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t="23560" r="1" b="23564"/>
          <a:stretch/>
        </p:blipFill>
        <p:spPr>
          <a:xfrm>
            <a:off x="305" y="10"/>
            <a:ext cx="12191695" cy="6857990"/>
          </a:xfrm>
          <a:prstGeom prst="rect">
            <a:avLst/>
          </a:prstGeom>
        </p:spPr>
      </p:pic>
      <p:sp>
        <p:nvSpPr>
          <p:cNvPr id="2" name="Title 1">
            <a:extLst>
              <a:ext uri="{FF2B5EF4-FFF2-40B4-BE49-F238E27FC236}">
                <a16:creationId xmlns:a16="http://schemas.microsoft.com/office/drawing/2014/main" id="{374716D8-E213-7214-85A5-8BA8B597A48F}"/>
              </a:ext>
            </a:extLst>
          </p:cNvPr>
          <p:cNvSpPr>
            <a:spLocks noGrp="1"/>
          </p:cNvSpPr>
          <p:nvPr>
            <p:ph type="title"/>
          </p:nvPr>
        </p:nvSpPr>
        <p:spPr>
          <a:xfrm>
            <a:off x="887506" y="1909482"/>
            <a:ext cx="3435815" cy="3983318"/>
          </a:xfrm>
        </p:spPr>
        <p:txBody>
          <a:bodyPr anchor="ctr">
            <a:normAutofit/>
          </a:bodyPr>
          <a:lstStyle/>
          <a:p>
            <a:r>
              <a:rPr lang="en-US" sz="4800"/>
              <a:t>Corrie Bergeron</a:t>
            </a:r>
          </a:p>
        </p:txBody>
      </p:sp>
      <p:sp>
        <p:nvSpPr>
          <p:cNvPr id="3" name="Content Placeholder 2">
            <a:extLst>
              <a:ext uri="{FF2B5EF4-FFF2-40B4-BE49-F238E27FC236}">
                <a16:creationId xmlns:a16="http://schemas.microsoft.com/office/drawing/2014/main" id="{0CEB00A9-5E2F-FE14-3302-357087299307}"/>
              </a:ext>
            </a:extLst>
          </p:cNvPr>
          <p:cNvSpPr>
            <a:spLocks noGrp="1"/>
          </p:cNvSpPr>
          <p:nvPr>
            <p:ph idx="1"/>
          </p:nvPr>
        </p:nvSpPr>
        <p:spPr>
          <a:xfrm>
            <a:off x="5392271" y="1193800"/>
            <a:ext cx="5669456" cy="4699000"/>
          </a:xfrm>
        </p:spPr>
        <p:txBody>
          <a:bodyPr anchor="ctr">
            <a:normAutofit/>
          </a:bodyPr>
          <a:lstStyle/>
          <a:p>
            <a:r>
              <a:rPr lang="en-US" sz="2800"/>
              <a:t>40 years in Ed Tech</a:t>
            </a:r>
          </a:p>
          <a:p>
            <a:r>
              <a:rPr lang="en-US" sz="2800"/>
              <a:t>25 years in Higher Ed</a:t>
            </a:r>
          </a:p>
          <a:p>
            <a:r>
              <a:rPr lang="en-US" sz="2800"/>
              <a:t>Instructional Designer</a:t>
            </a:r>
          </a:p>
          <a:p>
            <a:r>
              <a:rPr lang="en-US" sz="2800"/>
              <a:t>Project Manager</a:t>
            </a:r>
          </a:p>
          <a:p>
            <a:r>
              <a:rPr lang="en-US" sz="2800"/>
              <a:t>Adjunct Instructor</a:t>
            </a:r>
          </a:p>
          <a:p>
            <a:r>
              <a:rPr lang="en-US" sz="2800"/>
              <a:t>LMS system admin</a:t>
            </a:r>
          </a:p>
        </p:txBody>
      </p:sp>
    </p:spTree>
    <p:extLst>
      <p:ext uri="{BB962C8B-B14F-4D97-AF65-F5344CB8AC3E}">
        <p14:creationId xmlns:p14="http://schemas.microsoft.com/office/powerpoint/2010/main" val="91002269"/>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35C3D674-3D59-4E93-80CA-0C0A9095E8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C884B8F8-FDC9-498B-9960-5D7260AFCB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417737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C91AA44F-04DA-35C5-4D96-517723B44A7A}"/>
              </a:ext>
            </a:extLst>
          </p:cNvPr>
          <p:cNvSpPr>
            <a:spLocks noGrp="1"/>
          </p:cNvSpPr>
          <p:nvPr>
            <p:ph type="title"/>
          </p:nvPr>
        </p:nvSpPr>
        <p:spPr>
          <a:xfrm>
            <a:off x="1329660" y="804520"/>
            <a:ext cx="4797141" cy="1049235"/>
          </a:xfrm>
        </p:spPr>
        <p:txBody>
          <a:bodyPr>
            <a:normAutofit/>
          </a:bodyPr>
          <a:lstStyle/>
          <a:p>
            <a:r>
              <a:rPr lang="en-US" sz="3600"/>
              <a:t>Calculator wars</a:t>
            </a:r>
          </a:p>
        </p:txBody>
      </p:sp>
      <p:sp>
        <p:nvSpPr>
          <p:cNvPr id="38" name="Rectangle 37">
            <a:extLst>
              <a:ext uri="{FF2B5EF4-FFF2-40B4-BE49-F238E27FC236}">
                <a16:creationId xmlns:a16="http://schemas.microsoft.com/office/drawing/2014/main" id="{EF2A81E1-BCBE-426B-8C09-33274E694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9" name="Content Placeholder 8">
            <a:extLst>
              <a:ext uri="{FF2B5EF4-FFF2-40B4-BE49-F238E27FC236}">
                <a16:creationId xmlns:a16="http://schemas.microsoft.com/office/drawing/2014/main" id="{953BD402-0A8C-EBD3-7DA1-689A0B6ED0F1}"/>
              </a:ext>
            </a:extLst>
          </p:cNvPr>
          <p:cNvSpPr>
            <a:spLocks noGrp="1"/>
          </p:cNvSpPr>
          <p:nvPr>
            <p:ph idx="1"/>
          </p:nvPr>
        </p:nvSpPr>
        <p:spPr>
          <a:xfrm>
            <a:off x="1329661" y="2015732"/>
            <a:ext cx="4644420" cy="3691383"/>
          </a:xfrm>
        </p:spPr>
        <p:txBody>
          <a:bodyPr>
            <a:normAutofit lnSpcReduction="10000"/>
          </a:bodyPr>
          <a:lstStyle/>
          <a:p>
            <a:r>
              <a:rPr lang="en-US" sz="2400"/>
              <a:t>Mid-1970’s: 72% of parents did NOT approve of 7</a:t>
            </a:r>
            <a:r>
              <a:rPr lang="en-US" sz="2400" baseline="30000"/>
              <a:t>th</a:t>
            </a:r>
            <a:r>
              <a:rPr lang="en-US" sz="2400"/>
              <a:t>-graders using calculators</a:t>
            </a:r>
          </a:p>
          <a:p>
            <a:r>
              <a:rPr lang="en-US" sz="2400"/>
              <a:t>Early 80’s: 84% of teachers WANTED students to use calculators</a:t>
            </a:r>
          </a:p>
          <a:p>
            <a:r>
              <a:rPr lang="en-US" sz="2400"/>
              <a:t>Today: Last time you paid cash over to get exact change back?</a:t>
            </a:r>
          </a:p>
        </p:txBody>
      </p:sp>
      <p:pic>
        <p:nvPicPr>
          <p:cNvPr id="5" name="Content Placeholder 4" descr="A close-up of a calculator&#10;&#10;Description automatically generated">
            <a:extLst>
              <a:ext uri="{FF2B5EF4-FFF2-40B4-BE49-F238E27FC236}">
                <a16:creationId xmlns:a16="http://schemas.microsoft.com/office/drawing/2014/main" id="{FC0E0DD2-590F-E26F-0006-4C586677B53F}"/>
              </a:ext>
            </a:extLst>
          </p:cNvPr>
          <p:cNvPicPr>
            <a:picLocks noChangeAspect="1"/>
          </p:cNvPicPr>
          <p:nvPr/>
        </p:nvPicPr>
        <p:blipFill rotWithShape="1">
          <a:blip r:embed="rId3">
            <a:extLst>
              <a:ext uri="{28A0092B-C50C-407E-A947-70E740481C1C}">
                <a14:useLocalDpi xmlns:a14="http://schemas.microsoft.com/office/drawing/2010/main" val="0"/>
              </a:ext>
            </a:extLst>
          </a:blip>
          <a:srcRect t="-1" b="49261"/>
          <a:stretch/>
        </p:blipFill>
        <p:spPr>
          <a:xfrm>
            <a:off x="6067895" y="804520"/>
            <a:ext cx="5863252" cy="4727598"/>
          </a:xfrm>
          <a:prstGeom prst="rect">
            <a:avLst/>
          </a:prstGeom>
        </p:spPr>
      </p:pic>
      <p:pic>
        <p:nvPicPr>
          <p:cNvPr id="40" name="Picture 39">
            <a:extLst>
              <a:ext uri="{FF2B5EF4-FFF2-40B4-BE49-F238E27FC236}">
                <a16:creationId xmlns:a16="http://schemas.microsoft.com/office/drawing/2014/main" id="{39D1DDD4-5BB3-45BA-B9B3-06B62299AD7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42" name="Straight Connector 41">
            <a:extLst>
              <a:ext uri="{FF2B5EF4-FFF2-40B4-BE49-F238E27FC236}">
                <a16:creationId xmlns:a16="http://schemas.microsoft.com/office/drawing/2014/main" id="{A24DAE64-2302-42EA-8239-F2F0775CA5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30212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037BD-8B8A-392C-A5FC-51F874BDF609}"/>
              </a:ext>
            </a:extLst>
          </p:cNvPr>
          <p:cNvSpPr>
            <a:spLocks noGrp="1"/>
          </p:cNvSpPr>
          <p:nvPr>
            <p:ph type="title"/>
          </p:nvPr>
        </p:nvSpPr>
        <p:spPr>
          <a:xfrm>
            <a:off x="1451579" y="804519"/>
            <a:ext cx="9603275" cy="1049235"/>
          </a:xfrm>
        </p:spPr>
        <p:txBody>
          <a:bodyPr>
            <a:normAutofit/>
          </a:bodyPr>
          <a:lstStyle/>
          <a:p>
            <a:r>
              <a:rPr lang="en-US"/>
              <a:t>Smartphones in classrooms</a:t>
            </a:r>
          </a:p>
        </p:txBody>
      </p:sp>
      <p:sp>
        <p:nvSpPr>
          <p:cNvPr id="3" name="Content Placeholder 2">
            <a:extLst>
              <a:ext uri="{FF2B5EF4-FFF2-40B4-BE49-F238E27FC236}">
                <a16:creationId xmlns:a16="http://schemas.microsoft.com/office/drawing/2014/main" id="{FF9F9BF1-9C94-4CBD-1C1F-7F49369F90ED}"/>
              </a:ext>
            </a:extLst>
          </p:cNvPr>
          <p:cNvSpPr>
            <a:spLocks noGrp="1"/>
          </p:cNvSpPr>
          <p:nvPr>
            <p:ph idx="1"/>
          </p:nvPr>
        </p:nvSpPr>
        <p:spPr>
          <a:xfrm>
            <a:off x="1451579" y="2148840"/>
            <a:ext cx="4162555" cy="3450613"/>
          </a:xfrm>
        </p:spPr>
        <p:txBody>
          <a:bodyPr>
            <a:normAutofit/>
          </a:bodyPr>
          <a:lstStyle/>
          <a:p>
            <a:r>
              <a:rPr lang="en-US" sz="2400" dirty="0"/>
              <a:t>Then:  Absolutely forbidden!</a:t>
            </a:r>
          </a:p>
          <a:p>
            <a:r>
              <a:rPr lang="en-US" sz="2400" dirty="0"/>
              <a:t>Now: Integrated into lesson plans (maybe?)</a:t>
            </a:r>
          </a:p>
        </p:txBody>
      </p:sp>
      <p:pic>
        <p:nvPicPr>
          <p:cNvPr id="6" name="Picture 5">
            <a:extLst>
              <a:ext uri="{FF2B5EF4-FFF2-40B4-BE49-F238E27FC236}">
                <a16:creationId xmlns:a16="http://schemas.microsoft.com/office/drawing/2014/main" id="{E9F62A4B-7212-0469-E3B2-FBC289F86C3D}"/>
              </a:ext>
            </a:extLst>
          </p:cNvPr>
          <p:cNvPicPr>
            <a:picLocks noChangeAspect="1"/>
          </p:cNvPicPr>
          <p:nvPr/>
        </p:nvPicPr>
        <p:blipFill>
          <a:blip r:embed="rId3"/>
          <a:stretch>
            <a:fillRect/>
          </a:stretch>
        </p:blipFill>
        <p:spPr>
          <a:xfrm>
            <a:off x="5744054" y="2148840"/>
            <a:ext cx="5689599" cy="3261360"/>
          </a:xfrm>
          <a:prstGeom prst="rect">
            <a:avLst/>
          </a:prstGeom>
        </p:spPr>
      </p:pic>
    </p:spTree>
    <p:extLst>
      <p:ext uri="{BB962C8B-B14F-4D97-AF65-F5344CB8AC3E}">
        <p14:creationId xmlns:p14="http://schemas.microsoft.com/office/powerpoint/2010/main" val="30427654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2096" name="Rectangle 2095">
            <a:extLst>
              <a:ext uri="{FF2B5EF4-FFF2-40B4-BE49-F238E27FC236}">
                <a16:creationId xmlns:a16="http://schemas.microsoft.com/office/drawing/2014/main" id="{021A4066-B261-49FE-952E-A0FE3EE75C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98" name="Straight Connector 2097">
            <a:extLst>
              <a:ext uri="{FF2B5EF4-FFF2-40B4-BE49-F238E27FC236}">
                <a16:creationId xmlns:a16="http://schemas.microsoft.com/office/drawing/2014/main" id="{381B4579-E2EA-4BD7-94FF-0A0BEE135C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3530885"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8DD54743-B4AC-9A0C-4F14-C945E1FC8BE2}"/>
              </a:ext>
            </a:extLst>
          </p:cNvPr>
          <p:cNvSpPr>
            <a:spLocks noGrp="1"/>
          </p:cNvSpPr>
          <p:nvPr>
            <p:ph type="title"/>
          </p:nvPr>
        </p:nvSpPr>
        <p:spPr>
          <a:xfrm>
            <a:off x="1451580" y="804520"/>
            <a:ext cx="3530157" cy="1049235"/>
          </a:xfrm>
        </p:spPr>
        <p:txBody>
          <a:bodyPr>
            <a:normAutofit fontScale="90000"/>
          </a:bodyPr>
          <a:lstStyle/>
          <a:p>
            <a:r>
              <a:rPr lang="en-US" sz="3600"/>
              <a:t>New tech supplants old</a:t>
            </a:r>
          </a:p>
        </p:txBody>
      </p:sp>
      <p:sp>
        <p:nvSpPr>
          <p:cNvPr id="2100" name="Rectangle 2099">
            <a:extLst>
              <a:ext uri="{FF2B5EF4-FFF2-40B4-BE49-F238E27FC236}">
                <a16:creationId xmlns:a16="http://schemas.microsoft.com/office/drawing/2014/main" id="{81958111-BC13-4D45-AB27-0C2C83F9BA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Content Placeholder 2">
            <a:extLst>
              <a:ext uri="{FF2B5EF4-FFF2-40B4-BE49-F238E27FC236}">
                <a16:creationId xmlns:a16="http://schemas.microsoft.com/office/drawing/2014/main" id="{FEA1577B-8EA6-B9A4-2B92-07C8B551DA58}"/>
              </a:ext>
            </a:extLst>
          </p:cNvPr>
          <p:cNvSpPr>
            <a:spLocks noGrp="1"/>
          </p:cNvSpPr>
          <p:nvPr>
            <p:ph idx="1"/>
          </p:nvPr>
        </p:nvSpPr>
        <p:spPr>
          <a:xfrm>
            <a:off x="1451581" y="2015732"/>
            <a:ext cx="3526523" cy="3450613"/>
          </a:xfrm>
        </p:spPr>
        <p:txBody>
          <a:bodyPr>
            <a:normAutofit/>
          </a:bodyPr>
          <a:lstStyle/>
          <a:p>
            <a:r>
              <a:rPr lang="en-US" sz="2400" dirty="0"/>
              <a:t>Ice was Big Business!</a:t>
            </a:r>
          </a:p>
          <a:p>
            <a:r>
              <a:rPr lang="en-US" sz="2400" dirty="0"/>
              <a:t>Cutting, storing, transport, delivery</a:t>
            </a:r>
          </a:p>
          <a:p>
            <a:r>
              <a:rPr lang="en-US" sz="2400" dirty="0"/>
              <a:t>Home refrigeration destroyed that industry </a:t>
            </a:r>
            <a:br>
              <a:rPr lang="en-US" sz="2400" dirty="0"/>
            </a:br>
            <a:r>
              <a:rPr lang="en-US" sz="2400" dirty="0"/>
              <a:t>- but created new ones</a:t>
            </a:r>
          </a:p>
        </p:txBody>
      </p:sp>
      <p:grpSp>
        <p:nvGrpSpPr>
          <p:cNvPr id="2102" name="Group 2101">
            <a:extLst>
              <a:ext uri="{FF2B5EF4-FFF2-40B4-BE49-F238E27FC236}">
                <a16:creationId xmlns:a16="http://schemas.microsoft.com/office/drawing/2014/main" id="{82188758-E18A-4CE5-9D03-F4BF5D887C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0131" y="482171"/>
            <a:ext cx="6091791" cy="5149101"/>
            <a:chOff x="5446003" y="583365"/>
            <a:chExt cx="6091790" cy="5181928"/>
          </a:xfrm>
        </p:grpSpPr>
        <p:sp>
          <p:nvSpPr>
            <p:cNvPr id="2103" name="Rectangle 2102">
              <a:extLst>
                <a:ext uri="{FF2B5EF4-FFF2-40B4-BE49-F238E27FC236}">
                  <a16:creationId xmlns:a16="http://schemas.microsoft.com/office/drawing/2014/main" id="{821513DD-C15F-4381-AEA6-ED9E5E218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6003" y="583365"/>
              <a:ext cx="6091790"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04" name="Rectangle 2103">
              <a:extLst>
                <a:ext uri="{FF2B5EF4-FFF2-40B4-BE49-F238E27FC236}">
                  <a16:creationId xmlns:a16="http://schemas.microsoft.com/office/drawing/2014/main" id="{CED2DE01-7F43-4858-85FC-27022DA781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64828" y="915807"/>
              <a:ext cx="5461779"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050" name="Picture 2" descr="The Food Historian Blog - THE FOOD HISTORIAN">
            <a:extLst>
              <a:ext uri="{FF2B5EF4-FFF2-40B4-BE49-F238E27FC236}">
                <a16:creationId xmlns:a16="http://schemas.microsoft.com/office/drawing/2014/main" id="{B9B0491D-3F2F-0FA6-7F7D-8D13F4EA29E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92" r="4307" b="-3"/>
          <a:stretch/>
        </p:blipFill>
        <p:spPr bwMode="auto">
          <a:xfrm>
            <a:off x="6093926" y="1116345"/>
            <a:ext cx="4821551" cy="3866172"/>
          </a:xfrm>
          <a:prstGeom prst="rect">
            <a:avLst/>
          </a:prstGeom>
          <a:noFill/>
          <a:extLst>
            <a:ext uri="{909E8E84-426E-40DD-AFC4-6F175D3DCCD1}">
              <a14:hiddenFill xmlns:a14="http://schemas.microsoft.com/office/drawing/2010/main">
                <a:solidFill>
                  <a:srgbClr val="FFFFFF"/>
                </a:solidFill>
              </a14:hiddenFill>
            </a:ext>
          </a:extLst>
        </p:spPr>
      </p:pic>
      <p:pic>
        <p:nvPicPr>
          <p:cNvPr id="2106" name="Picture 2105">
            <a:extLst>
              <a:ext uri="{FF2B5EF4-FFF2-40B4-BE49-F238E27FC236}">
                <a16:creationId xmlns:a16="http://schemas.microsoft.com/office/drawing/2014/main" id="{D42F4933-2ECF-4EE5-BCE4-F19E3CA609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108" name="Straight Connector 2107">
            <a:extLst>
              <a:ext uri="{FF2B5EF4-FFF2-40B4-BE49-F238E27FC236}">
                <a16:creationId xmlns:a16="http://schemas.microsoft.com/office/drawing/2014/main" id="{C6FAC23C-014D-4AC5-AD1B-36F7D0E7EF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70681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00908-186D-82BD-A0CA-E3B4FFDBB908}"/>
              </a:ext>
            </a:extLst>
          </p:cNvPr>
          <p:cNvSpPr>
            <a:spLocks noGrp="1"/>
          </p:cNvSpPr>
          <p:nvPr>
            <p:ph type="title"/>
          </p:nvPr>
        </p:nvSpPr>
        <p:spPr>
          <a:xfrm>
            <a:off x="1451579" y="804519"/>
            <a:ext cx="9603275" cy="1049235"/>
          </a:xfrm>
        </p:spPr>
        <p:txBody>
          <a:bodyPr>
            <a:normAutofit/>
          </a:bodyPr>
          <a:lstStyle/>
          <a:p>
            <a:pPr algn="ctr"/>
            <a:r>
              <a:rPr lang="en-US" sz="3200"/>
              <a:t>Luddites and Saboteurs</a:t>
            </a:r>
            <a:endParaRPr lang="en-US"/>
          </a:p>
        </p:txBody>
      </p:sp>
      <p:pic>
        <p:nvPicPr>
          <p:cNvPr id="3074" name="Picture 2">
            <a:extLst>
              <a:ext uri="{FF2B5EF4-FFF2-40B4-BE49-F238E27FC236}">
                <a16:creationId xmlns:a16="http://schemas.microsoft.com/office/drawing/2014/main" id="{59779578-A7BB-FFFA-73F6-FF61D0B866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5715" y="1961330"/>
            <a:ext cx="4667501" cy="363442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4DD1FCFD-06D3-723D-71A6-84351C0C38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3216" y="1961330"/>
            <a:ext cx="4840242" cy="3634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30039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2057" name="Picture 2056">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059" name="Straight Connector 2058">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2061" name="Straight Connector 2060">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2063" name="Rectangle 2062">
            <a:extLst>
              <a:ext uri="{FF2B5EF4-FFF2-40B4-BE49-F238E27FC236}">
                <a16:creationId xmlns:a16="http://schemas.microsoft.com/office/drawing/2014/main" id="{D0712110-0BC1-4B31-B3BB-63B44222E8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5" name="Rectangle 2064">
            <a:extLst>
              <a:ext uri="{FF2B5EF4-FFF2-40B4-BE49-F238E27FC236}">
                <a16:creationId xmlns:a16="http://schemas.microsoft.com/office/drawing/2014/main" id="{4466B5F3-C053-4580-B04A-1EF9498882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558FDD66-4630-67E1-1FBB-E811C416FB8D}"/>
              </a:ext>
            </a:extLst>
          </p:cNvPr>
          <p:cNvSpPr>
            <a:spLocks noGrp="1"/>
          </p:cNvSpPr>
          <p:nvPr>
            <p:ph type="title"/>
          </p:nvPr>
        </p:nvSpPr>
        <p:spPr>
          <a:xfrm>
            <a:off x="1452615" y="962902"/>
            <a:ext cx="4432369" cy="2380828"/>
          </a:xfrm>
        </p:spPr>
        <p:txBody>
          <a:bodyPr vert="horz" lIns="91440" tIns="45720" rIns="91440" bIns="0" rtlCol="0" anchor="b">
            <a:normAutofit fontScale="90000"/>
          </a:bodyPr>
          <a:lstStyle/>
          <a:p>
            <a:r>
              <a:rPr lang="en-US" sz="3600"/>
              <a:t>technological innovation &amp; adoption follows a familiar pattern</a:t>
            </a:r>
          </a:p>
        </p:txBody>
      </p:sp>
      <p:cxnSp>
        <p:nvCxnSpPr>
          <p:cNvPr id="2067" name="Straight Connector 2066">
            <a:extLst>
              <a:ext uri="{FF2B5EF4-FFF2-40B4-BE49-F238E27FC236}">
                <a16:creationId xmlns:a16="http://schemas.microsoft.com/office/drawing/2014/main" id="{FA6123F2-4B61-414F-A7E5-5B7828EACAE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2617" y="3528543"/>
            <a:ext cx="4171479"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2050" name="Picture 2">
            <a:extLst>
              <a:ext uri="{FF2B5EF4-FFF2-40B4-BE49-F238E27FC236}">
                <a16:creationId xmlns:a16="http://schemas.microsoft.com/office/drawing/2014/main" id="{0A1780FC-4D74-AC59-5014-FC501B782C57}"/>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870098" y="550994"/>
            <a:ext cx="7018204" cy="5263652"/>
          </a:xfrm>
          <a:prstGeom prst="rect">
            <a:avLst/>
          </a:prstGeom>
          <a:noFill/>
          <a:extLst>
            <a:ext uri="{909E8E84-426E-40DD-AFC4-6F175D3DCCD1}">
              <a14:hiddenFill xmlns:a14="http://schemas.microsoft.com/office/drawing/2010/main">
                <a:solidFill>
                  <a:srgbClr val="FFFFFF"/>
                </a:solidFill>
              </a14:hiddenFill>
            </a:ext>
          </a:extLst>
        </p:spPr>
      </p:pic>
      <p:pic>
        <p:nvPicPr>
          <p:cNvPr id="2069" name="Picture 2068">
            <a:extLst>
              <a:ext uri="{FF2B5EF4-FFF2-40B4-BE49-F238E27FC236}">
                <a16:creationId xmlns:a16="http://schemas.microsoft.com/office/drawing/2014/main" id="{25CED634-E2D0-4AB7-96DD-816C9B52C5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071" name="Straight Connector 2070">
            <a:extLst>
              <a:ext uri="{FF2B5EF4-FFF2-40B4-BE49-F238E27FC236}">
                <a16:creationId xmlns:a16="http://schemas.microsoft.com/office/drawing/2014/main" id="{FCDDCDFB-696D-4FDF-9B58-24F71B7C37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36922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3090" name="Rectangle 3089">
            <a:extLst>
              <a:ext uri="{FF2B5EF4-FFF2-40B4-BE49-F238E27FC236}">
                <a16:creationId xmlns:a16="http://schemas.microsoft.com/office/drawing/2014/main" id="{84C75E2B-CACA-478C-B26B-182AF87A1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3092" name="Picture 3091">
            <a:extLst>
              <a:ext uri="{FF2B5EF4-FFF2-40B4-BE49-F238E27FC236}">
                <a16:creationId xmlns:a16="http://schemas.microsoft.com/office/drawing/2014/main" id="{50FF2874-547C-4D14-9E18-28B19002FB8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094" name="Straight Connector 3093">
            <a:extLst>
              <a:ext uri="{FF2B5EF4-FFF2-40B4-BE49-F238E27FC236}">
                <a16:creationId xmlns:a16="http://schemas.microsoft.com/office/drawing/2014/main" id="{36CF827D-A163-47F7-BD87-34EB4FA7D6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3096" name="Straight Connector 3095">
            <a:extLst>
              <a:ext uri="{FF2B5EF4-FFF2-40B4-BE49-F238E27FC236}">
                <a16:creationId xmlns:a16="http://schemas.microsoft.com/office/drawing/2014/main" id="{D299D9A9-1DA8-433D-A9BC-FB48D93D421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3098" name="Rectangle 3097">
            <a:extLst>
              <a:ext uri="{FF2B5EF4-FFF2-40B4-BE49-F238E27FC236}">
                <a16:creationId xmlns:a16="http://schemas.microsoft.com/office/drawing/2014/main" id="{274FF48E-21C6-4ED1-8D57-5D27A7B766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0" name="Rectangle 3099">
            <a:extLst>
              <a:ext uri="{FF2B5EF4-FFF2-40B4-BE49-F238E27FC236}">
                <a16:creationId xmlns:a16="http://schemas.microsoft.com/office/drawing/2014/main" id="{EDE4EA73-B3EE-41C9-8DED-BFE8955857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558FDD66-4630-67E1-1FBB-E811C416FB8D}"/>
              </a:ext>
            </a:extLst>
          </p:cNvPr>
          <p:cNvSpPr>
            <a:spLocks noGrp="1"/>
          </p:cNvSpPr>
          <p:nvPr>
            <p:ph type="title"/>
          </p:nvPr>
        </p:nvSpPr>
        <p:spPr>
          <a:xfrm>
            <a:off x="2013382" y="4974545"/>
            <a:ext cx="8654522" cy="844697"/>
          </a:xfrm>
        </p:spPr>
        <p:txBody>
          <a:bodyPr vert="horz" lIns="91440" tIns="45720" rIns="91440" bIns="45720" rtlCol="0" anchor="t">
            <a:normAutofit/>
          </a:bodyPr>
          <a:lstStyle/>
          <a:p>
            <a:r>
              <a:rPr lang="en-US"/>
              <a:t>Adoption Curves get steeper over time</a:t>
            </a:r>
          </a:p>
        </p:txBody>
      </p:sp>
      <p:pic>
        <p:nvPicPr>
          <p:cNvPr id="3074" name="Picture 2">
            <a:extLst>
              <a:ext uri="{FF2B5EF4-FFF2-40B4-BE49-F238E27FC236}">
                <a16:creationId xmlns:a16="http://schemas.microsoft.com/office/drawing/2014/main" id="{460D5FA3-EB04-45B9-2472-07526794DFF6}"/>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782650" y="320434"/>
            <a:ext cx="8643010" cy="4472757"/>
          </a:xfrm>
          <a:prstGeom prst="rect">
            <a:avLst/>
          </a:prstGeom>
          <a:noFill/>
          <a:extLst>
            <a:ext uri="{909E8E84-426E-40DD-AFC4-6F175D3DCCD1}">
              <a14:hiddenFill xmlns:a14="http://schemas.microsoft.com/office/drawing/2010/main">
                <a:solidFill>
                  <a:srgbClr val="FFFFFF"/>
                </a:solidFill>
              </a14:hiddenFill>
            </a:ext>
          </a:extLst>
        </p:spPr>
      </p:pic>
      <p:cxnSp>
        <p:nvCxnSpPr>
          <p:cNvPr id="3102" name="Straight Connector 3101">
            <a:extLst>
              <a:ext uri="{FF2B5EF4-FFF2-40B4-BE49-F238E27FC236}">
                <a16:creationId xmlns:a16="http://schemas.microsoft.com/office/drawing/2014/main" id="{5038F25F-EDEF-4677-BA06-9A0951D44CB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76728" y="4460798"/>
            <a:ext cx="8643010"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3104" name="Picture 3103">
            <a:extLst>
              <a:ext uri="{FF2B5EF4-FFF2-40B4-BE49-F238E27FC236}">
                <a16:creationId xmlns:a16="http://schemas.microsoft.com/office/drawing/2014/main" id="{CDD4A4E6-AE28-4022-81BD-8F9C976B2C5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106" name="Straight Connector 3105">
            <a:extLst>
              <a:ext uri="{FF2B5EF4-FFF2-40B4-BE49-F238E27FC236}">
                <a16:creationId xmlns:a16="http://schemas.microsoft.com/office/drawing/2014/main" id="{41206E84-DE07-4C15-AC7E-FB739A177E6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66043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4103" name="Rectangle 4102">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4105" name="Picture 4104">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4107" name="Straight Connector 4106">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4109" name="Straight Connector 4108">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4111" name="Rectangle 4110">
            <a:extLst>
              <a:ext uri="{FF2B5EF4-FFF2-40B4-BE49-F238E27FC236}">
                <a16:creationId xmlns:a16="http://schemas.microsoft.com/office/drawing/2014/main" id="{11587617-1CD9-4BB4-8FDB-02547523FB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3" name="Rectangle 4112">
            <a:extLst>
              <a:ext uri="{FF2B5EF4-FFF2-40B4-BE49-F238E27FC236}">
                <a16:creationId xmlns:a16="http://schemas.microsoft.com/office/drawing/2014/main" id="{B2359BEA-F467-446B-9ED2-7DE4AE394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558FDD66-4630-67E1-1FBB-E811C416FB8D}"/>
              </a:ext>
            </a:extLst>
          </p:cNvPr>
          <p:cNvSpPr>
            <a:spLocks noGrp="1"/>
          </p:cNvSpPr>
          <p:nvPr>
            <p:ph type="title"/>
          </p:nvPr>
        </p:nvSpPr>
        <p:spPr>
          <a:xfrm>
            <a:off x="1774343" y="5203160"/>
            <a:ext cx="8643011" cy="551528"/>
          </a:xfrm>
        </p:spPr>
        <p:txBody>
          <a:bodyPr vert="horz" lIns="91440" tIns="45720" rIns="91440" bIns="0" rtlCol="0" anchor="b">
            <a:normAutofit/>
          </a:bodyPr>
          <a:lstStyle/>
          <a:p>
            <a:pPr algn="ctr"/>
            <a:r>
              <a:rPr lang="en-US" sz="3300"/>
              <a:t>Some faster than others</a:t>
            </a:r>
          </a:p>
        </p:txBody>
      </p:sp>
      <p:pic>
        <p:nvPicPr>
          <p:cNvPr id="4098" name="Picture 2">
            <a:extLst>
              <a:ext uri="{FF2B5EF4-FFF2-40B4-BE49-F238E27FC236}">
                <a16:creationId xmlns:a16="http://schemas.microsoft.com/office/drawing/2014/main" id="{BF54AD7B-DFAE-E241-E241-FF3CB42E7648}"/>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417477" y="173510"/>
            <a:ext cx="7454502" cy="4677701"/>
          </a:xfrm>
          <a:prstGeom prst="rect">
            <a:avLst/>
          </a:prstGeom>
          <a:noFill/>
          <a:extLst>
            <a:ext uri="{909E8E84-426E-40DD-AFC4-6F175D3DCCD1}">
              <a14:hiddenFill xmlns:a14="http://schemas.microsoft.com/office/drawing/2010/main">
                <a:solidFill>
                  <a:srgbClr val="FFFFFF"/>
                </a:solidFill>
              </a14:hiddenFill>
            </a:ext>
          </a:extLst>
        </p:spPr>
      </p:pic>
      <p:cxnSp>
        <p:nvCxnSpPr>
          <p:cNvPr id="4115" name="Straight Connector 4114">
            <a:extLst>
              <a:ext uri="{FF2B5EF4-FFF2-40B4-BE49-F238E27FC236}">
                <a16:creationId xmlns:a16="http://schemas.microsoft.com/office/drawing/2014/main" id="{07C4A58F-EDCB-42E6-BB21-2D410EF078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76728" y="5027185"/>
            <a:ext cx="8643011"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4117" name="Picture 4116">
            <a:extLst>
              <a:ext uri="{FF2B5EF4-FFF2-40B4-BE49-F238E27FC236}">
                <a16:creationId xmlns:a16="http://schemas.microsoft.com/office/drawing/2014/main" id="{CEF18BD6-B169-4CEE-BB3D-71DFD6A8334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4119" name="Straight Connector 4118">
            <a:extLst>
              <a:ext uri="{FF2B5EF4-FFF2-40B4-BE49-F238E27FC236}">
                <a16:creationId xmlns:a16="http://schemas.microsoft.com/office/drawing/2014/main" id="{0C253CD2-F713-407C-B979-22CDBA5319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9205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4103" name="Rectangle 4102">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4105" name="Picture 4104">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4107" name="Straight Connector 4106">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4109" name="Straight Connector 4108">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4111" name="Rectangle 4110">
            <a:extLst>
              <a:ext uri="{FF2B5EF4-FFF2-40B4-BE49-F238E27FC236}">
                <a16:creationId xmlns:a16="http://schemas.microsoft.com/office/drawing/2014/main" id="{11587617-1CD9-4BB4-8FDB-02547523FB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3" name="Rectangle 4112">
            <a:extLst>
              <a:ext uri="{FF2B5EF4-FFF2-40B4-BE49-F238E27FC236}">
                <a16:creationId xmlns:a16="http://schemas.microsoft.com/office/drawing/2014/main" id="{B2359BEA-F467-446B-9ED2-7DE4AE394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558FDD66-4630-67E1-1FBB-E811C416FB8D}"/>
              </a:ext>
            </a:extLst>
          </p:cNvPr>
          <p:cNvSpPr>
            <a:spLocks noGrp="1"/>
          </p:cNvSpPr>
          <p:nvPr>
            <p:ph type="title"/>
          </p:nvPr>
        </p:nvSpPr>
        <p:spPr>
          <a:xfrm>
            <a:off x="1774343" y="5203160"/>
            <a:ext cx="8643011" cy="551528"/>
          </a:xfrm>
        </p:spPr>
        <p:txBody>
          <a:bodyPr vert="horz" lIns="91440" tIns="45720" rIns="91440" bIns="0" rtlCol="0" anchor="b">
            <a:normAutofit/>
          </a:bodyPr>
          <a:lstStyle/>
          <a:p>
            <a:pPr algn="ctr"/>
            <a:r>
              <a:rPr lang="en-US" sz="3300"/>
              <a:t>Gartner Hype Cycle</a:t>
            </a:r>
          </a:p>
        </p:txBody>
      </p:sp>
      <p:cxnSp>
        <p:nvCxnSpPr>
          <p:cNvPr id="4115" name="Straight Connector 4114">
            <a:extLst>
              <a:ext uri="{FF2B5EF4-FFF2-40B4-BE49-F238E27FC236}">
                <a16:creationId xmlns:a16="http://schemas.microsoft.com/office/drawing/2014/main" id="{07C4A58F-EDCB-42E6-BB21-2D410EF078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76728" y="5027185"/>
            <a:ext cx="8643011"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4117" name="Picture 4116">
            <a:extLst>
              <a:ext uri="{FF2B5EF4-FFF2-40B4-BE49-F238E27FC236}">
                <a16:creationId xmlns:a16="http://schemas.microsoft.com/office/drawing/2014/main" id="{CEF18BD6-B169-4CEE-BB3D-71DFD6A8334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4119" name="Straight Connector 4118">
            <a:extLst>
              <a:ext uri="{FF2B5EF4-FFF2-40B4-BE49-F238E27FC236}">
                <a16:creationId xmlns:a16="http://schemas.microsoft.com/office/drawing/2014/main" id="{0C253CD2-F713-407C-B979-22CDBA5319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5122" name="Picture 2">
            <a:extLst>
              <a:ext uri="{FF2B5EF4-FFF2-40B4-BE49-F238E27FC236}">
                <a16:creationId xmlns:a16="http://schemas.microsoft.com/office/drawing/2014/main" id="{6766E5A2-A30A-3331-C902-6F2B554F58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3699" y="221761"/>
            <a:ext cx="7409561" cy="4805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85345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49E58-4B05-FA17-AFED-FA73184674F1}"/>
              </a:ext>
            </a:extLst>
          </p:cNvPr>
          <p:cNvSpPr>
            <a:spLocks noGrp="1"/>
          </p:cNvSpPr>
          <p:nvPr>
            <p:ph type="title"/>
          </p:nvPr>
        </p:nvSpPr>
        <p:spPr/>
        <p:txBody>
          <a:bodyPr/>
          <a:lstStyle/>
          <a:p>
            <a:r>
              <a:rPr lang="en-US" dirty="0"/>
              <a:t>Same old same old, just faster (better?)</a:t>
            </a:r>
          </a:p>
        </p:txBody>
      </p:sp>
      <p:sp>
        <p:nvSpPr>
          <p:cNvPr id="3" name="Content Placeholder 2">
            <a:extLst>
              <a:ext uri="{FF2B5EF4-FFF2-40B4-BE49-F238E27FC236}">
                <a16:creationId xmlns:a16="http://schemas.microsoft.com/office/drawing/2014/main" id="{C70C98E8-9C7E-F799-FAFB-31131A63F576}"/>
              </a:ext>
            </a:extLst>
          </p:cNvPr>
          <p:cNvSpPr>
            <a:spLocks noGrp="1"/>
          </p:cNvSpPr>
          <p:nvPr>
            <p:ph idx="1"/>
          </p:nvPr>
        </p:nvSpPr>
        <p:spPr>
          <a:xfrm>
            <a:off x="1451579" y="2015732"/>
            <a:ext cx="9603275" cy="3607828"/>
          </a:xfrm>
        </p:spPr>
        <p:txBody>
          <a:bodyPr>
            <a:normAutofit/>
          </a:bodyPr>
          <a:lstStyle/>
          <a:p>
            <a:r>
              <a:rPr lang="en-US" sz="2800"/>
              <a:t>Copilot</a:t>
            </a:r>
          </a:p>
          <a:p>
            <a:r>
              <a:rPr lang="en-US" sz="2800"/>
              <a:t>Digital research assistant</a:t>
            </a:r>
          </a:p>
          <a:p>
            <a:r>
              <a:rPr lang="en-US" sz="2800"/>
              <a:t>Break the blank page</a:t>
            </a:r>
          </a:p>
          <a:p>
            <a:r>
              <a:rPr lang="en-US" sz="2800"/>
              <a:t>Create tests and assignments</a:t>
            </a:r>
          </a:p>
          <a:p>
            <a:r>
              <a:rPr lang="en-US" sz="2800"/>
              <a:t>GRADE tests and assignments???</a:t>
            </a:r>
          </a:p>
        </p:txBody>
      </p:sp>
    </p:spTree>
    <p:extLst>
      <p:ext uri="{BB962C8B-B14F-4D97-AF65-F5344CB8AC3E}">
        <p14:creationId xmlns:p14="http://schemas.microsoft.com/office/powerpoint/2010/main" val="6964262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044" name="Rectangle 1043">
            <a:extLst>
              <a:ext uri="{FF2B5EF4-FFF2-40B4-BE49-F238E27FC236}">
                <a16:creationId xmlns:a16="http://schemas.microsoft.com/office/drawing/2014/main" id="{1C2A4B30-77D7-4FFB-8B53-A88BD68CA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5335AC-8FCA-041D-F0B5-60D61F159493}"/>
              </a:ext>
            </a:extLst>
          </p:cNvPr>
          <p:cNvSpPr>
            <a:spLocks noGrp="1"/>
          </p:cNvSpPr>
          <p:nvPr>
            <p:ph type="title"/>
          </p:nvPr>
        </p:nvSpPr>
        <p:spPr>
          <a:xfrm>
            <a:off x="1451580" y="804519"/>
            <a:ext cx="4325112" cy="1049235"/>
          </a:xfrm>
        </p:spPr>
        <p:txBody>
          <a:bodyPr>
            <a:normAutofit fontScale="90000"/>
          </a:bodyPr>
          <a:lstStyle/>
          <a:p>
            <a:r>
              <a:rPr lang="en-US" sz="4400"/>
              <a:t>Ethan Mollick</a:t>
            </a:r>
          </a:p>
        </p:txBody>
      </p:sp>
      <p:cxnSp>
        <p:nvCxnSpPr>
          <p:cNvPr id="1046" name="Straight Connector 1045">
            <a:extLst>
              <a:ext uri="{FF2B5EF4-FFF2-40B4-BE49-F238E27FC236}">
                <a16:creationId xmlns:a16="http://schemas.microsoft.com/office/drawing/2014/main" id="{373AAE2E-5D6B-4952-A4BB-546C49F8DE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1579" y="1853754"/>
            <a:ext cx="4325112"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048" name="Rectangle 1047">
            <a:extLst>
              <a:ext uri="{FF2B5EF4-FFF2-40B4-BE49-F238E27FC236}">
                <a16:creationId xmlns:a16="http://schemas.microsoft.com/office/drawing/2014/main" id="{01E4D783-AD45-49E7-B6C7-BBACB82906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Content Placeholder 2">
            <a:extLst>
              <a:ext uri="{FF2B5EF4-FFF2-40B4-BE49-F238E27FC236}">
                <a16:creationId xmlns:a16="http://schemas.microsoft.com/office/drawing/2014/main" id="{661407D0-1A0C-98DA-4FFA-658E9F052619}"/>
              </a:ext>
            </a:extLst>
          </p:cNvPr>
          <p:cNvSpPr>
            <a:spLocks noGrp="1"/>
          </p:cNvSpPr>
          <p:nvPr>
            <p:ph idx="1"/>
          </p:nvPr>
        </p:nvSpPr>
        <p:spPr>
          <a:xfrm>
            <a:off x="1451579" y="2015732"/>
            <a:ext cx="4644421" cy="4074172"/>
          </a:xfrm>
        </p:spPr>
        <p:txBody>
          <a:bodyPr>
            <a:normAutofit/>
          </a:bodyPr>
          <a:lstStyle/>
          <a:p>
            <a:pPr marL="0" indent="0">
              <a:buNone/>
            </a:pPr>
            <a:r>
              <a:rPr lang="en-US" sz="2800" dirty="0"/>
              <a:t>Wharton School, U Penn</a:t>
            </a:r>
          </a:p>
          <a:p>
            <a:pPr marL="0" indent="0">
              <a:buNone/>
            </a:pPr>
            <a:r>
              <a:rPr lang="en-US" sz="2800" dirty="0"/>
              <a:t>“One Useful </a:t>
            </a:r>
            <a:r>
              <a:rPr lang="en-US" sz="3200" dirty="0"/>
              <a:t>Thing</a:t>
            </a:r>
            <a:r>
              <a:rPr lang="en-US" sz="2800" dirty="0"/>
              <a:t>” Substack</a:t>
            </a:r>
          </a:p>
          <a:p>
            <a:pPr marL="0" indent="0">
              <a:buNone/>
            </a:pPr>
            <a:r>
              <a:rPr lang="en-US" sz="2800" dirty="0"/>
              <a:t>“Co-Intelligence: </a:t>
            </a:r>
            <a:br>
              <a:rPr lang="en-US" sz="2800" dirty="0"/>
            </a:br>
            <a:r>
              <a:rPr lang="en-US" sz="2800" dirty="0"/>
              <a:t>Living and Working with AI” (Spring 2024)</a:t>
            </a:r>
          </a:p>
        </p:txBody>
      </p:sp>
      <p:pic>
        <p:nvPicPr>
          <p:cNvPr id="1026" name="Picture 2">
            <a:extLst>
              <a:ext uri="{FF2B5EF4-FFF2-40B4-BE49-F238E27FC236}">
                <a16:creationId xmlns:a16="http://schemas.microsoft.com/office/drawing/2014/main" id="{097917E4-E5FB-B335-7BAA-DD9B67AC7CD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985509" y="804519"/>
            <a:ext cx="3501567" cy="5285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97601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4000"/>
                <a:satMod val="80000"/>
                <a:lumMod val="106000"/>
              </a:schemeClr>
            </a:gs>
            <a:gs pos="100000">
              <a:schemeClr val="bg2">
                <a:shade val="80000"/>
                <a:lumMod val="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CDDE5CDF-1512-4CDA-B956-23D223F8DE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52" name="Picture 51">
            <a:extLst>
              <a:ext uri="{FF2B5EF4-FFF2-40B4-BE49-F238E27FC236}">
                <a16:creationId xmlns:a16="http://schemas.microsoft.com/office/drawing/2014/main" id="{B029D7D8-5A6B-4C76-94C8-15798C6C5A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53" name="Straight Connector 52">
            <a:extLst>
              <a:ext uri="{FF2B5EF4-FFF2-40B4-BE49-F238E27FC236}">
                <a16:creationId xmlns:a16="http://schemas.microsoft.com/office/drawing/2014/main" id="{A5C9319C-E20D-4884-952F-60B6A58C3E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useBgFill="1">
        <p:nvSpPr>
          <p:cNvPr id="54" name="Rectangle 53">
            <a:extLst>
              <a:ext uri="{FF2B5EF4-FFF2-40B4-BE49-F238E27FC236}">
                <a16:creationId xmlns:a16="http://schemas.microsoft.com/office/drawing/2014/main" id="{F1176DA6-4BBF-42A4-9C94-E6613CCD6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99AAB0AE-172B-4FB4-80C2-86CD6B8242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chemeClr val="bg1"/>
          </a:solidFill>
          <a:ln w="222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movie camera and a movie camera&#10;&#10;Description automatically generated">
            <a:extLst>
              <a:ext uri="{FF2B5EF4-FFF2-40B4-BE49-F238E27FC236}">
                <a16:creationId xmlns:a16="http://schemas.microsoft.com/office/drawing/2014/main" id="{89AB03BE-F1BB-BE3D-7F76-56A8CE35A297}"/>
              </a:ext>
            </a:extLst>
          </p:cNvPr>
          <p:cNvPicPr>
            <a:picLocks noChangeAspect="1"/>
          </p:cNvPicPr>
          <p:nvPr/>
        </p:nvPicPr>
        <p:blipFill rotWithShape="1">
          <a:blip r:embed="rId4">
            <a:extLst>
              <a:ext uri="{28A0092B-C50C-407E-A947-70E740481C1C}">
                <a14:useLocalDpi xmlns:a14="http://schemas.microsoft.com/office/drawing/2010/main" val="0"/>
              </a:ext>
            </a:extLst>
          </a:blip>
          <a:srcRect l="7193" t="11062" r="6874" b="10261"/>
          <a:stretch/>
        </p:blipFill>
        <p:spPr>
          <a:xfrm>
            <a:off x="755571" y="643467"/>
            <a:ext cx="3461023" cy="2376598"/>
          </a:xfrm>
          <a:prstGeom prst="rect">
            <a:avLst/>
          </a:prstGeom>
        </p:spPr>
      </p:pic>
      <p:pic>
        <p:nvPicPr>
          <p:cNvPr id="7" name="Picture 6" descr="A collage of a person using a camera&#10;&#10;Description automatically generated">
            <a:extLst>
              <a:ext uri="{FF2B5EF4-FFF2-40B4-BE49-F238E27FC236}">
                <a16:creationId xmlns:a16="http://schemas.microsoft.com/office/drawing/2014/main" id="{51ADBC22-D2EE-48CD-3353-B1122A64A6CC}"/>
              </a:ext>
            </a:extLst>
          </p:cNvPr>
          <p:cNvPicPr>
            <a:picLocks noChangeAspect="1"/>
          </p:cNvPicPr>
          <p:nvPr/>
        </p:nvPicPr>
        <p:blipFill rotWithShape="1">
          <a:blip r:embed="rId5">
            <a:extLst>
              <a:ext uri="{28A0092B-C50C-407E-A947-70E740481C1C}">
                <a14:useLocalDpi xmlns:a14="http://schemas.microsoft.com/office/drawing/2010/main" val="0"/>
              </a:ext>
            </a:extLst>
          </a:blip>
          <a:srcRect l="8611" t="9371" b="7178"/>
          <a:stretch/>
        </p:blipFill>
        <p:spPr>
          <a:xfrm>
            <a:off x="7755626" y="3543390"/>
            <a:ext cx="3680802" cy="2520812"/>
          </a:xfrm>
          <a:prstGeom prst="rect">
            <a:avLst/>
          </a:prstGeom>
        </p:spPr>
      </p:pic>
      <p:pic>
        <p:nvPicPr>
          <p:cNvPr id="9" name="Picture 8" descr="A person on a television&#10;&#10;Description automatically generated">
            <a:extLst>
              <a:ext uri="{FF2B5EF4-FFF2-40B4-BE49-F238E27FC236}">
                <a16:creationId xmlns:a16="http://schemas.microsoft.com/office/drawing/2014/main" id="{6DD3BF41-C4FD-FDB5-4611-23C5A2D66BF3}"/>
              </a:ext>
            </a:extLst>
          </p:cNvPr>
          <p:cNvPicPr>
            <a:picLocks noChangeAspect="1"/>
          </p:cNvPicPr>
          <p:nvPr/>
        </p:nvPicPr>
        <p:blipFill rotWithShape="1">
          <a:blip r:embed="rId6">
            <a:extLst>
              <a:ext uri="{28A0092B-C50C-407E-A947-70E740481C1C}">
                <a14:useLocalDpi xmlns:a14="http://schemas.microsoft.com/office/drawing/2010/main" val="0"/>
              </a:ext>
            </a:extLst>
          </a:blip>
          <a:srcRect l="4867" t="9945" r="5427" b="6604"/>
          <a:stretch/>
        </p:blipFill>
        <p:spPr>
          <a:xfrm>
            <a:off x="4216594" y="854085"/>
            <a:ext cx="3613031" cy="2520812"/>
          </a:xfrm>
          <a:prstGeom prst="rect">
            <a:avLst/>
          </a:prstGeom>
        </p:spPr>
      </p:pic>
      <p:pic>
        <p:nvPicPr>
          <p:cNvPr id="11" name="Picture 10" descr="A cartoon on a television&#10;&#10;Description automatically generated">
            <a:extLst>
              <a:ext uri="{FF2B5EF4-FFF2-40B4-BE49-F238E27FC236}">
                <a16:creationId xmlns:a16="http://schemas.microsoft.com/office/drawing/2014/main" id="{695ED396-86EE-9399-498E-04F06076DA2F}"/>
              </a:ext>
            </a:extLst>
          </p:cNvPr>
          <p:cNvPicPr>
            <a:picLocks noChangeAspect="1"/>
          </p:cNvPicPr>
          <p:nvPr/>
        </p:nvPicPr>
        <p:blipFill rotWithShape="1">
          <a:blip r:embed="rId7">
            <a:extLst>
              <a:ext uri="{28A0092B-C50C-407E-A947-70E740481C1C}">
                <a14:useLocalDpi xmlns:a14="http://schemas.microsoft.com/office/drawing/2010/main" val="0"/>
              </a:ext>
            </a:extLst>
          </a:blip>
          <a:srcRect l="6260" t="29645" r="7807" b="13372"/>
          <a:stretch/>
        </p:blipFill>
        <p:spPr>
          <a:xfrm>
            <a:off x="794574" y="3424072"/>
            <a:ext cx="3461024" cy="1721278"/>
          </a:xfrm>
          <a:prstGeom prst="rect">
            <a:avLst/>
          </a:prstGeom>
        </p:spPr>
      </p:pic>
      <p:pic>
        <p:nvPicPr>
          <p:cNvPr id="15" name="Picture 14" descr="A cartoon of a barrel with pink liquid&#10;&#10;Description automatically generated">
            <a:extLst>
              <a:ext uri="{FF2B5EF4-FFF2-40B4-BE49-F238E27FC236}">
                <a16:creationId xmlns:a16="http://schemas.microsoft.com/office/drawing/2014/main" id="{E3F89033-7B41-06A6-9E48-7E9036E1F3B9}"/>
              </a:ext>
            </a:extLst>
          </p:cNvPr>
          <p:cNvPicPr>
            <a:picLocks noChangeAspect="1"/>
          </p:cNvPicPr>
          <p:nvPr/>
        </p:nvPicPr>
        <p:blipFill rotWithShape="1">
          <a:blip r:embed="rId8">
            <a:extLst>
              <a:ext uri="{28A0092B-C50C-407E-A947-70E740481C1C}">
                <a14:useLocalDpi xmlns:a14="http://schemas.microsoft.com/office/drawing/2010/main" val="0"/>
              </a:ext>
            </a:extLst>
          </a:blip>
          <a:srcRect l="6495" t="9962" r="11378" b="11615"/>
          <a:stretch/>
        </p:blipFill>
        <p:spPr>
          <a:xfrm>
            <a:off x="8011165" y="643467"/>
            <a:ext cx="3267338" cy="2368932"/>
          </a:xfrm>
          <a:prstGeom prst="rect">
            <a:avLst/>
          </a:prstGeom>
        </p:spPr>
      </p:pic>
      <p:pic>
        <p:nvPicPr>
          <p:cNvPr id="17" name="Picture 16" descr="A person sitting at a desk&#10;&#10;Description automatically generated">
            <a:extLst>
              <a:ext uri="{FF2B5EF4-FFF2-40B4-BE49-F238E27FC236}">
                <a16:creationId xmlns:a16="http://schemas.microsoft.com/office/drawing/2014/main" id="{36984196-66FB-31EE-CCF5-6D4F97101369}"/>
              </a:ext>
            </a:extLst>
          </p:cNvPr>
          <p:cNvPicPr>
            <a:picLocks noChangeAspect="1"/>
          </p:cNvPicPr>
          <p:nvPr/>
        </p:nvPicPr>
        <p:blipFill rotWithShape="1">
          <a:blip r:embed="rId9">
            <a:extLst>
              <a:ext uri="{28A0092B-C50C-407E-A947-70E740481C1C}">
                <a14:useLocalDpi xmlns:a14="http://schemas.microsoft.com/office/drawing/2010/main" val="0"/>
              </a:ext>
            </a:extLst>
          </a:blip>
          <a:srcRect l="8317" t="11862" r="335" b="14859"/>
          <a:stretch/>
        </p:blipFill>
        <p:spPr>
          <a:xfrm>
            <a:off x="4216594" y="3984588"/>
            <a:ext cx="3720024" cy="2229945"/>
          </a:xfrm>
          <a:prstGeom prst="rect">
            <a:avLst/>
          </a:prstGeom>
        </p:spPr>
      </p:pic>
      <p:pic>
        <p:nvPicPr>
          <p:cNvPr id="13" name="Picture 12" descr="A close-up of a television screen&#10;&#10;Description automatically generated">
            <a:extLst>
              <a:ext uri="{FF2B5EF4-FFF2-40B4-BE49-F238E27FC236}">
                <a16:creationId xmlns:a16="http://schemas.microsoft.com/office/drawing/2014/main" id="{11B12E09-275E-050E-2817-81D479B793C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6480" y="4592690"/>
            <a:ext cx="1962014" cy="1471510"/>
          </a:xfrm>
          <a:prstGeom prst="rect">
            <a:avLst/>
          </a:prstGeom>
        </p:spPr>
      </p:pic>
    </p:spTree>
    <p:extLst>
      <p:ext uri="{BB962C8B-B14F-4D97-AF65-F5344CB8AC3E}">
        <p14:creationId xmlns:p14="http://schemas.microsoft.com/office/powerpoint/2010/main" val="41612294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2" name="Picture 11">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4" name="Straight Connector 13">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977F1E1-2B6F-4BB6-899F-67D8764D83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8" name="Rectangle 17">
            <a:extLst>
              <a:ext uri="{FF2B5EF4-FFF2-40B4-BE49-F238E27FC236}">
                <a16:creationId xmlns:a16="http://schemas.microsoft.com/office/drawing/2014/main" id="{EC17D08F-2133-44A9-B28C-CB29928FA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CC36881-E309-4C41-8B5B-203AADC15F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425F52E9-D3B5-250E-04C9-1BF79C9199CA}"/>
              </a:ext>
            </a:extLst>
          </p:cNvPr>
          <p:cNvSpPr>
            <a:spLocks noGrp="1"/>
          </p:cNvSpPr>
          <p:nvPr>
            <p:ph type="title"/>
          </p:nvPr>
        </p:nvSpPr>
        <p:spPr>
          <a:xfrm>
            <a:off x="659301" y="1474969"/>
            <a:ext cx="2823919" cy="1868760"/>
          </a:xfrm>
        </p:spPr>
        <p:txBody>
          <a:bodyPr vert="horz" lIns="91440" tIns="45720" rIns="91440" bIns="0" rtlCol="0" anchor="b">
            <a:normAutofit/>
          </a:bodyPr>
          <a:lstStyle/>
          <a:p>
            <a:r>
              <a:rPr lang="en-US" sz="3600"/>
              <a:t>Jagged frontier</a:t>
            </a:r>
          </a:p>
        </p:txBody>
      </p:sp>
      <p:cxnSp>
        <p:nvCxnSpPr>
          <p:cNvPr id="22" name="Straight Connector 21">
            <a:extLst>
              <a:ext uri="{FF2B5EF4-FFF2-40B4-BE49-F238E27FC236}">
                <a16:creationId xmlns:a16="http://schemas.microsoft.com/office/drawing/2014/main" id="{84F2C6A8-7D46-49EA-860B-0F0B020843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9301" y="3528543"/>
            <a:ext cx="2823919"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24" name="Group 23">
            <a:extLst>
              <a:ext uri="{FF2B5EF4-FFF2-40B4-BE49-F238E27FC236}">
                <a16:creationId xmlns:a16="http://schemas.microsoft.com/office/drawing/2014/main" id="{AED92372-F778-4E96-9E90-4E63BAF3CA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79389" y="482171"/>
            <a:ext cx="7560115" cy="5149101"/>
            <a:chOff x="7463258" y="583365"/>
            <a:chExt cx="7560115" cy="5181928"/>
          </a:xfrm>
        </p:grpSpPr>
        <p:sp>
          <p:nvSpPr>
            <p:cNvPr id="25" name="Rectangle 24">
              <a:extLst>
                <a:ext uri="{FF2B5EF4-FFF2-40B4-BE49-F238E27FC236}">
                  <a16:creationId xmlns:a16="http://schemas.microsoft.com/office/drawing/2014/main" id="{EB4EC089-8B60-43F4-9BF5-1F0B0E398E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3258" y="583365"/>
              <a:ext cx="7560115"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C0BAC91-1725-4E5A-92CE-F5A2EB066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6317" y="915807"/>
              <a:ext cx="6928279"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 name="Picture 4">
            <a:extLst>
              <a:ext uri="{FF2B5EF4-FFF2-40B4-BE49-F238E27FC236}">
                <a16:creationId xmlns:a16="http://schemas.microsoft.com/office/drawing/2014/main" id="{4ACC9704-98AD-8E0F-A4B7-66129C20C020}"/>
              </a:ext>
            </a:extLst>
          </p:cNvPr>
          <p:cNvPicPr>
            <a:picLocks noChangeAspect="1"/>
          </p:cNvPicPr>
          <p:nvPr/>
        </p:nvPicPr>
        <p:blipFill>
          <a:blip r:embed="rId4"/>
          <a:srcRect t="1149" r="-2" b="-2"/>
          <a:stretch/>
        </p:blipFill>
        <p:spPr>
          <a:xfrm>
            <a:off x="4618374" y="1116345"/>
            <a:ext cx="6282919" cy="3866172"/>
          </a:xfrm>
          <a:prstGeom prst="rect">
            <a:avLst/>
          </a:prstGeom>
        </p:spPr>
      </p:pic>
      <p:pic>
        <p:nvPicPr>
          <p:cNvPr id="28" name="Picture 27">
            <a:extLst>
              <a:ext uri="{FF2B5EF4-FFF2-40B4-BE49-F238E27FC236}">
                <a16:creationId xmlns:a16="http://schemas.microsoft.com/office/drawing/2014/main" id="{4B61EBEC-D0CA-456C-98A6-EDA1AC9FB0D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0" name="Straight Connector 29">
            <a:extLst>
              <a:ext uri="{FF2B5EF4-FFF2-40B4-BE49-F238E27FC236}">
                <a16:creationId xmlns:a16="http://schemas.microsoft.com/office/drawing/2014/main" id="{718A71EB-D327-4458-85FB-26336B2BA0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4754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9C51009-A09A-4689-8E6C-F8FC99E6A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CE0EC6-8B4C-3FD6-59FC-C43FA7D5C7AD}"/>
              </a:ext>
            </a:extLst>
          </p:cNvPr>
          <p:cNvSpPr>
            <a:spLocks noGrp="1"/>
          </p:cNvSpPr>
          <p:nvPr>
            <p:ph type="title"/>
          </p:nvPr>
        </p:nvSpPr>
        <p:spPr>
          <a:xfrm>
            <a:off x="617839" y="1600199"/>
            <a:ext cx="3765903" cy="2849881"/>
          </a:xfrm>
        </p:spPr>
        <p:txBody>
          <a:bodyPr anchor="ctr">
            <a:normAutofit/>
          </a:bodyPr>
          <a:lstStyle/>
          <a:p>
            <a:r>
              <a:rPr lang="en-US" dirty="0"/>
              <a:t>working with AI</a:t>
            </a:r>
          </a:p>
        </p:txBody>
      </p:sp>
      <p:cxnSp>
        <p:nvCxnSpPr>
          <p:cNvPr id="10" name="Straight Connector 9">
            <a:extLst>
              <a:ext uri="{FF2B5EF4-FFF2-40B4-BE49-F238E27FC236}">
                <a16:creationId xmlns:a16="http://schemas.microsoft.com/office/drawing/2014/main" id="{9EC65442-F244-409C-BF44-C5D6472E81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148839"/>
            <a:ext cx="0" cy="320040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693EC8B-A5FF-3EF2-F444-A5349BC5411C}"/>
              </a:ext>
            </a:extLst>
          </p:cNvPr>
          <p:cNvSpPr>
            <a:spLocks noGrp="1"/>
          </p:cNvSpPr>
          <p:nvPr>
            <p:ph idx="1"/>
          </p:nvPr>
        </p:nvSpPr>
        <p:spPr>
          <a:xfrm>
            <a:off x="4924851" y="94130"/>
            <a:ext cx="6881664" cy="6763870"/>
          </a:xfrm>
        </p:spPr>
        <p:txBody>
          <a:bodyPr anchor="ctr">
            <a:normAutofit/>
          </a:bodyPr>
          <a:lstStyle/>
          <a:p>
            <a:pPr marL="457200" indent="-457200">
              <a:lnSpc>
                <a:spcPct val="110000"/>
              </a:lnSpc>
              <a:buFont typeface="+mj-lt"/>
              <a:buAutoNum type="arabicPeriod"/>
            </a:pPr>
            <a:r>
              <a:rPr lang="en-US" sz="2800" dirty="0"/>
              <a:t>Always invite AI to the table</a:t>
            </a:r>
          </a:p>
          <a:p>
            <a:pPr lvl="1">
              <a:lnSpc>
                <a:spcPct val="110000"/>
              </a:lnSpc>
            </a:pPr>
            <a:r>
              <a:rPr lang="en-US" sz="2400" b="1" dirty="0"/>
              <a:t>Only you </a:t>
            </a:r>
            <a:r>
              <a:rPr lang="en-US" sz="2400" dirty="0"/>
              <a:t>can figure out how to be the expert </a:t>
            </a:r>
            <a:br>
              <a:rPr lang="en-US" sz="2400" dirty="0"/>
            </a:br>
            <a:r>
              <a:rPr lang="en-US" sz="2400" dirty="0"/>
              <a:t>at using AI for your job</a:t>
            </a:r>
          </a:p>
          <a:p>
            <a:pPr lvl="1">
              <a:lnSpc>
                <a:spcPct val="110000"/>
              </a:lnSpc>
            </a:pPr>
            <a:r>
              <a:rPr lang="en-US" sz="2400" dirty="0"/>
              <a:t>The only way to do that is to </a:t>
            </a:r>
            <a:r>
              <a:rPr lang="en-US" sz="2400" b="1" dirty="0"/>
              <a:t>use it</a:t>
            </a:r>
          </a:p>
          <a:p>
            <a:pPr marL="457200" indent="-457200">
              <a:lnSpc>
                <a:spcPct val="110000"/>
              </a:lnSpc>
              <a:buFont typeface="+mj-lt"/>
              <a:buAutoNum type="arabicPeriod"/>
            </a:pPr>
            <a:r>
              <a:rPr lang="en-US" sz="2800" dirty="0"/>
              <a:t>Be the human in the loop</a:t>
            </a:r>
          </a:p>
          <a:p>
            <a:pPr lvl="1">
              <a:lnSpc>
                <a:spcPct val="110000"/>
              </a:lnSpc>
            </a:pPr>
            <a:r>
              <a:rPr lang="en-US" sz="2400" dirty="0"/>
              <a:t>LLMs only </a:t>
            </a:r>
            <a:r>
              <a:rPr lang="en-US" sz="2400" i="1" dirty="0"/>
              <a:t>appear </a:t>
            </a:r>
            <a:r>
              <a:rPr lang="en-US" sz="2400" dirty="0"/>
              <a:t>to be sentient</a:t>
            </a:r>
          </a:p>
          <a:p>
            <a:pPr marL="457200" indent="-457200">
              <a:lnSpc>
                <a:spcPct val="110000"/>
              </a:lnSpc>
              <a:buFont typeface="+mj-lt"/>
              <a:buAutoNum type="arabicPeriod"/>
            </a:pPr>
            <a:r>
              <a:rPr lang="en-US" sz="2800" dirty="0"/>
              <a:t>Treat AI like a person – an alien intern</a:t>
            </a:r>
          </a:p>
          <a:p>
            <a:pPr lvl="1">
              <a:lnSpc>
                <a:spcPct val="110000"/>
              </a:lnSpc>
            </a:pPr>
            <a:r>
              <a:rPr lang="en-US" sz="2400" dirty="0"/>
              <a:t>Anthropomorphizing is risky - but it helps </a:t>
            </a:r>
            <a:br>
              <a:rPr lang="en-US" sz="2400" dirty="0"/>
            </a:br>
            <a:r>
              <a:rPr lang="en-US" sz="2400" dirty="0"/>
              <a:t>figure out how to work with it</a:t>
            </a:r>
          </a:p>
          <a:p>
            <a:pPr marL="457200" indent="-457200">
              <a:lnSpc>
                <a:spcPct val="110000"/>
              </a:lnSpc>
              <a:buFont typeface="+mj-lt"/>
              <a:buAutoNum type="arabicPeriod"/>
            </a:pPr>
            <a:r>
              <a:rPr lang="en-US" sz="2800" dirty="0"/>
              <a:t>This is the </a:t>
            </a:r>
            <a:r>
              <a:rPr lang="en-US" sz="2800" i="1" dirty="0"/>
              <a:t>worst</a:t>
            </a:r>
            <a:r>
              <a:rPr lang="en-US" sz="2800" dirty="0"/>
              <a:t> AI you will ever use</a:t>
            </a:r>
          </a:p>
          <a:p>
            <a:pPr lvl="1">
              <a:lnSpc>
                <a:spcPct val="110000"/>
              </a:lnSpc>
            </a:pPr>
            <a:r>
              <a:rPr lang="en-US" sz="2400" dirty="0"/>
              <a:t>It will get much better very fast.  </a:t>
            </a:r>
            <a:br>
              <a:rPr lang="en-US" sz="2400" dirty="0"/>
            </a:br>
            <a:r>
              <a:rPr lang="en-US" sz="2400" dirty="0"/>
              <a:t>(The question is how much better, how fast.) </a:t>
            </a:r>
          </a:p>
        </p:txBody>
      </p:sp>
      <p:cxnSp>
        <p:nvCxnSpPr>
          <p:cNvPr id="5" name="Straight Connector 4">
            <a:extLst>
              <a:ext uri="{FF2B5EF4-FFF2-40B4-BE49-F238E27FC236}">
                <a16:creationId xmlns:a16="http://schemas.microsoft.com/office/drawing/2014/main" id="{2A822F84-0032-3B71-8B1A-185D25806C5A}"/>
              </a:ext>
            </a:extLst>
          </p:cNvPr>
          <p:cNvCxnSpPr>
            <a:cxnSpLocks/>
          </p:cNvCxnSpPr>
          <p:nvPr/>
        </p:nvCxnSpPr>
        <p:spPr>
          <a:xfrm>
            <a:off x="4654296" y="716280"/>
            <a:ext cx="0" cy="562356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29699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342BD-B7D8-8D40-34FE-310FC49EDC05}"/>
              </a:ext>
            </a:extLst>
          </p:cNvPr>
          <p:cNvSpPr>
            <a:spLocks noGrp="1"/>
          </p:cNvSpPr>
          <p:nvPr>
            <p:ph type="title"/>
          </p:nvPr>
        </p:nvSpPr>
        <p:spPr/>
        <p:txBody>
          <a:bodyPr/>
          <a:lstStyle/>
          <a:p>
            <a:r>
              <a:rPr lang="en-US"/>
              <a:t>Copilots vs Agents</a:t>
            </a:r>
          </a:p>
        </p:txBody>
      </p:sp>
      <p:sp>
        <p:nvSpPr>
          <p:cNvPr id="3" name="Content Placeholder 2">
            <a:extLst>
              <a:ext uri="{FF2B5EF4-FFF2-40B4-BE49-F238E27FC236}">
                <a16:creationId xmlns:a16="http://schemas.microsoft.com/office/drawing/2014/main" id="{97B37929-4205-0B89-8185-1B790AD03985}"/>
              </a:ext>
            </a:extLst>
          </p:cNvPr>
          <p:cNvSpPr>
            <a:spLocks noGrp="1"/>
          </p:cNvSpPr>
          <p:nvPr>
            <p:ph idx="1"/>
          </p:nvPr>
        </p:nvSpPr>
        <p:spPr>
          <a:xfrm>
            <a:off x="970671" y="2015732"/>
            <a:ext cx="4685411" cy="3960862"/>
          </a:xfrm>
        </p:spPr>
        <p:txBody>
          <a:bodyPr>
            <a:normAutofit lnSpcReduction="10000"/>
          </a:bodyPr>
          <a:lstStyle/>
          <a:p>
            <a:pPr marL="0" indent="0">
              <a:buNone/>
            </a:pPr>
            <a:r>
              <a:rPr lang="en-US" sz="3200"/>
              <a:t>Copilots</a:t>
            </a:r>
            <a:endParaRPr lang="en-US" sz="2400"/>
          </a:p>
          <a:p>
            <a:r>
              <a:rPr lang="en-US" sz="2400"/>
              <a:t>Limited-purpose</a:t>
            </a:r>
          </a:p>
          <a:p>
            <a:r>
              <a:rPr lang="en-US" sz="2400"/>
              <a:t>Not connected to internet</a:t>
            </a:r>
          </a:p>
          <a:p>
            <a:r>
              <a:rPr lang="en-US" sz="2400"/>
              <a:t>Might use other tools</a:t>
            </a:r>
          </a:p>
          <a:p>
            <a:r>
              <a:rPr lang="en-US" sz="2400"/>
              <a:t>“Make this paragraph more clear”</a:t>
            </a:r>
          </a:p>
          <a:p>
            <a:r>
              <a:rPr lang="en-US" sz="2400"/>
              <a:t>Low utility / low risk</a:t>
            </a:r>
          </a:p>
          <a:p>
            <a:r>
              <a:rPr lang="en-US" sz="2400"/>
              <a:t>“Dull knives”</a:t>
            </a:r>
          </a:p>
        </p:txBody>
      </p:sp>
      <p:sp>
        <p:nvSpPr>
          <p:cNvPr id="4" name="Content Placeholder 2">
            <a:extLst>
              <a:ext uri="{FF2B5EF4-FFF2-40B4-BE49-F238E27FC236}">
                <a16:creationId xmlns:a16="http://schemas.microsoft.com/office/drawing/2014/main" id="{6EE93C23-B98D-3F77-852B-3AB7A7D6B4D4}"/>
              </a:ext>
            </a:extLst>
          </p:cNvPr>
          <p:cNvSpPr txBox="1">
            <a:spLocks/>
          </p:cNvSpPr>
          <p:nvPr/>
        </p:nvSpPr>
        <p:spPr>
          <a:xfrm>
            <a:off x="6259396" y="1853754"/>
            <a:ext cx="5932603" cy="4364166"/>
          </a:xfrm>
          <a:prstGeom prst="rect">
            <a:avLst/>
          </a:prstGeom>
        </p:spPr>
        <p:txBody>
          <a:bodyPr vert="horz" lIns="91440" tIns="45720" rIns="91440" bIns="45720" rtlCol="0" anchor="t">
            <a:normAutofit fontScale="92500"/>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Font typeface="Arial" panose="020B0604020202020204" pitchFamily="34" charset="0"/>
              <a:buNone/>
            </a:pPr>
            <a:r>
              <a:rPr lang="en-US" sz="3500"/>
              <a:t>Agents</a:t>
            </a:r>
            <a:endParaRPr lang="en-US"/>
          </a:p>
          <a:p>
            <a:r>
              <a:rPr lang="en-US" sz="2400"/>
              <a:t>General purpose</a:t>
            </a:r>
          </a:p>
          <a:p>
            <a:r>
              <a:rPr lang="en-US" sz="2400"/>
              <a:t>Very connected to internet</a:t>
            </a:r>
          </a:p>
          <a:p>
            <a:r>
              <a:rPr lang="en-US" sz="2400"/>
              <a:t>Independently use other tools</a:t>
            </a:r>
          </a:p>
          <a:p>
            <a:r>
              <a:rPr lang="en-US" sz="2400"/>
              <a:t>Employ multimodal input / output</a:t>
            </a:r>
          </a:p>
          <a:p>
            <a:r>
              <a:rPr lang="en-US" sz="2400"/>
              <a:t>“Suggest a nice restaurant, something a little different, and a concert…. Ok, buy the tickets.”</a:t>
            </a:r>
          </a:p>
          <a:p>
            <a:r>
              <a:rPr lang="en-US" sz="2400"/>
              <a:t>High utility / high risk - “Sharp knives”</a:t>
            </a:r>
          </a:p>
          <a:p>
            <a:endParaRPr lang="en-US"/>
          </a:p>
        </p:txBody>
      </p:sp>
    </p:spTree>
    <p:extLst>
      <p:ext uri="{BB962C8B-B14F-4D97-AF65-F5344CB8AC3E}">
        <p14:creationId xmlns:p14="http://schemas.microsoft.com/office/powerpoint/2010/main" val="6489857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5834C-2AB0-39F3-4A9F-72D16EC04FA9}"/>
              </a:ext>
            </a:extLst>
          </p:cNvPr>
          <p:cNvSpPr>
            <a:spLocks noGrp="1"/>
          </p:cNvSpPr>
          <p:nvPr>
            <p:ph type="title"/>
          </p:nvPr>
        </p:nvSpPr>
        <p:spPr/>
        <p:txBody>
          <a:bodyPr/>
          <a:lstStyle/>
          <a:p>
            <a:r>
              <a:rPr lang="en-US"/>
              <a:t>What are the new adjacent possibilities?</a:t>
            </a:r>
          </a:p>
        </p:txBody>
      </p:sp>
      <p:sp>
        <p:nvSpPr>
          <p:cNvPr id="3" name="Content Placeholder 2">
            <a:extLst>
              <a:ext uri="{FF2B5EF4-FFF2-40B4-BE49-F238E27FC236}">
                <a16:creationId xmlns:a16="http://schemas.microsoft.com/office/drawing/2014/main" id="{9A7EB7CE-1CF7-FB83-FF29-03F9FA43D48D}"/>
              </a:ext>
            </a:extLst>
          </p:cNvPr>
          <p:cNvSpPr>
            <a:spLocks noGrp="1"/>
          </p:cNvSpPr>
          <p:nvPr>
            <p:ph idx="1"/>
          </p:nvPr>
        </p:nvSpPr>
        <p:spPr/>
        <p:txBody>
          <a:bodyPr>
            <a:normAutofit/>
          </a:bodyPr>
          <a:lstStyle/>
          <a:p>
            <a:r>
              <a:rPr lang="en-US" sz="2800"/>
              <a:t>Deep fakes</a:t>
            </a:r>
          </a:p>
          <a:p>
            <a:r>
              <a:rPr lang="en-US" sz="2800"/>
              <a:t>“Dead Web” – created by AI, consumed by AI</a:t>
            </a:r>
          </a:p>
          <a:p>
            <a:r>
              <a:rPr lang="en-US" sz="2800"/>
              <a:t>The end of authenticity?</a:t>
            </a:r>
          </a:p>
          <a:p>
            <a:r>
              <a:rPr lang="en-US" sz="2800"/>
              <a:t>The end of humanity?</a:t>
            </a:r>
          </a:p>
        </p:txBody>
      </p:sp>
    </p:spTree>
    <p:extLst>
      <p:ext uri="{BB962C8B-B14F-4D97-AF65-F5344CB8AC3E}">
        <p14:creationId xmlns:p14="http://schemas.microsoft.com/office/powerpoint/2010/main" val="9736525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6199" name="Rectangle 6198">
            <a:extLst>
              <a:ext uri="{FF2B5EF4-FFF2-40B4-BE49-F238E27FC236}">
                <a16:creationId xmlns:a16="http://schemas.microsoft.com/office/drawing/2014/main" id="{E724B9E8-02C8-4B2E-8770-A00A67760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6200" name="Picture 6199">
            <a:extLst>
              <a:ext uri="{FF2B5EF4-FFF2-40B4-BE49-F238E27FC236}">
                <a16:creationId xmlns:a16="http://schemas.microsoft.com/office/drawing/2014/main" id="{7B8AE548-0BFA-4792-9962-3375923C763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6201" name="Straight Connector 6200">
            <a:extLst>
              <a:ext uri="{FF2B5EF4-FFF2-40B4-BE49-F238E27FC236}">
                <a16:creationId xmlns:a16="http://schemas.microsoft.com/office/drawing/2014/main" id="{67639EF4-FA83-4D85-90FE-B831AF2838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6202" name="Straight Connector 6201">
            <a:extLst>
              <a:ext uri="{FF2B5EF4-FFF2-40B4-BE49-F238E27FC236}">
                <a16:creationId xmlns:a16="http://schemas.microsoft.com/office/drawing/2014/main" id="{CC87E76A-8F50-413D-9BFC-C5A1525BD9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6203" name="Rectangle 6202">
            <a:extLst>
              <a:ext uri="{FF2B5EF4-FFF2-40B4-BE49-F238E27FC236}">
                <a16:creationId xmlns:a16="http://schemas.microsoft.com/office/drawing/2014/main" id="{0F28EA84-13B4-4494-A4D3-8DE462FF0E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04" name="Rectangle 6203">
            <a:extLst>
              <a:ext uri="{FF2B5EF4-FFF2-40B4-BE49-F238E27FC236}">
                <a16:creationId xmlns:a16="http://schemas.microsoft.com/office/drawing/2014/main" id="{6BEB1B24-66CE-4D63-A39D-2D1B481DF9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A23FD0F8-61C7-46EE-F009-3272A40FA614}"/>
              </a:ext>
            </a:extLst>
          </p:cNvPr>
          <p:cNvSpPr>
            <a:spLocks noGrp="1"/>
          </p:cNvSpPr>
          <p:nvPr>
            <p:ph type="title"/>
          </p:nvPr>
        </p:nvSpPr>
        <p:spPr>
          <a:xfrm>
            <a:off x="213536" y="1031631"/>
            <a:ext cx="4182618" cy="2312087"/>
          </a:xfrm>
        </p:spPr>
        <p:txBody>
          <a:bodyPr vert="horz" lIns="91440" tIns="45720" rIns="91440" bIns="0" rtlCol="0" anchor="b">
            <a:normAutofit/>
          </a:bodyPr>
          <a:lstStyle/>
          <a:p>
            <a:r>
              <a:rPr lang="en-US" sz="3600" u="none" strike="noStrike"/>
              <a:t>An existential generational epistemological crisis?</a:t>
            </a:r>
            <a:endParaRPr lang="en-US" sz="3600"/>
          </a:p>
        </p:txBody>
      </p:sp>
      <p:cxnSp>
        <p:nvCxnSpPr>
          <p:cNvPr id="6205" name="Straight Connector 6204">
            <a:extLst>
              <a:ext uri="{FF2B5EF4-FFF2-40B4-BE49-F238E27FC236}">
                <a16:creationId xmlns:a16="http://schemas.microsoft.com/office/drawing/2014/main" id="{78DE337D-1DBA-4536-8145-B43EE65C747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9301" y="3528543"/>
            <a:ext cx="2823919"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6150" name="Picture 6">
            <a:extLst>
              <a:ext uri="{FF2B5EF4-FFF2-40B4-BE49-F238E27FC236}">
                <a16:creationId xmlns:a16="http://schemas.microsoft.com/office/drawing/2014/main" id="{F14BC86C-23F3-0AC2-D921-6FC87E377F2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8204"/>
          <a:stretch/>
        </p:blipFill>
        <p:spPr bwMode="auto">
          <a:xfrm>
            <a:off x="8538778" y="1934848"/>
            <a:ext cx="3492744" cy="3148998"/>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a:extLst>
              <a:ext uri="{FF2B5EF4-FFF2-40B4-BE49-F238E27FC236}">
                <a16:creationId xmlns:a16="http://schemas.microsoft.com/office/drawing/2014/main" id="{B0132089-21C1-06B5-F103-ADABB872AD16}"/>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278922" y="291838"/>
            <a:ext cx="4140527" cy="2494667"/>
          </a:xfrm>
          <a:prstGeom prst="rect">
            <a:avLst/>
          </a:prstGeom>
          <a:noFill/>
          <a:extLst>
            <a:ext uri="{909E8E84-426E-40DD-AFC4-6F175D3DCCD1}">
              <a14:hiddenFill xmlns:a14="http://schemas.microsoft.com/office/drawing/2010/main">
                <a:solidFill>
                  <a:srgbClr val="FFFFFF"/>
                </a:solidFill>
              </a14:hiddenFill>
            </a:ext>
          </a:extLst>
        </p:spPr>
      </p:pic>
      <p:pic>
        <p:nvPicPr>
          <p:cNvPr id="6206" name="Picture 6205">
            <a:extLst>
              <a:ext uri="{FF2B5EF4-FFF2-40B4-BE49-F238E27FC236}">
                <a16:creationId xmlns:a16="http://schemas.microsoft.com/office/drawing/2014/main" id="{E7233926-059A-41AD-A9F2-56552CF4FF6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6171" name="Straight Connector 6170">
            <a:extLst>
              <a:ext uri="{FF2B5EF4-FFF2-40B4-BE49-F238E27FC236}">
                <a16:creationId xmlns:a16="http://schemas.microsoft.com/office/drawing/2014/main" id="{C13C145E-93D4-481E-92DC-736D9EBA37F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FAE99AE7-48C1-2E59-9E71-0370D5BC54B9}"/>
              </a:ext>
            </a:extLst>
          </p:cNvPr>
          <p:cNvPicPr>
            <a:picLocks noChangeAspect="1"/>
          </p:cNvPicPr>
          <p:nvPr/>
        </p:nvPicPr>
        <p:blipFill>
          <a:blip r:embed="rId6"/>
          <a:stretch>
            <a:fillRect/>
          </a:stretch>
        </p:blipFill>
        <p:spPr>
          <a:xfrm>
            <a:off x="4236830" y="2956097"/>
            <a:ext cx="4140527" cy="3089171"/>
          </a:xfrm>
          <a:prstGeom prst="rect">
            <a:avLst/>
          </a:prstGeom>
        </p:spPr>
      </p:pic>
      <p:pic>
        <p:nvPicPr>
          <p:cNvPr id="7" name="Picture 6">
            <a:extLst>
              <a:ext uri="{FF2B5EF4-FFF2-40B4-BE49-F238E27FC236}">
                <a16:creationId xmlns:a16="http://schemas.microsoft.com/office/drawing/2014/main" id="{8D7B390D-1419-F649-E65F-7B9211A25D8C}"/>
              </a:ext>
            </a:extLst>
          </p:cNvPr>
          <p:cNvPicPr>
            <a:picLocks noChangeAspect="1"/>
          </p:cNvPicPr>
          <p:nvPr/>
        </p:nvPicPr>
        <p:blipFill>
          <a:blip r:embed="rId7"/>
          <a:stretch>
            <a:fillRect/>
          </a:stretch>
        </p:blipFill>
        <p:spPr>
          <a:xfrm>
            <a:off x="8498223" y="267199"/>
            <a:ext cx="3533299" cy="1538155"/>
          </a:xfrm>
          <a:prstGeom prst="rect">
            <a:avLst/>
          </a:prstGeom>
        </p:spPr>
      </p:pic>
      <mc:AlternateContent xmlns:mc="http://schemas.openxmlformats.org/markup-compatibility/2006" xmlns:p14="http://schemas.microsoft.com/office/powerpoint/2010/main">
        <mc:Choice Requires="p14">
          <p:contentPart p14:bwMode="auto" r:id="rId8">
            <p14:nvContentPartPr>
              <p14:cNvPr id="3" name="Ink 2">
                <a:extLst>
                  <a:ext uri="{FF2B5EF4-FFF2-40B4-BE49-F238E27FC236}">
                    <a16:creationId xmlns:a16="http://schemas.microsoft.com/office/drawing/2014/main" id="{5308CE51-1BEE-89A5-7880-24B88A7EB48B}"/>
                  </a:ext>
                </a:extLst>
              </p14:cNvPr>
              <p14:cNvContentPartPr/>
              <p14:nvPr/>
            </p14:nvContentPartPr>
            <p14:xfrm>
              <a:off x="4410191" y="1590438"/>
              <a:ext cx="2706120" cy="23400"/>
            </p14:xfrm>
          </p:contentPart>
        </mc:Choice>
        <mc:Fallback xmlns="">
          <p:pic>
            <p:nvPicPr>
              <p:cNvPr id="3" name="Ink 2">
                <a:extLst>
                  <a:ext uri="{FF2B5EF4-FFF2-40B4-BE49-F238E27FC236}">
                    <a16:creationId xmlns:a16="http://schemas.microsoft.com/office/drawing/2014/main" id="{5308CE51-1BEE-89A5-7880-24B88A7EB48B}"/>
                  </a:ext>
                </a:extLst>
              </p:cNvPr>
              <p:cNvPicPr/>
              <p:nvPr/>
            </p:nvPicPr>
            <p:blipFill>
              <a:blip r:embed="rId9"/>
              <a:stretch>
                <a:fillRect/>
              </a:stretch>
            </p:blipFill>
            <p:spPr>
              <a:xfrm>
                <a:off x="4356191" y="1480750"/>
                <a:ext cx="2813760" cy="242409"/>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4" name="Ink 3">
                <a:extLst>
                  <a:ext uri="{FF2B5EF4-FFF2-40B4-BE49-F238E27FC236}">
                    <a16:creationId xmlns:a16="http://schemas.microsoft.com/office/drawing/2014/main" id="{604D9371-CB05-97C2-268C-1CB5A719AAA8}"/>
                  </a:ext>
                </a:extLst>
              </p14:cNvPr>
              <p14:cNvContentPartPr/>
              <p14:nvPr/>
            </p14:nvContentPartPr>
            <p14:xfrm>
              <a:off x="6056111" y="2042958"/>
              <a:ext cx="2054520" cy="43920"/>
            </p14:xfrm>
          </p:contentPart>
        </mc:Choice>
        <mc:Fallback xmlns="">
          <p:pic>
            <p:nvPicPr>
              <p:cNvPr id="4" name="Ink 3">
                <a:extLst>
                  <a:ext uri="{FF2B5EF4-FFF2-40B4-BE49-F238E27FC236}">
                    <a16:creationId xmlns:a16="http://schemas.microsoft.com/office/drawing/2014/main" id="{604D9371-CB05-97C2-268C-1CB5A719AAA8}"/>
                  </a:ext>
                </a:extLst>
              </p:cNvPr>
              <p:cNvPicPr/>
              <p:nvPr/>
            </p:nvPicPr>
            <p:blipFill>
              <a:blip r:embed="rId11"/>
              <a:stretch>
                <a:fillRect/>
              </a:stretch>
            </p:blipFill>
            <p:spPr>
              <a:xfrm>
                <a:off x="6002111" y="1934958"/>
                <a:ext cx="2162160" cy="2595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6" name="Ink 5">
                <a:extLst>
                  <a:ext uri="{FF2B5EF4-FFF2-40B4-BE49-F238E27FC236}">
                    <a16:creationId xmlns:a16="http://schemas.microsoft.com/office/drawing/2014/main" id="{F0F9C94F-7782-C9D6-FB38-126B6E9094E7}"/>
                  </a:ext>
                </a:extLst>
              </p14:cNvPr>
              <p14:cNvContentPartPr/>
              <p14:nvPr/>
            </p14:nvContentPartPr>
            <p14:xfrm>
              <a:off x="5550671" y="2333478"/>
              <a:ext cx="2537640" cy="65520"/>
            </p14:xfrm>
          </p:contentPart>
        </mc:Choice>
        <mc:Fallback xmlns="">
          <p:pic>
            <p:nvPicPr>
              <p:cNvPr id="6" name="Ink 5">
                <a:extLst>
                  <a:ext uri="{FF2B5EF4-FFF2-40B4-BE49-F238E27FC236}">
                    <a16:creationId xmlns:a16="http://schemas.microsoft.com/office/drawing/2014/main" id="{F0F9C94F-7782-C9D6-FB38-126B6E9094E7}"/>
                  </a:ext>
                </a:extLst>
              </p:cNvPr>
              <p:cNvPicPr/>
              <p:nvPr/>
            </p:nvPicPr>
            <p:blipFill>
              <a:blip r:embed="rId13"/>
              <a:stretch>
                <a:fillRect/>
              </a:stretch>
            </p:blipFill>
            <p:spPr>
              <a:xfrm>
                <a:off x="5496671" y="2225478"/>
                <a:ext cx="2645280" cy="2811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9" name="Ink 8">
                <a:extLst>
                  <a:ext uri="{FF2B5EF4-FFF2-40B4-BE49-F238E27FC236}">
                    <a16:creationId xmlns:a16="http://schemas.microsoft.com/office/drawing/2014/main" id="{6F5AA830-887E-D78A-E54F-56846CBCB488}"/>
                  </a:ext>
                </a:extLst>
              </p14:cNvPr>
              <p14:cNvContentPartPr/>
              <p14:nvPr/>
            </p14:nvContentPartPr>
            <p14:xfrm>
              <a:off x="4474631" y="2559558"/>
              <a:ext cx="2086200" cy="22320"/>
            </p14:xfrm>
          </p:contentPart>
        </mc:Choice>
        <mc:Fallback xmlns="">
          <p:pic>
            <p:nvPicPr>
              <p:cNvPr id="9" name="Ink 8">
                <a:extLst>
                  <a:ext uri="{FF2B5EF4-FFF2-40B4-BE49-F238E27FC236}">
                    <a16:creationId xmlns:a16="http://schemas.microsoft.com/office/drawing/2014/main" id="{6F5AA830-887E-D78A-E54F-56846CBCB488}"/>
                  </a:ext>
                </a:extLst>
              </p:cNvPr>
              <p:cNvPicPr/>
              <p:nvPr/>
            </p:nvPicPr>
            <p:blipFill>
              <a:blip r:embed="rId15"/>
              <a:stretch>
                <a:fillRect/>
              </a:stretch>
            </p:blipFill>
            <p:spPr>
              <a:xfrm>
                <a:off x="4420631" y="2451558"/>
                <a:ext cx="2193840" cy="2379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0" name="Ink 9">
                <a:extLst>
                  <a:ext uri="{FF2B5EF4-FFF2-40B4-BE49-F238E27FC236}">
                    <a16:creationId xmlns:a16="http://schemas.microsoft.com/office/drawing/2014/main" id="{99CE7DE4-275C-9432-A296-32549368517F}"/>
                  </a:ext>
                </a:extLst>
              </p14:cNvPr>
              <p14:cNvContentPartPr/>
              <p14:nvPr/>
            </p14:nvContentPartPr>
            <p14:xfrm>
              <a:off x="5152511" y="3169038"/>
              <a:ext cx="2501280" cy="37440"/>
            </p14:xfrm>
          </p:contentPart>
        </mc:Choice>
        <mc:Fallback xmlns="">
          <p:pic>
            <p:nvPicPr>
              <p:cNvPr id="10" name="Ink 9">
                <a:extLst>
                  <a:ext uri="{FF2B5EF4-FFF2-40B4-BE49-F238E27FC236}">
                    <a16:creationId xmlns:a16="http://schemas.microsoft.com/office/drawing/2014/main" id="{99CE7DE4-275C-9432-A296-32549368517F}"/>
                  </a:ext>
                </a:extLst>
              </p:cNvPr>
              <p:cNvPicPr/>
              <p:nvPr/>
            </p:nvPicPr>
            <p:blipFill>
              <a:blip r:embed="rId17"/>
              <a:stretch>
                <a:fillRect/>
              </a:stretch>
            </p:blipFill>
            <p:spPr>
              <a:xfrm>
                <a:off x="5098511" y="3061038"/>
                <a:ext cx="2608920" cy="2530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1" name="Ink 10">
                <a:extLst>
                  <a:ext uri="{FF2B5EF4-FFF2-40B4-BE49-F238E27FC236}">
                    <a16:creationId xmlns:a16="http://schemas.microsoft.com/office/drawing/2014/main" id="{EABDFFD3-F331-636F-9722-6EFC3C2B6DDE}"/>
                  </a:ext>
                </a:extLst>
              </p14:cNvPr>
              <p14:cNvContentPartPr/>
              <p14:nvPr/>
            </p14:nvContentPartPr>
            <p14:xfrm>
              <a:off x="5561111" y="3419238"/>
              <a:ext cx="2656440" cy="76680"/>
            </p14:xfrm>
          </p:contentPart>
        </mc:Choice>
        <mc:Fallback xmlns="">
          <p:pic>
            <p:nvPicPr>
              <p:cNvPr id="11" name="Ink 10">
                <a:extLst>
                  <a:ext uri="{FF2B5EF4-FFF2-40B4-BE49-F238E27FC236}">
                    <a16:creationId xmlns:a16="http://schemas.microsoft.com/office/drawing/2014/main" id="{EABDFFD3-F331-636F-9722-6EFC3C2B6DDE}"/>
                  </a:ext>
                </a:extLst>
              </p:cNvPr>
              <p:cNvPicPr/>
              <p:nvPr/>
            </p:nvPicPr>
            <p:blipFill>
              <a:blip r:embed="rId19"/>
              <a:stretch>
                <a:fillRect/>
              </a:stretch>
            </p:blipFill>
            <p:spPr>
              <a:xfrm>
                <a:off x="5507111" y="3311238"/>
                <a:ext cx="2764080" cy="292320"/>
              </a:xfrm>
              <a:prstGeom prst="rect">
                <a:avLst/>
              </a:prstGeom>
            </p:spPr>
          </p:pic>
        </mc:Fallback>
      </mc:AlternateContent>
    </p:spTree>
    <p:extLst>
      <p:ext uri="{BB962C8B-B14F-4D97-AF65-F5344CB8AC3E}">
        <p14:creationId xmlns:p14="http://schemas.microsoft.com/office/powerpoint/2010/main" val="38088813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6199" name="Rectangle 6198">
            <a:extLst>
              <a:ext uri="{FF2B5EF4-FFF2-40B4-BE49-F238E27FC236}">
                <a16:creationId xmlns:a16="http://schemas.microsoft.com/office/drawing/2014/main" id="{E724B9E8-02C8-4B2E-8770-A00A67760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6200" name="Picture 6199">
            <a:extLst>
              <a:ext uri="{FF2B5EF4-FFF2-40B4-BE49-F238E27FC236}">
                <a16:creationId xmlns:a16="http://schemas.microsoft.com/office/drawing/2014/main" id="{7B8AE548-0BFA-4792-9962-3375923C763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6201" name="Straight Connector 6200">
            <a:extLst>
              <a:ext uri="{FF2B5EF4-FFF2-40B4-BE49-F238E27FC236}">
                <a16:creationId xmlns:a16="http://schemas.microsoft.com/office/drawing/2014/main" id="{67639EF4-FA83-4D85-90FE-B831AF2838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6202" name="Straight Connector 6201">
            <a:extLst>
              <a:ext uri="{FF2B5EF4-FFF2-40B4-BE49-F238E27FC236}">
                <a16:creationId xmlns:a16="http://schemas.microsoft.com/office/drawing/2014/main" id="{CC87E76A-8F50-413D-9BFC-C5A1525BD9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6203" name="Rectangle 6202">
            <a:extLst>
              <a:ext uri="{FF2B5EF4-FFF2-40B4-BE49-F238E27FC236}">
                <a16:creationId xmlns:a16="http://schemas.microsoft.com/office/drawing/2014/main" id="{0F28EA84-13B4-4494-A4D3-8DE462FF0E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04" name="Rectangle 6203">
            <a:extLst>
              <a:ext uri="{FF2B5EF4-FFF2-40B4-BE49-F238E27FC236}">
                <a16:creationId xmlns:a16="http://schemas.microsoft.com/office/drawing/2014/main" id="{6BEB1B24-66CE-4D63-A39D-2D1B481DF9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A23FD0F8-61C7-46EE-F009-3272A40FA614}"/>
              </a:ext>
            </a:extLst>
          </p:cNvPr>
          <p:cNvSpPr>
            <a:spLocks noGrp="1"/>
          </p:cNvSpPr>
          <p:nvPr>
            <p:ph type="title"/>
          </p:nvPr>
        </p:nvSpPr>
        <p:spPr>
          <a:xfrm>
            <a:off x="213536" y="1031631"/>
            <a:ext cx="4182618" cy="2312087"/>
          </a:xfrm>
        </p:spPr>
        <p:txBody>
          <a:bodyPr vert="horz" lIns="91440" tIns="45720" rIns="91440" bIns="0" rtlCol="0" anchor="b">
            <a:normAutofit/>
          </a:bodyPr>
          <a:lstStyle/>
          <a:p>
            <a:r>
              <a:rPr lang="en-US" sz="3600" u="none" strike="noStrike"/>
              <a:t>An existential generational epistemological crisis?</a:t>
            </a:r>
            <a:endParaRPr lang="en-US" sz="3600"/>
          </a:p>
        </p:txBody>
      </p:sp>
      <p:cxnSp>
        <p:nvCxnSpPr>
          <p:cNvPr id="6205" name="Straight Connector 6204">
            <a:extLst>
              <a:ext uri="{FF2B5EF4-FFF2-40B4-BE49-F238E27FC236}">
                <a16:creationId xmlns:a16="http://schemas.microsoft.com/office/drawing/2014/main" id="{78DE337D-1DBA-4536-8145-B43EE65C747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9301" y="3528543"/>
            <a:ext cx="2823919"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6150" name="Picture 6">
            <a:extLst>
              <a:ext uri="{FF2B5EF4-FFF2-40B4-BE49-F238E27FC236}">
                <a16:creationId xmlns:a16="http://schemas.microsoft.com/office/drawing/2014/main" id="{F14BC86C-23F3-0AC2-D921-6FC87E377F2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8204"/>
          <a:stretch/>
        </p:blipFill>
        <p:spPr bwMode="auto">
          <a:xfrm>
            <a:off x="8538778" y="1934848"/>
            <a:ext cx="3492744" cy="3148998"/>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a:extLst>
              <a:ext uri="{FF2B5EF4-FFF2-40B4-BE49-F238E27FC236}">
                <a16:creationId xmlns:a16="http://schemas.microsoft.com/office/drawing/2014/main" id="{B0132089-21C1-06B5-F103-ADABB872AD16}"/>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278922" y="291838"/>
            <a:ext cx="4140527" cy="2494667"/>
          </a:xfrm>
          <a:prstGeom prst="rect">
            <a:avLst/>
          </a:prstGeom>
          <a:noFill/>
          <a:extLst>
            <a:ext uri="{909E8E84-426E-40DD-AFC4-6F175D3DCCD1}">
              <a14:hiddenFill xmlns:a14="http://schemas.microsoft.com/office/drawing/2010/main">
                <a:solidFill>
                  <a:srgbClr val="FFFFFF"/>
                </a:solidFill>
              </a14:hiddenFill>
            </a:ext>
          </a:extLst>
        </p:spPr>
      </p:pic>
      <p:pic>
        <p:nvPicPr>
          <p:cNvPr id="6206" name="Picture 6205">
            <a:extLst>
              <a:ext uri="{FF2B5EF4-FFF2-40B4-BE49-F238E27FC236}">
                <a16:creationId xmlns:a16="http://schemas.microsoft.com/office/drawing/2014/main" id="{E7233926-059A-41AD-A9F2-56552CF4FF6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6171" name="Straight Connector 6170">
            <a:extLst>
              <a:ext uri="{FF2B5EF4-FFF2-40B4-BE49-F238E27FC236}">
                <a16:creationId xmlns:a16="http://schemas.microsoft.com/office/drawing/2014/main" id="{C13C145E-93D4-481E-92DC-736D9EBA37F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FAE99AE7-48C1-2E59-9E71-0370D5BC54B9}"/>
              </a:ext>
            </a:extLst>
          </p:cNvPr>
          <p:cNvPicPr>
            <a:picLocks noChangeAspect="1"/>
          </p:cNvPicPr>
          <p:nvPr/>
        </p:nvPicPr>
        <p:blipFill>
          <a:blip r:embed="rId6"/>
          <a:stretch>
            <a:fillRect/>
          </a:stretch>
        </p:blipFill>
        <p:spPr>
          <a:xfrm>
            <a:off x="4236830" y="2956097"/>
            <a:ext cx="4140527" cy="3089171"/>
          </a:xfrm>
          <a:prstGeom prst="rect">
            <a:avLst/>
          </a:prstGeom>
        </p:spPr>
      </p:pic>
      <p:pic>
        <p:nvPicPr>
          <p:cNvPr id="7" name="Picture 6">
            <a:extLst>
              <a:ext uri="{FF2B5EF4-FFF2-40B4-BE49-F238E27FC236}">
                <a16:creationId xmlns:a16="http://schemas.microsoft.com/office/drawing/2014/main" id="{8D7B390D-1419-F649-E65F-7B9211A25D8C}"/>
              </a:ext>
            </a:extLst>
          </p:cNvPr>
          <p:cNvPicPr>
            <a:picLocks noChangeAspect="1"/>
          </p:cNvPicPr>
          <p:nvPr/>
        </p:nvPicPr>
        <p:blipFill>
          <a:blip r:embed="rId7"/>
          <a:stretch>
            <a:fillRect/>
          </a:stretch>
        </p:blipFill>
        <p:spPr>
          <a:xfrm>
            <a:off x="8498223" y="267199"/>
            <a:ext cx="3533299" cy="1538155"/>
          </a:xfrm>
          <a:prstGeom prst="rect">
            <a:avLst/>
          </a:prstGeom>
        </p:spPr>
      </p:pic>
      <p:grpSp>
        <p:nvGrpSpPr>
          <p:cNvPr id="12" name="Group 11">
            <a:extLst>
              <a:ext uri="{FF2B5EF4-FFF2-40B4-BE49-F238E27FC236}">
                <a16:creationId xmlns:a16="http://schemas.microsoft.com/office/drawing/2014/main" id="{328B0D5E-59BA-02FF-A56A-5130B3346CDD}"/>
              </a:ext>
            </a:extLst>
          </p:cNvPr>
          <p:cNvGrpSpPr/>
          <p:nvPr/>
        </p:nvGrpSpPr>
        <p:grpSpPr>
          <a:xfrm>
            <a:off x="473772" y="535571"/>
            <a:ext cx="5762906" cy="1902829"/>
            <a:chOff x="949482" y="855785"/>
            <a:chExt cx="5287195" cy="1582615"/>
          </a:xfrm>
        </p:grpSpPr>
        <p:sp>
          <p:nvSpPr>
            <p:cNvPr id="11" name="Rectangle 10">
              <a:extLst>
                <a:ext uri="{FF2B5EF4-FFF2-40B4-BE49-F238E27FC236}">
                  <a16:creationId xmlns:a16="http://schemas.microsoft.com/office/drawing/2014/main" id="{EFCA7937-5352-CB51-6337-FEB36239F37A}"/>
                </a:ext>
              </a:extLst>
            </p:cNvPr>
            <p:cNvSpPr/>
            <p:nvPr/>
          </p:nvSpPr>
          <p:spPr>
            <a:xfrm>
              <a:off x="949482" y="855785"/>
              <a:ext cx="5287195" cy="1582615"/>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51588D2-0972-65BF-22C1-A63491731AFA}"/>
                </a:ext>
              </a:extLst>
            </p:cNvPr>
            <p:cNvPicPr>
              <a:picLocks noChangeAspect="1"/>
            </p:cNvPicPr>
            <p:nvPr/>
          </p:nvPicPr>
          <p:blipFill>
            <a:blip r:embed="rId8"/>
            <a:stretch>
              <a:fillRect/>
            </a:stretch>
          </p:blipFill>
          <p:spPr>
            <a:xfrm>
              <a:off x="1052784" y="956899"/>
              <a:ext cx="5080591" cy="1380387"/>
            </a:xfrm>
            <a:prstGeom prst="rect">
              <a:avLst/>
            </a:prstGeom>
          </p:spPr>
          <p:style>
            <a:lnRef idx="2">
              <a:schemeClr val="dk1">
                <a:shade val="15000"/>
              </a:schemeClr>
            </a:lnRef>
            <a:fillRef idx="1">
              <a:schemeClr val="dk1"/>
            </a:fillRef>
            <a:effectRef idx="0">
              <a:schemeClr val="dk1"/>
            </a:effectRef>
            <a:fontRef idx="minor">
              <a:schemeClr val="lt1"/>
            </a:fontRef>
          </p:style>
        </p:pic>
      </p:grpSp>
      <p:grpSp>
        <p:nvGrpSpPr>
          <p:cNvPr id="14" name="Group 13">
            <a:extLst>
              <a:ext uri="{FF2B5EF4-FFF2-40B4-BE49-F238E27FC236}">
                <a16:creationId xmlns:a16="http://schemas.microsoft.com/office/drawing/2014/main" id="{6D2788B5-9C5B-BB4E-8D18-98DD272A0141}"/>
              </a:ext>
            </a:extLst>
          </p:cNvPr>
          <p:cNvGrpSpPr/>
          <p:nvPr/>
        </p:nvGrpSpPr>
        <p:grpSpPr>
          <a:xfrm>
            <a:off x="546287" y="2786505"/>
            <a:ext cx="5793566" cy="3089171"/>
            <a:chOff x="876179" y="2668641"/>
            <a:chExt cx="5287195" cy="2402715"/>
          </a:xfrm>
        </p:grpSpPr>
        <p:sp>
          <p:nvSpPr>
            <p:cNvPr id="13" name="Rectangle 12">
              <a:extLst>
                <a:ext uri="{FF2B5EF4-FFF2-40B4-BE49-F238E27FC236}">
                  <a16:creationId xmlns:a16="http://schemas.microsoft.com/office/drawing/2014/main" id="{C5B83B84-C8D1-CD7D-AE75-AD9B89897CCE}"/>
                </a:ext>
              </a:extLst>
            </p:cNvPr>
            <p:cNvSpPr/>
            <p:nvPr/>
          </p:nvSpPr>
          <p:spPr>
            <a:xfrm>
              <a:off x="876179" y="2668641"/>
              <a:ext cx="5287195" cy="2402715"/>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3F8300F-7010-9027-D15F-CF00F1CDE650}"/>
                </a:ext>
              </a:extLst>
            </p:cNvPr>
            <p:cNvPicPr>
              <a:picLocks noChangeAspect="1"/>
            </p:cNvPicPr>
            <p:nvPr/>
          </p:nvPicPr>
          <p:blipFill>
            <a:blip r:embed="rId9"/>
            <a:stretch>
              <a:fillRect/>
            </a:stretch>
          </p:blipFill>
          <p:spPr>
            <a:xfrm>
              <a:off x="940282" y="2799264"/>
              <a:ext cx="5158989" cy="2141468"/>
            </a:xfrm>
            <a:prstGeom prst="rect">
              <a:avLst/>
            </a:prstGeom>
          </p:spPr>
        </p:pic>
      </p:grpSp>
      <p:grpSp>
        <p:nvGrpSpPr>
          <p:cNvPr id="16" name="Group 15">
            <a:extLst>
              <a:ext uri="{FF2B5EF4-FFF2-40B4-BE49-F238E27FC236}">
                <a16:creationId xmlns:a16="http://schemas.microsoft.com/office/drawing/2014/main" id="{4DF6701F-624A-5AAB-444F-C507E63ED69B}"/>
              </a:ext>
            </a:extLst>
          </p:cNvPr>
          <p:cNvGrpSpPr/>
          <p:nvPr/>
        </p:nvGrpSpPr>
        <p:grpSpPr>
          <a:xfrm>
            <a:off x="6569429" y="657144"/>
            <a:ext cx="5252763" cy="5122333"/>
            <a:chOff x="6709358" y="956899"/>
            <a:chExt cx="4606464" cy="3966793"/>
          </a:xfrm>
        </p:grpSpPr>
        <p:sp>
          <p:nvSpPr>
            <p:cNvPr id="15" name="Rectangle 14">
              <a:extLst>
                <a:ext uri="{FF2B5EF4-FFF2-40B4-BE49-F238E27FC236}">
                  <a16:creationId xmlns:a16="http://schemas.microsoft.com/office/drawing/2014/main" id="{438B2EAA-CDF6-AFB2-B6E5-BC7063158BD9}"/>
                </a:ext>
              </a:extLst>
            </p:cNvPr>
            <p:cNvSpPr/>
            <p:nvPr/>
          </p:nvSpPr>
          <p:spPr>
            <a:xfrm>
              <a:off x="6709358" y="956899"/>
              <a:ext cx="4606464" cy="3966793"/>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B0478B9-121A-EE6B-6CCF-B5F49774EB21}"/>
                </a:ext>
              </a:extLst>
            </p:cNvPr>
            <p:cNvPicPr>
              <a:picLocks noChangeAspect="1"/>
            </p:cNvPicPr>
            <p:nvPr/>
          </p:nvPicPr>
          <p:blipFill>
            <a:blip r:embed="rId10"/>
            <a:stretch>
              <a:fillRect/>
            </a:stretch>
          </p:blipFill>
          <p:spPr>
            <a:xfrm>
              <a:off x="6803024" y="1034997"/>
              <a:ext cx="4419132" cy="3810596"/>
            </a:xfrm>
            <a:prstGeom prst="rect">
              <a:avLst/>
            </a:prstGeom>
          </p:spPr>
        </p:pic>
      </p:grpSp>
      <mc:AlternateContent xmlns:mc="http://schemas.openxmlformats.org/markup-compatibility/2006" xmlns:p14="http://schemas.microsoft.com/office/powerpoint/2010/main">
        <mc:Choice Requires="p14">
          <p:contentPart p14:bwMode="auto" r:id="rId11">
            <p14:nvContentPartPr>
              <p14:cNvPr id="17" name="Ink 16">
                <a:extLst>
                  <a:ext uri="{FF2B5EF4-FFF2-40B4-BE49-F238E27FC236}">
                    <a16:creationId xmlns:a16="http://schemas.microsoft.com/office/drawing/2014/main" id="{000BDF5F-5DD7-4EC4-AFFB-C1FB602FE4AA}"/>
                  </a:ext>
                </a:extLst>
              </p14:cNvPr>
              <p14:cNvContentPartPr/>
              <p14:nvPr/>
            </p14:nvContentPartPr>
            <p14:xfrm>
              <a:off x="2789778" y="1956951"/>
              <a:ext cx="2369520" cy="59400"/>
            </p14:xfrm>
          </p:contentPart>
        </mc:Choice>
        <mc:Fallback xmlns="">
          <p:pic>
            <p:nvPicPr>
              <p:cNvPr id="17" name="Ink 16">
                <a:extLst>
                  <a:ext uri="{FF2B5EF4-FFF2-40B4-BE49-F238E27FC236}">
                    <a16:creationId xmlns:a16="http://schemas.microsoft.com/office/drawing/2014/main" id="{000BDF5F-5DD7-4EC4-AFFB-C1FB602FE4AA}"/>
                  </a:ext>
                </a:extLst>
              </p:cNvPr>
              <p:cNvPicPr/>
              <p:nvPr/>
            </p:nvPicPr>
            <p:blipFill>
              <a:blip r:embed="rId12"/>
              <a:stretch>
                <a:fillRect/>
              </a:stretch>
            </p:blipFill>
            <p:spPr>
              <a:xfrm>
                <a:off x="2735778" y="1848951"/>
                <a:ext cx="2477160" cy="2750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8" name="Ink 17">
                <a:extLst>
                  <a:ext uri="{FF2B5EF4-FFF2-40B4-BE49-F238E27FC236}">
                    <a16:creationId xmlns:a16="http://schemas.microsoft.com/office/drawing/2014/main" id="{5C4E701B-B59C-4DB6-5635-B080F6D73367}"/>
                  </a:ext>
                </a:extLst>
              </p14:cNvPr>
              <p14:cNvContentPartPr/>
              <p14:nvPr/>
            </p14:nvContentPartPr>
            <p14:xfrm>
              <a:off x="3281898" y="1627911"/>
              <a:ext cx="2296800" cy="37800"/>
            </p14:xfrm>
          </p:contentPart>
        </mc:Choice>
        <mc:Fallback xmlns="">
          <p:pic>
            <p:nvPicPr>
              <p:cNvPr id="18" name="Ink 17">
                <a:extLst>
                  <a:ext uri="{FF2B5EF4-FFF2-40B4-BE49-F238E27FC236}">
                    <a16:creationId xmlns:a16="http://schemas.microsoft.com/office/drawing/2014/main" id="{5C4E701B-B59C-4DB6-5635-B080F6D73367}"/>
                  </a:ext>
                </a:extLst>
              </p:cNvPr>
              <p:cNvPicPr/>
              <p:nvPr/>
            </p:nvPicPr>
            <p:blipFill>
              <a:blip r:embed="rId14"/>
              <a:stretch>
                <a:fillRect/>
              </a:stretch>
            </p:blipFill>
            <p:spPr>
              <a:xfrm>
                <a:off x="3227898" y="1519911"/>
                <a:ext cx="2404440" cy="2534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9" name="Ink 18">
                <a:extLst>
                  <a:ext uri="{FF2B5EF4-FFF2-40B4-BE49-F238E27FC236}">
                    <a16:creationId xmlns:a16="http://schemas.microsoft.com/office/drawing/2014/main" id="{0A4A3C03-9DBD-4BE4-B625-03668091E750}"/>
                  </a:ext>
                </a:extLst>
              </p14:cNvPr>
              <p14:cNvContentPartPr/>
              <p14:nvPr/>
            </p14:nvContentPartPr>
            <p14:xfrm>
              <a:off x="761898" y="1922031"/>
              <a:ext cx="2590560" cy="94320"/>
            </p14:xfrm>
          </p:contentPart>
        </mc:Choice>
        <mc:Fallback xmlns="">
          <p:pic>
            <p:nvPicPr>
              <p:cNvPr id="19" name="Ink 18">
                <a:extLst>
                  <a:ext uri="{FF2B5EF4-FFF2-40B4-BE49-F238E27FC236}">
                    <a16:creationId xmlns:a16="http://schemas.microsoft.com/office/drawing/2014/main" id="{0A4A3C03-9DBD-4BE4-B625-03668091E750}"/>
                  </a:ext>
                </a:extLst>
              </p:cNvPr>
              <p:cNvPicPr/>
              <p:nvPr/>
            </p:nvPicPr>
            <p:blipFill>
              <a:blip r:embed="rId16"/>
              <a:stretch>
                <a:fillRect/>
              </a:stretch>
            </p:blipFill>
            <p:spPr>
              <a:xfrm>
                <a:off x="707906" y="1814031"/>
                <a:ext cx="2698185" cy="30996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0" name="Ink 19">
                <a:extLst>
                  <a:ext uri="{FF2B5EF4-FFF2-40B4-BE49-F238E27FC236}">
                    <a16:creationId xmlns:a16="http://schemas.microsoft.com/office/drawing/2014/main" id="{1862C519-DEFB-1EDC-EC8A-E0F36684DB0B}"/>
                  </a:ext>
                </a:extLst>
              </p14:cNvPr>
              <p14:cNvContentPartPr/>
              <p14:nvPr/>
            </p14:nvContentPartPr>
            <p14:xfrm>
              <a:off x="2367498" y="3116871"/>
              <a:ext cx="3611160" cy="48240"/>
            </p14:xfrm>
          </p:contentPart>
        </mc:Choice>
        <mc:Fallback xmlns="">
          <p:pic>
            <p:nvPicPr>
              <p:cNvPr id="20" name="Ink 19">
                <a:extLst>
                  <a:ext uri="{FF2B5EF4-FFF2-40B4-BE49-F238E27FC236}">
                    <a16:creationId xmlns:a16="http://schemas.microsoft.com/office/drawing/2014/main" id="{1862C519-DEFB-1EDC-EC8A-E0F36684DB0B}"/>
                  </a:ext>
                </a:extLst>
              </p:cNvPr>
              <p:cNvPicPr/>
              <p:nvPr/>
            </p:nvPicPr>
            <p:blipFill>
              <a:blip r:embed="rId18"/>
              <a:stretch>
                <a:fillRect/>
              </a:stretch>
            </p:blipFill>
            <p:spPr>
              <a:xfrm>
                <a:off x="2313493" y="3008059"/>
                <a:ext cx="3718811" cy="265501"/>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1" name="Ink 20">
                <a:extLst>
                  <a:ext uri="{FF2B5EF4-FFF2-40B4-BE49-F238E27FC236}">
                    <a16:creationId xmlns:a16="http://schemas.microsoft.com/office/drawing/2014/main" id="{FC7FEAF9-DC4A-7543-C627-8CC563034694}"/>
                  </a:ext>
                </a:extLst>
              </p14:cNvPr>
              <p14:cNvContentPartPr/>
              <p14:nvPr/>
            </p14:nvContentPartPr>
            <p14:xfrm>
              <a:off x="831738" y="3433671"/>
              <a:ext cx="4135320" cy="130320"/>
            </p14:xfrm>
          </p:contentPart>
        </mc:Choice>
        <mc:Fallback xmlns="">
          <p:pic>
            <p:nvPicPr>
              <p:cNvPr id="21" name="Ink 20">
                <a:extLst>
                  <a:ext uri="{FF2B5EF4-FFF2-40B4-BE49-F238E27FC236}">
                    <a16:creationId xmlns:a16="http://schemas.microsoft.com/office/drawing/2014/main" id="{FC7FEAF9-DC4A-7543-C627-8CC563034694}"/>
                  </a:ext>
                </a:extLst>
              </p:cNvPr>
              <p:cNvPicPr/>
              <p:nvPr/>
            </p:nvPicPr>
            <p:blipFill>
              <a:blip r:embed="rId20"/>
              <a:stretch>
                <a:fillRect/>
              </a:stretch>
            </p:blipFill>
            <p:spPr>
              <a:xfrm>
                <a:off x="777738" y="3325372"/>
                <a:ext cx="4242960" cy="346557"/>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2" name="Ink 21">
                <a:extLst>
                  <a:ext uri="{FF2B5EF4-FFF2-40B4-BE49-F238E27FC236}">
                    <a16:creationId xmlns:a16="http://schemas.microsoft.com/office/drawing/2014/main" id="{0C489DA7-28FE-1B6D-3B98-3921CABD4DF3}"/>
                  </a:ext>
                </a:extLst>
              </p14:cNvPr>
              <p14:cNvContentPartPr/>
              <p14:nvPr/>
            </p14:nvContentPartPr>
            <p14:xfrm>
              <a:off x="1863858" y="3914271"/>
              <a:ext cx="3704040" cy="47880"/>
            </p14:xfrm>
          </p:contentPart>
        </mc:Choice>
        <mc:Fallback xmlns="">
          <p:pic>
            <p:nvPicPr>
              <p:cNvPr id="22" name="Ink 21">
                <a:extLst>
                  <a:ext uri="{FF2B5EF4-FFF2-40B4-BE49-F238E27FC236}">
                    <a16:creationId xmlns:a16="http://schemas.microsoft.com/office/drawing/2014/main" id="{0C489DA7-28FE-1B6D-3B98-3921CABD4DF3}"/>
                  </a:ext>
                </a:extLst>
              </p:cNvPr>
              <p:cNvPicPr/>
              <p:nvPr/>
            </p:nvPicPr>
            <p:blipFill>
              <a:blip r:embed="rId22"/>
              <a:stretch>
                <a:fillRect/>
              </a:stretch>
            </p:blipFill>
            <p:spPr>
              <a:xfrm>
                <a:off x="1809858" y="3806271"/>
                <a:ext cx="3811680" cy="26352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3" name="Ink 22">
                <a:extLst>
                  <a:ext uri="{FF2B5EF4-FFF2-40B4-BE49-F238E27FC236}">
                    <a16:creationId xmlns:a16="http://schemas.microsoft.com/office/drawing/2014/main" id="{6F275BF2-FC91-FD6F-E824-F11D22083211}"/>
                  </a:ext>
                </a:extLst>
              </p14:cNvPr>
              <p14:cNvContentPartPr/>
              <p14:nvPr/>
            </p14:nvContentPartPr>
            <p14:xfrm>
              <a:off x="7842018" y="2284551"/>
              <a:ext cx="3469320" cy="24840"/>
            </p14:xfrm>
          </p:contentPart>
        </mc:Choice>
        <mc:Fallback xmlns="">
          <p:pic>
            <p:nvPicPr>
              <p:cNvPr id="23" name="Ink 22">
                <a:extLst>
                  <a:ext uri="{FF2B5EF4-FFF2-40B4-BE49-F238E27FC236}">
                    <a16:creationId xmlns:a16="http://schemas.microsoft.com/office/drawing/2014/main" id="{6F275BF2-FC91-FD6F-E824-F11D22083211}"/>
                  </a:ext>
                </a:extLst>
              </p:cNvPr>
              <p:cNvPicPr/>
              <p:nvPr/>
            </p:nvPicPr>
            <p:blipFill>
              <a:blip r:embed="rId24"/>
              <a:stretch>
                <a:fillRect/>
              </a:stretch>
            </p:blipFill>
            <p:spPr>
              <a:xfrm>
                <a:off x="7788018" y="2176551"/>
                <a:ext cx="3576960" cy="24048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4" name="Ink 23">
                <a:extLst>
                  <a:ext uri="{FF2B5EF4-FFF2-40B4-BE49-F238E27FC236}">
                    <a16:creationId xmlns:a16="http://schemas.microsoft.com/office/drawing/2014/main" id="{32E972F7-54ED-9475-509A-3CE09626EE3D}"/>
                  </a:ext>
                </a:extLst>
              </p14:cNvPr>
              <p14:cNvContentPartPr/>
              <p14:nvPr/>
            </p14:nvContentPartPr>
            <p14:xfrm>
              <a:off x="8533938" y="4055391"/>
              <a:ext cx="2718720" cy="71640"/>
            </p14:xfrm>
          </p:contentPart>
        </mc:Choice>
        <mc:Fallback xmlns="">
          <p:pic>
            <p:nvPicPr>
              <p:cNvPr id="24" name="Ink 23">
                <a:extLst>
                  <a:ext uri="{FF2B5EF4-FFF2-40B4-BE49-F238E27FC236}">
                    <a16:creationId xmlns:a16="http://schemas.microsoft.com/office/drawing/2014/main" id="{32E972F7-54ED-9475-509A-3CE09626EE3D}"/>
                  </a:ext>
                </a:extLst>
              </p:cNvPr>
              <p:cNvPicPr/>
              <p:nvPr/>
            </p:nvPicPr>
            <p:blipFill>
              <a:blip r:embed="rId26"/>
              <a:stretch>
                <a:fillRect/>
              </a:stretch>
            </p:blipFill>
            <p:spPr>
              <a:xfrm>
                <a:off x="8479945" y="3947391"/>
                <a:ext cx="2826346" cy="28728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5" name="Ink 24">
                <a:extLst>
                  <a:ext uri="{FF2B5EF4-FFF2-40B4-BE49-F238E27FC236}">
                    <a16:creationId xmlns:a16="http://schemas.microsoft.com/office/drawing/2014/main" id="{64A2E50D-D574-9953-1B32-5B36AC7BF3BA}"/>
                  </a:ext>
                </a:extLst>
              </p14:cNvPr>
              <p14:cNvContentPartPr/>
              <p14:nvPr/>
            </p14:nvContentPartPr>
            <p14:xfrm>
              <a:off x="8533938" y="4371831"/>
              <a:ext cx="2847960" cy="118080"/>
            </p14:xfrm>
          </p:contentPart>
        </mc:Choice>
        <mc:Fallback xmlns="">
          <p:pic>
            <p:nvPicPr>
              <p:cNvPr id="25" name="Ink 24">
                <a:extLst>
                  <a:ext uri="{FF2B5EF4-FFF2-40B4-BE49-F238E27FC236}">
                    <a16:creationId xmlns:a16="http://schemas.microsoft.com/office/drawing/2014/main" id="{64A2E50D-D574-9953-1B32-5B36AC7BF3BA}"/>
                  </a:ext>
                </a:extLst>
              </p:cNvPr>
              <p:cNvPicPr/>
              <p:nvPr/>
            </p:nvPicPr>
            <p:blipFill>
              <a:blip r:embed="rId28"/>
              <a:stretch>
                <a:fillRect/>
              </a:stretch>
            </p:blipFill>
            <p:spPr>
              <a:xfrm>
                <a:off x="8479938" y="4263501"/>
                <a:ext cx="2955600" cy="334379"/>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6" name="Ink 25">
                <a:extLst>
                  <a:ext uri="{FF2B5EF4-FFF2-40B4-BE49-F238E27FC236}">
                    <a16:creationId xmlns:a16="http://schemas.microsoft.com/office/drawing/2014/main" id="{EF922175-90A7-D24B-C43A-3FD8D0829898}"/>
                  </a:ext>
                </a:extLst>
              </p14:cNvPr>
              <p14:cNvContentPartPr/>
              <p14:nvPr/>
            </p14:nvContentPartPr>
            <p14:xfrm>
              <a:off x="808338" y="4346631"/>
              <a:ext cx="2158560" cy="23040"/>
            </p14:xfrm>
          </p:contentPart>
        </mc:Choice>
        <mc:Fallback xmlns="">
          <p:pic>
            <p:nvPicPr>
              <p:cNvPr id="26" name="Ink 25">
                <a:extLst>
                  <a:ext uri="{FF2B5EF4-FFF2-40B4-BE49-F238E27FC236}">
                    <a16:creationId xmlns:a16="http://schemas.microsoft.com/office/drawing/2014/main" id="{EF922175-90A7-D24B-C43A-3FD8D0829898}"/>
                  </a:ext>
                </a:extLst>
              </p:cNvPr>
              <p:cNvPicPr/>
              <p:nvPr/>
            </p:nvPicPr>
            <p:blipFill>
              <a:blip r:embed="rId30"/>
              <a:stretch>
                <a:fillRect/>
              </a:stretch>
            </p:blipFill>
            <p:spPr>
              <a:xfrm>
                <a:off x="754347" y="4238631"/>
                <a:ext cx="2266182" cy="23868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7" name="Ink 26">
                <a:extLst>
                  <a:ext uri="{FF2B5EF4-FFF2-40B4-BE49-F238E27FC236}">
                    <a16:creationId xmlns:a16="http://schemas.microsoft.com/office/drawing/2014/main" id="{4C6A5C6C-E802-1C35-CA9C-E19017294518}"/>
                  </a:ext>
                </a:extLst>
              </p14:cNvPr>
              <p14:cNvContentPartPr/>
              <p14:nvPr/>
            </p14:nvContentPartPr>
            <p14:xfrm>
              <a:off x="773418" y="5403591"/>
              <a:ext cx="2296440" cy="36000"/>
            </p14:xfrm>
          </p:contentPart>
        </mc:Choice>
        <mc:Fallback xmlns="">
          <p:pic>
            <p:nvPicPr>
              <p:cNvPr id="27" name="Ink 26">
                <a:extLst>
                  <a:ext uri="{FF2B5EF4-FFF2-40B4-BE49-F238E27FC236}">
                    <a16:creationId xmlns:a16="http://schemas.microsoft.com/office/drawing/2014/main" id="{4C6A5C6C-E802-1C35-CA9C-E19017294518}"/>
                  </a:ext>
                </a:extLst>
              </p:cNvPr>
              <p:cNvPicPr/>
              <p:nvPr/>
            </p:nvPicPr>
            <p:blipFill>
              <a:blip r:embed="rId32"/>
              <a:stretch>
                <a:fillRect/>
              </a:stretch>
            </p:blipFill>
            <p:spPr>
              <a:xfrm>
                <a:off x="719418" y="5295591"/>
                <a:ext cx="2404080" cy="25164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8" name="Ink 27">
                <a:extLst>
                  <a:ext uri="{FF2B5EF4-FFF2-40B4-BE49-F238E27FC236}">
                    <a16:creationId xmlns:a16="http://schemas.microsoft.com/office/drawing/2014/main" id="{B27F2A16-2ADA-0C13-A615-A8A02227228B}"/>
                  </a:ext>
                </a:extLst>
              </p14:cNvPr>
              <p14:cNvContentPartPr/>
              <p14:nvPr/>
            </p14:nvContentPartPr>
            <p14:xfrm>
              <a:off x="5591298" y="5156271"/>
              <a:ext cx="409680" cy="13680"/>
            </p14:xfrm>
          </p:contentPart>
        </mc:Choice>
        <mc:Fallback xmlns="">
          <p:pic>
            <p:nvPicPr>
              <p:cNvPr id="28" name="Ink 27">
                <a:extLst>
                  <a:ext uri="{FF2B5EF4-FFF2-40B4-BE49-F238E27FC236}">
                    <a16:creationId xmlns:a16="http://schemas.microsoft.com/office/drawing/2014/main" id="{B27F2A16-2ADA-0C13-A615-A8A02227228B}"/>
                  </a:ext>
                </a:extLst>
              </p:cNvPr>
              <p:cNvPicPr/>
              <p:nvPr/>
            </p:nvPicPr>
            <p:blipFill>
              <a:blip r:embed="rId34"/>
              <a:stretch>
                <a:fillRect/>
              </a:stretch>
            </p:blipFill>
            <p:spPr>
              <a:xfrm>
                <a:off x="5537251" y="5051040"/>
                <a:ext cx="517415" cy="223791"/>
              </a:xfrm>
              <a:prstGeom prst="rect">
                <a:avLst/>
              </a:prstGeom>
            </p:spPr>
          </p:pic>
        </mc:Fallback>
      </mc:AlternateContent>
    </p:spTree>
    <p:extLst>
      <p:ext uri="{BB962C8B-B14F-4D97-AF65-F5344CB8AC3E}">
        <p14:creationId xmlns:p14="http://schemas.microsoft.com/office/powerpoint/2010/main" val="39225634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35C3D674-3D59-4E93-80CA-0C0A9095E8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C884B8F8-FDC9-498B-9960-5D7260AFCB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417737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7BDBE627-B15B-3A63-16DD-F4AF8A7256E8}"/>
              </a:ext>
            </a:extLst>
          </p:cNvPr>
          <p:cNvSpPr>
            <a:spLocks noGrp="1"/>
          </p:cNvSpPr>
          <p:nvPr>
            <p:ph type="title"/>
          </p:nvPr>
        </p:nvSpPr>
        <p:spPr>
          <a:xfrm>
            <a:off x="1451580" y="536028"/>
            <a:ext cx="4644420" cy="1317727"/>
          </a:xfrm>
        </p:spPr>
        <p:txBody>
          <a:bodyPr>
            <a:normAutofit/>
          </a:bodyPr>
          <a:lstStyle/>
          <a:p>
            <a:r>
              <a:rPr lang="en-US" sz="4000"/>
              <a:t>Homework apocalypse</a:t>
            </a:r>
          </a:p>
        </p:txBody>
      </p:sp>
      <p:sp>
        <p:nvSpPr>
          <p:cNvPr id="30" name="Rectangle 29">
            <a:extLst>
              <a:ext uri="{FF2B5EF4-FFF2-40B4-BE49-F238E27FC236}">
                <a16:creationId xmlns:a16="http://schemas.microsoft.com/office/drawing/2014/main" id="{EF2A81E1-BCBE-426B-8C09-33274E694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Content Placeholder 2">
            <a:extLst>
              <a:ext uri="{FF2B5EF4-FFF2-40B4-BE49-F238E27FC236}">
                <a16:creationId xmlns:a16="http://schemas.microsoft.com/office/drawing/2014/main" id="{575D88A1-2E31-6CED-5503-7FC5159A3D79}"/>
              </a:ext>
            </a:extLst>
          </p:cNvPr>
          <p:cNvSpPr>
            <a:spLocks noGrp="1"/>
          </p:cNvSpPr>
          <p:nvPr>
            <p:ph idx="1"/>
          </p:nvPr>
        </p:nvSpPr>
        <p:spPr>
          <a:xfrm>
            <a:off x="464234" y="2015732"/>
            <a:ext cx="6302326" cy="3691375"/>
          </a:xfrm>
        </p:spPr>
        <p:txBody>
          <a:bodyPr>
            <a:normAutofit fontScale="92500"/>
          </a:bodyPr>
          <a:lstStyle/>
          <a:p>
            <a:r>
              <a:rPr lang="en-US" sz="2800" dirty="0"/>
              <a:t>Rethink what we really want students to do</a:t>
            </a:r>
          </a:p>
          <a:p>
            <a:r>
              <a:rPr lang="en-US" sz="2800" dirty="0"/>
              <a:t>Have them use AI, then critique the output</a:t>
            </a:r>
          </a:p>
          <a:p>
            <a:r>
              <a:rPr lang="en-US" sz="2800" dirty="0"/>
              <a:t>Studies show they don’t like AI output – “That’s not me!”</a:t>
            </a:r>
          </a:p>
          <a:p>
            <a:r>
              <a:rPr lang="en-US" sz="2800" dirty="0"/>
              <a:t>Why do students cheat in the first place?</a:t>
            </a:r>
          </a:p>
          <a:p>
            <a:r>
              <a:rPr lang="en-US" sz="2800" dirty="0"/>
              <a:t>Value the </a:t>
            </a:r>
            <a:r>
              <a:rPr lang="en-US" sz="2800" b="1" i="1" dirty="0"/>
              <a:t>Process </a:t>
            </a:r>
            <a:r>
              <a:rPr lang="en-US" sz="2800" dirty="0"/>
              <a:t>not the </a:t>
            </a:r>
            <a:r>
              <a:rPr lang="en-US" sz="2800" b="1" i="1" dirty="0"/>
              <a:t>Product</a:t>
            </a:r>
          </a:p>
        </p:txBody>
      </p:sp>
      <p:pic>
        <p:nvPicPr>
          <p:cNvPr id="4" name="Picture 2">
            <a:extLst>
              <a:ext uri="{FF2B5EF4-FFF2-40B4-BE49-F238E27FC236}">
                <a16:creationId xmlns:a16="http://schemas.microsoft.com/office/drawing/2014/main" id="{7FD204AA-D2E7-4872-9E6E-63896375611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342429" y="536028"/>
            <a:ext cx="3572565" cy="533218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39D1DDD4-5BB3-45BA-B9B3-06B62299AD7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4" name="Straight Connector 33">
            <a:extLst>
              <a:ext uri="{FF2B5EF4-FFF2-40B4-BE49-F238E27FC236}">
                <a16:creationId xmlns:a16="http://schemas.microsoft.com/office/drawing/2014/main" id="{A24DAE64-2302-42EA-8239-F2F0775CA5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92876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81" name="Rectangle 80">
            <a:extLst>
              <a:ext uri="{FF2B5EF4-FFF2-40B4-BE49-F238E27FC236}">
                <a16:creationId xmlns:a16="http://schemas.microsoft.com/office/drawing/2014/main" id="{C63C853E-3842-4594-86A9-051FFAF4D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83" name="Picture 82">
            <a:extLst>
              <a:ext uri="{FF2B5EF4-FFF2-40B4-BE49-F238E27FC236}">
                <a16:creationId xmlns:a16="http://schemas.microsoft.com/office/drawing/2014/main" id="{B591CDC5-6B61-4116-B3B5-0FF42B6E60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85" name="Straight Connector 84">
            <a:extLst>
              <a:ext uri="{FF2B5EF4-FFF2-40B4-BE49-F238E27FC236}">
                <a16:creationId xmlns:a16="http://schemas.microsoft.com/office/drawing/2014/main" id="{25B08984-5BEB-422F-A364-2B41E6A516E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A8F413B1-54E0-4B16-92AB-1CC5C7D645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89" name="Rectangle 88">
            <a:extLst>
              <a:ext uri="{FF2B5EF4-FFF2-40B4-BE49-F238E27FC236}">
                <a16:creationId xmlns:a16="http://schemas.microsoft.com/office/drawing/2014/main" id="{E4635906-9439-4B9A-9708-6BACBF2831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utumn foliage">
            <a:extLst>
              <a:ext uri="{FF2B5EF4-FFF2-40B4-BE49-F238E27FC236}">
                <a16:creationId xmlns:a16="http://schemas.microsoft.com/office/drawing/2014/main" id="{CB948587-18DF-0AEC-7776-5F5889F3ECC1}"/>
              </a:ext>
            </a:extLst>
          </p:cNvPr>
          <p:cNvPicPr>
            <a:picLocks noChangeAspect="1"/>
          </p:cNvPicPr>
          <p:nvPr/>
        </p:nvPicPr>
        <p:blipFill>
          <a:blip r:embed="rId4">
            <a:duotone>
              <a:schemeClr val="bg2">
                <a:shade val="45000"/>
                <a:satMod val="135000"/>
              </a:schemeClr>
              <a:prstClr val="white"/>
            </a:duotone>
            <a:alphaModFix amt="50000"/>
          </a:blip>
          <a:srcRect t="11806" r="-1" b="3922"/>
          <a:stretch/>
        </p:blipFill>
        <p:spPr>
          <a:xfrm>
            <a:off x="305" y="10"/>
            <a:ext cx="12191695" cy="6857990"/>
          </a:xfrm>
          <a:prstGeom prst="rect">
            <a:avLst/>
          </a:prstGeom>
        </p:spPr>
      </p:pic>
      <p:sp>
        <p:nvSpPr>
          <p:cNvPr id="91" name="Rectangle 90">
            <a:extLst>
              <a:ext uri="{FF2B5EF4-FFF2-40B4-BE49-F238E27FC236}">
                <a16:creationId xmlns:a16="http://schemas.microsoft.com/office/drawing/2014/main" id="{90E99921-394E-4BF5-9CA4-EAFB21E88F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D9EFB8-DB22-9764-EDA4-FBC6BDF6E845}"/>
              </a:ext>
            </a:extLst>
          </p:cNvPr>
          <p:cNvSpPr>
            <a:spLocks noGrp="1"/>
          </p:cNvSpPr>
          <p:nvPr>
            <p:ph type="title"/>
          </p:nvPr>
        </p:nvSpPr>
        <p:spPr>
          <a:xfrm>
            <a:off x="1776728" y="1553634"/>
            <a:ext cx="8654522" cy="3018150"/>
          </a:xfrm>
        </p:spPr>
        <p:txBody>
          <a:bodyPr vert="horz" lIns="91440" tIns="45720" rIns="91440" bIns="45720" rtlCol="0" anchor="b">
            <a:normAutofit/>
          </a:bodyPr>
          <a:lstStyle/>
          <a:p>
            <a:r>
              <a:rPr lang="en-US" sz="4400"/>
              <a:t>Ok great so now what?</a:t>
            </a:r>
          </a:p>
        </p:txBody>
      </p:sp>
      <p:cxnSp>
        <p:nvCxnSpPr>
          <p:cNvPr id="93" name="Straight Connector 92">
            <a:extLst>
              <a:ext uri="{FF2B5EF4-FFF2-40B4-BE49-F238E27FC236}">
                <a16:creationId xmlns:a16="http://schemas.microsoft.com/office/drawing/2014/main" id="{B53949AE-122B-4DB6-87D4-A568D2A1DAA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76728" y="4735528"/>
            <a:ext cx="8643010"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95" name="Picture 94">
            <a:extLst>
              <a:ext uri="{FF2B5EF4-FFF2-40B4-BE49-F238E27FC236}">
                <a16:creationId xmlns:a16="http://schemas.microsoft.com/office/drawing/2014/main" id="{0446D9D3-6B41-4FCB-9575-24D062750FD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97" name="Straight Connector 96">
            <a:extLst>
              <a:ext uri="{FF2B5EF4-FFF2-40B4-BE49-F238E27FC236}">
                <a16:creationId xmlns:a16="http://schemas.microsoft.com/office/drawing/2014/main" id="{28033013-E1F0-4ADF-A097-D63ECD4A01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3" name="Picture 4" descr="Airplane-gif GIFs - Get the best GIF on GIPHY">
            <a:extLst>
              <a:ext uri="{FF2B5EF4-FFF2-40B4-BE49-F238E27FC236}">
                <a16:creationId xmlns:a16="http://schemas.microsoft.com/office/drawing/2014/main" id="{342BE15C-6224-0D10-DFD7-614C036578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3329" y="439994"/>
            <a:ext cx="9114503" cy="5863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6189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045" name="Rectangle 1044">
            <a:extLst>
              <a:ext uri="{FF2B5EF4-FFF2-40B4-BE49-F238E27FC236}">
                <a16:creationId xmlns:a16="http://schemas.microsoft.com/office/drawing/2014/main" id="{35C3D674-3D59-4E93-80CA-0C0A9095E8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6" name="Straight Connector 1045">
            <a:extLst>
              <a:ext uri="{FF2B5EF4-FFF2-40B4-BE49-F238E27FC236}">
                <a16:creationId xmlns:a16="http://schemas.microsoft.com/office/drawing/2014/main" id="{C884B8F8-FDC9-498B-9960-5D7260AFCB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417737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7E96F7D7-B443-7233-FAF5-4C032305597C}"/>
              </a:ext>
            </a:extLst>
          </p:cNvPr>
          <p:cNvSpPr>
            <a:spLocks noGrp="1"/>
          </p:cNvSpPr>
          <p:nvPr>
            <p:ph type="title"/>
          </p:nvPr>
        </p:nvSpPr>
        <p:spPr>
          <a:xfrm>
            <a:off x="1384222" y="609600"/>
            <a:ext cx="4366194" cy="1244155"/>
          </a:xfrm>
        </p:spPr>
        <p:txBody>
          <a:bodyPr>
            <a:normAutofit/>
          </a:bodyPr>
          <a:lstStyle/>
          <a:p>
            <a:r>
              <a:rPr lang="en-US" sz="2400"/>
              <a:t>Replace human teachers with magical textbooks?</a:t>
            </a:r>
          </a:p>
        </p:txBody>
      </p:sp>
      <p:sp>
        <p:nvSpPr>
          <p:cNvPr id="1047" name="Rectangle 1046">
            <a:extLst>
              <a:ext uri="{FF2B5EF4-FFF2-40B4-BE49-F238E27FC236}">
                <a16:creationId xmlns:a16="http://schemas.microsoft.com/office/drawing/2014/main" id="{EF2A81E1-BCBE-426B-8C09-33274E694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Content Placeholder 2">
            <a:extLst>
              <a:ext uri="{FF2B5EF4-FFF2-40B4-BE49-F238E27FC236}">
                <a16:creationId xmlns:a16="http://schemas.microsoft.com/office/drawing/2014/main" id="{B525670D-4AC2-1D4F-4B72-DEFD476AC9DD}"/>
              </a:ext>
            </a:extLst>
          </p:cNvPr>
          <p:cNvSpPr>
            <a:spLocks noGrp="1"/>
          </p:cNvSpPr>
          <p:nvPr>
            <p:ph idx="1"/>
          </p:nvPr>
        </p:nvSpPr>
        <p:spPr>
          <a:xfrm>
            <a:off x="1451581" y="2015732"/>
            <a:ext cx="4176510" cy="3912628"/>
          </a:xfrm>
        </p:spPr>
        <p:txBody>
          <a:bodyPr>
            <a:normAutofit fontScale="92500" lnSpcReduction="10000"/>
          </a:bodyPr>
          <a:lstStyle/>
          <a:p>
            <a:pPr marL="0" indent="0">
              <a:buNone/>
            </a:pPr>
            <a:r>
              <a:rPr lang="en-US" sz="2400" dirty="0"/>
              <a:t>“The ways in which AI will impact education… are likely to be counterintuitive.  They </a:t>
            </a:r>
            <a:r>
              <a:rPr lang="en-US" sz="2400" b="1" dirty="0"/>
              <a:t>won’t replace teachers but will make classrooms more necessary</a:t>
            </a:r>
            <a:r>
              <a:rPr lang="en-US" sz="2400" dirty="0"/>
              <a:t>.  They may </a:t>
            </a:r>
            <a:r>
              <a:rPr lang="en-US" sz="2400" b="1" dirty="0"/>
              <a:t>force us to learn more facts, not fewer</a:t>
            </a:r>
            <a:r>
              <a:rPr lang="en-US" sz="2400" dirty="0"/>
              <a:t>.  And they will </a:t>
            </a:r>
            <a:r>
              <a:rPr lang="en-US" sz="2400" b="1" dirty="0"/>
              <a:t>destroy the way we teach before they improve it</a:t>
            </a:r>
            <a:r>
              <a:rPr lang="en-US" sz="2400" dirty="0"/>
              <a:t>.” </a:t>
            </a:r>
            <a:br>
              <a:rPr lang="en-US" sz="2400" dirty="0"/>
            </a:br>
            <a:r>
              <a:rPr lang="en-US" sz="2400" dirty="0"/>
              <a:t>(</a:t>
            </a:r>
            <a:r>
              <a:rPr lang="en-US" sz="2400" dirty="0" err="1"/>
              <a:t>Mollick</a:t>
            </a:r>
            <a:r>
              <a:rPr lang="en-US" sz="2400" dirty="0"/>
              <a:t> p.160)</a:t>
            </a:r>
          </a:p>
        </p:txBody>
      </p:sp>
      <p:pic>
        <p:nvPicPr>
          <p:cNvPr id="1026" name="Picture 2" descr="r/RetroFuturism - a group of people in a classroom">
            <a:extLst>
              <a:ext uri="{FF2B5EF4-FFF2-40B4-BE49-F238E27FC236}">
                <a16:creationId xmlns:a16="http://schemas.microsoft.com/office/drawing/2014/main" id="{780F3243-F961-1313-21C0-7D7DC8B210C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tretch/>
        </p:blipFill>
        <p:spPr bwMode="auto">
          <a:xfrm>
            <a:off x="5820090" y="609600"/>
            <a:ext cx="6301933" cy="4663431"/>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1047">
            <a:extLst>
              <a:ext uri="{FF2B5EF4-FFF2-40B4-BE49-F238E27FC236}">
                <a16:creationId xmlns:a16="http://schemas.microsoft.com/office/drawing/2014/main" id="{39D1DDD4-5BB3-45BA-B9B3-06B62299AD7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049" name="Straight Connector 1048">
            <a:extLst>
              <a:ext uri="{FF2B5EF4-FFF2-40B4-BE49-F238E27FC236}">
                <a16:creationId xmlns:a16="http://schemas.microsoft.com/office/drawing/2014/main" id="{A24DAE64-2302-42EA-8239-F2F0775CA5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70352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E724B9E8-02C8-4B2E-8770-A00A67760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44" name="Picture 43">
            <a:extLst>
              <a:ext uri="{FF2B5EF4-FFF2-40B4-BE49-F238E27FC236}">
                <a16:creationId xmlns:a16="http://schemas.microsoft.com/office/drawing/2014/main" id="{7B8AE548-0BFA-4792-9962-3375923C763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45" name="Straight Connector 44">
            <a:extLst>
              <a:ext uri="{FF2B5EF4-FFF2-40B4-BE49-F238E27FC236}">
                <a16:creationId xmlns:a16="http://schemas.microsoft.com/office/drawing/2014/main" id="{67639EF4-FA83-4D85-90FE-B831AF2838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C87E76A-8F50-413D-9BFC-C5A1525BD9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49" name="Rectangle 48">
            <a:extLst>
              <a:ext uri="{FF2B5EF4-FFF2-40B4-BE49-F238E27FC236}">
                <a16:creationId xmlns:a16="http://schemas.microsoft.com/office/drawing/2014/main" id="{0F28EA84-13B4-4494-A4D3-8DE462FF0E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6BEB1B24-66CE-4D63-A39D-2D1B481DF9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cxnSp>
        <p:nvCxnSpPr>
          <p:cNvPr id="53" name="Straight Connector 52">
            <a:extLst>
              <a:ext uri="{FF2B5EF4-FFF2-40B4-BE49-F238E27FC236}">
                <a16:creationId xmlns:a16="http://schemas.microsoft.com/office/drawing/2014/main" id="{78DE337D-1DBA-4536-8145-B43EE65C747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9301" y="3528543"/>
            <a:ext cx="2823919"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7" name="Picture 6" descr="A close up of a robot head&#10;&#10;Description automatically generated">
            <a:extLst>
              <a:ext uri="{FF2B5EF4-FFF2-40B4-BE49-F238E27FC236}">
                <a16:creationId xmlns:a16="http://schemas.microsoft.com/office/drawing/2014/main" id="{B976322B-5808-1B02-F53D-A637DA428DA5}"/>
              </a:ext>
            </a:extLst>
          </p:cNvPr>
          <p:cNvPicPr>
            <a:picLocks noChangeAspect="1"/>
          </p:cNvPicPr>
          <p:nvPr/>
        </p:nvPicPr>
        <p:blipFill rotWithShape="1">
          <a:blip r:embed="rId4">
            <a:extLst>
              <a:ext uri="{28A0092B-C50C-407E-A947-70E740481C1C}">
                <a14:useLocalDpi xmlns:a14="http://schemas.microsoft.com/office/drawing/2010/main" val="0"/>
              </a:ext>
            </a:extLst>
          </a:blip>
          <a:srcRect l="-1" t="1070" r="-1" b="12463"/>
          <a:stretch/>
        </p:blipFill>
        <p:spPr>
          <a:xfrm>
            <a:off x="576866" y="493081"/>
            <a:ext cx="3785593" cy="4903813"/>
          </a:xfrm>
          <a:prstGeom prst="rect">
            <a:avLst/>
          </a:prstGeom>
        </p:spPr>
      </p:pic>
      <p:pic>
        <p:nvPicPr>
          <p:cNvPr id="6" name="Picture 5" descr="A red light on a rectangular object">
            <a:extLst>
              <a:ext uri="{FF2B5EF4-FFF2-40B4-BE49-F238E27FC236}">
                <a16:creationId xmlns:a16="http://schemas.microsoft.com/office/drawing/2014/main" id="{8FC3EEC5-1784-FB97-EA6E-19158F3A8703}"/>
              </a:ext>
            </a:extLst>
          </p:cNvPr>
          <p:cNvPicPr>
            <a:picLocks noChangeAspect="1"/>
          </p:cNvPicPr>
          <p:nvPr/>
        </p:nvPicPr>
        <p:blipFill rotWithShape="1">
          <a:blip r:embed="rId5">
            <a:extLst>
              <a:ext uri="{28A0092B-C50C-407E-A947-70E740481C1C}">
                <a14:useLocalDpi xmlns:a14="http://schemas.microsoft.com/office/drawing/2010/main" val="0"/>
              </a:ext>
            </a:extLst>
          </a:blip>
          <a:srcRect l="31250" r="30455" b="-231"/>
          <a:stretch/>
        </p:blipFill>
        <p:spPr>
          <a:xfrm>
            <a:off x="5114929" y="446855"/>
            <a:ext cx="2347452" cy="4915237"/>
          </a:xfrm>
          <a:prstGeom prst="rect">
            <a:avLst/>
          </a:prstGeom>
        </p:spPr>
      </p:pic>
      <p:pic>
        <p:nvPicPr>
          <p:cNvPr id="8" name="Picture 7" descr="A cartoon character holding a robot">
            <a:extLst>
              <a:ext uri="{FF2B5EF4-FFF2-40B4-BE49-F238E27FC236}">
                <a16:creationId xmlns:a16="http://schemas.microsoft.com/office/drawing/2014/main" id="{B77A36B1-F668-8064-C6D9-E2EF6B74341C}"/>
              </a:ext>
            </a:extLst>
          </p:cNvPr>
          <p:cNvPicPr>
            <a:picLocks noChangeAspect="1"/>
          </p:cNvPicPr>
          <p:nvPr/>
        </p:nvPicPr>
        <p:blipFill rotWithShape="1">
          <a:blip r:embed="rId6">
            <a:extLst>
              <a:ext uri="{28A0092B-C50C-407E-A947-70E740481C1C}">
                <a14:useLocalDpi xmlns:a14="http://schemas.microsoft.com/office/drawing/2010/main" val="0"/>
              </a:ext>
            </a:extLst>
          </a:blip>
          <a:srcRect l="51246" t="31568" r="7169" b="4599"/>
          <a:stretch/>
        </p:blipFill>
        <p:spPr>
          <a:xfrm>
            <a:off x="8326073" y="1781338"/>
            <a:ext cx="3297201" cy="3580754"/>
          </a:xfrm>
          <a:prstGeom prst="rect">
            <a:avLst/>
          </a:prstGeom>
        </p:spPr>
      </p:pic>
      <p:pic>
        <p:nvPicPr>
          <p:cNvPr id="55" name="Picture 54">
            <a:extLst>
              <a:ext uri="{FF2B5EF4-FFF2-40B4-BE49-F238E27FC236}">
                <a16:creationId xmlns:a16="http://schemas.microsoft.com/office/drawing/2014/main" id="{E7233926-059A-41AD-A9F2-56552CF4FF6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57" name="Straight Connector 56">
            <a:extLst>
              <a:ext uri="{FF2B5EF4-FFF2-40B4-BE49-F238E27FC236}">
                <a16:creationId xmlns:a16="http://schemas.microsoft.com/office/drawing/2014/main" id="{C13C145E-93D4-481E-92DC-736D9EBA37F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11" name="Title 10">
            <a:extLst>
              <a:ext uri="{FF2B5EF4-FFF2-40B4-BE49-F238E27FC236}">
                <a16:creationId xmlns:a16="http://schemas.microsoft.com/office/drawing/2014/main" id="{64A36436-B572-0D76-849C-B0E0AF5AAC65}"/>
              </a:ext>
            </a:extLst>
          </p:cNvPr>
          <p:cNvSpPr>
            <a:spLocks noGrp="1"/>
          </p:cNvSpPr>
          <p:nvPr>
            <p:ph type="title"/>
          </p:nvPr>
        </p:nvSpPr>
        <p:spPr>
          <a:xfrm>
            <a:off x="8214852" y="481651"/>
            <a:ext cx="3408422" cy="961329"/>
          </a:xfrm>
        </p:spPr>
        <p:txBody>
          <a:bodyPr>
            <a:normAutofit fontScale="90000"/>
          </a:bodyPr>
          <a:lstStyle/>
          <a:p>
            <a:r>
              <a:rPr lang="en-US"/>
              <a:t>Unintended possibilities?</a:t>
            </a:r>
          </a:p>
        </p:txBody>
      </p:sp>
      <p:cxnSp>
        <p:nvCxnSpPr>
          <p:cNvPr id="15" name="Straight Connector 14">
            <a:extLst>
              <a:ext uri="{FF2B5EF4-FFF2-40B4-BE49-F238E27FC236}">
                <a16:creationId xmlns:a16="http://schemas.microsoft.com/office/drawing/2014/main" id="{F6C5E6C6-0CE0-E702-425E-C182C46B4126}"/>
              </a:ext>
            </a:extLst>
          </p:cNvPr>
          <p:cNvCxnSpPr>
            <a:cxnSpLocks/>
          </p:cNvCxnSpPr>
          <p:nvPr/>
        </p:nvCxnSpPr>
        <p:spPr>
          <a:xfrm>
            <a:off x="8326073" y="1562276"/>
            <a:ext cx="3361902"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58424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88ADE-EBF9-0DF4-026E-0E1DC6305F9F}"/>
              </a:ext>
            </a:extLst>
          </p:cNvPr>
          <p:cNvSpPr>
            <a:spLocks noGrp="1"/>
          </p:cNvSpPr>
          <p:nvPr>
            <p:ph type="title"/>
          </p:nvPr>
        </p:nvSpPr>
        <p:spPr>
          <a:xfrm>
            <a:off x="1324708" y="254948"/>
            <a:ext cx="9284677" cy="659076"/>
          </a:xfrm>
        </p:spPr>
        <p:txBody>
          <a:bodyPr>
            <a:normAutofit/>
          </a:bodyPr>
          <a:lstStyle/>
          <a:p>
            <a:r>
              <a:rPr lang="en-US" sz="3600"/>
              <a:t>“Sherman, set the Wayback Machine…”</a:t>
            </a:r>
          </a:p>
        </p:txBody>
      </p:sp>
      <p:pic>
        <p:nvPicPr>
          <p:cNvPr id="5" name="Content Placeholder 4">
            <a:extLst>
              <a:ext uri="{FF2B5EF4-FFF2-40B4-BE49-F238E27FC236}">
                <a16:creationId xmlns:a16="http://schemas.microsoft.com/office/drawing/2014/main" id="{1A626BE5-E829-22F3-0ED5-273A75004656}"/>
              </a:ext>
            </a:extLst>
          </p:cNvPr>
          <p:cNvPicPr>
            <a:picLocks noGrp="1" noChangeAspect="1"/>
          </p:cNvPicPr>
          <p:nvPr>
            <p:ph idx="1"/>
          </p:nvPr>
        </p:nvPicPr>
        <p:blipFill>
          <a:blip r:embed="rId4"/>
          <a:stretch>
            <a:fillRect/>
          </a:stretch>
        </p:blipFill>
        <p:spPr>
          <a:xfrm>
            <a:off x="6247791" y="1346893"/>
            <a:ext cx="3400425" cy="1295400"/>
          </a:xfrm>
        </p:spPr>
      </p:pic>
      <p:pic>
        <p:nvPicPr>
          <p:cNvPr id="7" name="Picture 6">
            <a:extLst>
              <a:ext uri="{FF2B5EF4-FFF2-40B4-BE49-F238E27FC236}">
                <a16:creationId xmlns:a16="http://schemas.microsoft.com/office/drawing/2014/main" id="{F78F5276-BA69-C25A-9CB1-F238C99C97E0}"/>
              </a:ext>
            </a:extLst>
          </p:cNvPr>
          <p:cNvPicPr>
            <a:picLocks noChangeAspect="1"/>
          </p:cNvPicPr>
          <p:nvPr/>
        </p:nvPicPr>
        <p:blipFill rotWithShape="1">
          <a:blip r:embed="rId5"/>
          <a:srcRect t="11458" b="10176"/>
          <a:stretch/>
        </p:blipFill>
        <p:spPr>
          <a:xfrm>
            <a:off x="9121587" y="5470148"/>
            <a:ext cx="2514600" cy="1115355"/>
          </a:xfrm>
          <a:prstGeom prst="rect">
            <a:avLst/>
          </a:prstGeom>
        </p:spPr>
      </p:pic>
      <p:pic>
        <p:nvPicPr>
          <p:cNvPr id="9" name="Picture 8">
            <a:extLst>
              <a:ext uri="{FF2B5EF4-FFF2-40B4-BE49-F238E27FC236}">
                <a16:creationId xmlns:a16="http://schemas.microsoft.com/office/drawing/2014/main" id="{D2BD0B29-16CD-278B-9EE9-D01DD66064CA}"/>
              </a:ext>
            </a:extLst>
          </p:cNvPr>
          <p:cNvPicPr>
            <a:picLocks noChangeAspect="1"/>
          </p:cNvPicPr>
          <p:nvPr/>
        </p:nvPicPr>
        <p:blipFill>
          <a:blip r:embed="rId6"/>
          <a:stretch>
            <a:fillRect/>
          </a:stretch>
        </p:blipFill>
        <p:spPr>
          <a:xfrm>
            <a:off x="8952327" y="3937401"/>
            <a:ext cx="2683860" cy="1257399"/>
          </a:xfrm>
          <a:prstGeom prst="rect">
            <a:avLst/>
          </a:prstGeom>
        </p:spPr>
      </p:pic>
      <p:pic>
        <p:nvPicPr>
          <p:cNvPr id="11" name="Picture 10">
            <a:extLst>
              <a:ext uri="{FF2B5EF4-FFF2-40B4-BE49-F238E27FC236}">
                <a16:creationId xmlns:a16="http://schemas.microsoft.com/office/drawing/2014/main" id="{D6221F63-7EC2-80B0-C1DF-585465FCBAB8}"/>
              </a:ext>
            </a:extLst>
          </p:cNvPr>
          <p:cNvPicPr>
            <a:picLocks noChangeAspect="1"/>
          </p:cNvPicPr>
          <p:nvPr/>
        </p:nvPicPr>
        <p:blipFill>
          <a:blip r:embed="rId7"/>
          <a:stretch>
            <a:fillRect/>
          </a:stretch>
        </p:blipFill>
        <p:spPr>
          <a:xfrm>
            <a:off x="6247791" y="2832647"/>
            <a:ext cx="3400425" cy="914400"/>
          </a:xfrm>
          <a:prstGeom prst="rect">
            <a:avLst/>
          </a:prstGeom>
        </p:spPr>
      </p:pic>
      <p:graphicFrame>
        <p:nvGraphicFramePr>
          <p:cNvPr id="12" name="Object 11">
            <a:extLst>
              <a:ext uri="{FF2B5EF4-FFF2-40B4-BE49-F238E27FC236}">
                <a16:creationId xmlns:a16="http://schemas.microsoft.com/office/drawing/2014/main" id="{44A14913-D3A6-C0AA-42E9-5E8434D9988B}"/>
              </a:ext>
            </a:extLst>
          </p:cNvPr>
          <p:cNvGraphicFramePr>
            <a:graphicFrameLocks noChangeAspect="1"/>
          </p:cNvGraphicFramePr>
          <p:nvPr>
            <p:extLst>
              <p:ext uri="{D42A27DB-BD31-4B8C-83A1-F6EECF244321}">
                <p14:modId xmlns:p14="http://schemas.microsoft.com/office/powerpoint/2010/main" val="1916295305"/>
              </p:ext>
            </p:extLst>
          </p:nvPr>
        </p:nvGraphicFramePr>
        <p:xfrm>
          <a:off x="6225500" y="3918873"/>
          <a:ext cx="2423880" cy="1336762"/>
        </p:xfrm>
        <a:graphic>
          <a:graphicData uri="http://schemas.openxmlformats.org/presentationml/2006/ole">
            <mc:AlternateContent xmlns:mc="http://schemas.openxmlformats.org/markup-compatibility/2006">
              <mc:Choice xmlns:v="urn:schemas-microsoft-com:vml" Requires="v">
                <p:oleObj name="Bitmap Image" r:id="rId8" imgW="3129075" imgH="1725030" progId="Paint.Picture">
                  <p:embed/>
                </p:oleObj>
              </mc:Choice>
              <mc:Fallback>
                <p:oleObj name="Bitmap Image" r:id="rId8" imgW="3129075" imgH="1725030" progId="Paint.Picture">
                  <p:embed/>
                  <p:pic>
                    <p:nvPicPr>
                      <p:cNvPr id="12" name="Object 11">
                        <a:extLst>
                          <a:ext uri="{FF2B5EF4-FFF2-40B4-BE49-F238E27FC236}">
                            <a16:creationId xmlns:a16="http://schemas.microsoft.com/office/drawing/2014/main" id="{44A14913-D3A6-C0AA-42E9-5E8434D9988B}"/>
                          </a:ext>
                        </a:extLst>
                      </p:cNvPr>
                      <p:cNvPicPr/>
                      <p:nvPr/>
                    </p:nvPicPr>
                    <p:blipFill>
                      <a:blip r:embed="rId9"/>
                      <a:stretch>
                        <a:fillRect/>
                      </a:stretch>
                    </p:blipFill>
                    <p:spPr>
                      <a:xfrm>
                        <a:off x="6225500" y="3918873"/>
                        <a:ext cx="2423880" cy="1336762"/>
                      </a:xfrm>
                      <a:prstGeom prst="rect">
                        <a:avLst/>
                      </a:prstGeom>
                    </p:spPr>
                  </p:pic>
                </p:oleObj>
              </mc:Fallback>
            </mc:AlternateContent>
          </a:graphicData>
        </a:graphic>
      </p:graphicFrame>
      <p:pic>
        <p:nvPicPr>
          <p:cNvPr id="14" name="Picture 13">
            <a:extLst>
              <a:ext uri="{FF2B5EF4-FFF2-40B4-BE49-F238E27FC236}">
                <a16:creationId xmlns:a16="http://schemas.microsoft.com/office/drawing/2014/main" id="{1F4F7942-32A7-7876-EC65-B3AFAD854B97}"/>
              </a:ext>
            </a:extLst>
          </p:cNvPr>
          <p:cNvPicPr>
            <a:picLocks noChangeAspect="1"/>
          </p:cNvPicPr>
          <p:nvPr/>
        </p:nvPicPr>
        <p:blipFill>
          <a:blip r:embed="rId10"/>
          <a:stretch>
            <a:fillRect/>
          </a:stretch>
        </p:blipFill>
        <p:spPr>
          <a:xfrm>
            <a:off x="9988362" y="1851833"/>
            <a:ext cx="1647825" cy="1428750"/>
          </a:xfrm>
          <a:prstGeom prst="rect">
            <a:avLst/>
          </a:prstGeom>
        </p:spPr>
      </p:pic>
      <p:pic>
        <p:nvPicPr>
          <p:cNvPr id="16" name="Picture 15">
            <a:extLst>
              <a:ext uri="{FF2B5EF4-FFF2-40B4-BE49-F238E27FC236}">
                <a16:creationId xmlns:a16="http://schemas.microsoft.com/office/drawing/2014/main" id="{8B1ED383-12B8-A7D6-69F8-0132A946BE39}"/>
              </a:ext>
            </a:extLst>
          </p:cNvPr>
          <p:cNvPicPr>
            <a:picLocks noChangeAspect="1"/>
          </p:cNvPicPr>
          <p:nvPr/>
        </p:nvPicPr>
        <p:blipFill>
          <a:blip r:embed="rId11"/>
          <a:stretch>
            <a:fillRect/>
          </a:stretch>
        </p:blipFill>
        <p:spPr>
          <a:xfrm>
            <a:off x="6202431" y="5427461"/>
            <a:ext cx="2514600" cy="1133475"/>
          </a:xfrm>
          <a:prstGeom prst="rect">
            <a:avLst/>
          </a:prstGeom>
        </p:spPr>
      </p:pic>
      <p:pic>
        <p:nvPicPr>
          <p:cNvPr id="23" name="Picture 22">
            <a:extLst>
              <a:ext uri="{FF2B5EF4-FFF2-40B4-BE49-F238E27FC236}">
                <a16:creationId xmlns:a16="http://schemas.microsoft.com/office/drawing/2014/main" id="{CC9860DF-37B2-5E8A-DC5E-0E3776FA7783}"/>
              </a:ext>
            </a:extLst>
          </p:cNvPr>
          <p:cNvPicPr>
            <a:picLocks noChangeAspect="1"/>
          </p:cNvPicPr>
          <p:nvPr/>
        </p:nvPicPr>
        <p:blipFill>
          <a:blip r:embed="rId12"/>
          <a:stretch>
            <a:fillRect/>
          </a:stretch>
        </p:blipFill>
        <p:spPr>
          <a:xfrm>
            <a:off x="764931" y="4261403"/>
            <a:ext cx="4533900" cy="2324100"/>
          </a:xfrm>
          <a:prstGeom prst="rect">
            <a:avLst/>
          </a:prstGeom>
        </p:spPr>
      </p:pic>
      <p:pic>
        <p:nvPicPr>
          <p:cNvPr id="1026" name="Picture 2">
            <a:extLst>
              <a:ext uri="{FF2B5EF4-FFF2-40B4-BE49-F238E27FC236}">
                <a16:creationId xmlns:a16="http://schemas.microsoft.com/office/drawing/2014/main" id="{68F88666-1727-80F1-7047-98B12417EDCE}"/>
              </a:ext>
            </a:extLst>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203003" y="1115104"/>
            <a:ext cx="5894021" cy="3785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07554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29C51009-A09A-4689-8E6C-F8FC99E6A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13A416-D67E-A8AF-20C7-F56E05423888}"/>
              </a:ext>
            </a:extLst>
          </p:cNvPr>
          <p:cNvSpPr>
            <a:spLocks noGrp="1"/>
          </p:cNvSpPr>
          <p:nvPr>
            <p:ph type="title"/>
          </p:nvPr>
        </p:nvSpPr>
        <p:spPr>
          <a:xfrm>
            <a:off x="979772" y="1822078"/>
            <a:ext cx="3539247" cy="2037228"/>
          </a:xfrm>
        </p:spPr>
        <p:txBody>
          <a:bodyPr anchor="ctr">
            <a:normAutofit/>
          </a:bodyPr>
          <a:lstStyle/>
          <a:p>
            <a:r>
              <a:rPr lang="en-US" sz="3600" err="1"/>
              <a:t>Mollick’s</a:t>
            </a:r>
            <a:r>
              <a:rPr lang="en-US" sz="3600"/>
              <a:t> Four Futures</a:t>
            </a:r>
          </a:p>
        </p:txBody>
      </p:sp>
      <p:cxnSp>
        <p:nvCxnSpPr>
          <p:cNvPr id="27" name="Straight Connector 26">
            <a:extLst>
              <a:ext uri="{FF2B5EF4-FFF2-40B4-BE49-F238E27FC236}">
                <a16:creationId xmlns:a16="http://schemas.microsoft.com/office/drawing/2014/main" id="{9EC65442-F244-409C-BF44-C5D6472E81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148839"/>
            <a:ext cx="0" cy="320040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7398912-0AD9-4C5F-EEAB-69A55386D9E0}"/>
              </a:ext>
            </a:extLst>
          </p:cNvPr>
          <p:cNvSpPr>
            <a:spLocks noGrp="1"/>
          </p:cNvSpPr>
          <p:nvPr>
            <p:ph idx="1"/>
          </p:nvPr>
        </p:nvSpPr>
        <p:spPr>
          <a:xfrm>
            <a:off x="4924851" y="1600199"/>
            <a:ext cx="6130003" cy="3482789"/>
          </a:xfrm>
        </p:spPr>
        <p:txBody>
          <a:bodyPr anchor="ctr">
            <a:normAutofit/>
          </a:bodyPr>
          <a:lstStyle/>
          <a:p>
            <a:r>
              <a:rPr lang="en-US" sz="3200"/>
              <a:t>Capabilities plateau</a:t>
            </a:r>
          </a:p>
          <a:p>
            <a:r>
              <a:rPr lang="en-US" sz="3200"/>
              <a:t>Linear growth</a:t>
            </a:r>
          </a:p>
          <a:p>
            <a:r>
              <a:rPr lang="en-US" sz="3200"/>
              <a:t>Exponential growth</a:t>
            </a:r>
          </a:p>
          <a:p>
            <a:r>
              <a:rPr lang="en-US" sz="3200"/>
              <a:t>AGI (Jarvis / </a:t>
            </a:r>
            <a:r>
              <a:rPr lang="en-US" sz="3200" err="1"/>
              <a:t>SkyNet</a:t>
            </a:r>
            <a:r>
              <a:rPr lang="en-US" sz="3200"/>
              <a:t>)</a:t>
            </a:r>
          </a:p>
        </p:txBody>
      </p:sp>
    </p:spTree>
    <p:extLst>
      <p:ext uri="{BB962C8B-B14F-4D97-AF65-F5344CB8AC3E}">
        <p14:creationId xmlns:p14="http://schemas.microsoft.com/office/powerpoint/2010/main" val="10115947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5C3D674-3D59-4E93-80CA-0C0A9095E8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884B8F8-FDC9-498B-9960-5D7260AFCB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417737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D04A0B59-99E7-584C-C936-7A96BB6E1088}"/>
              </a:ext>
            </a:extLst>
          </p:cNvPr>
          <p:cNvSpPr>
            <a:spLocks noGrp="1"/>
          </p:cNvSpPr>
          <p:nvPr>
            <p:ph type="title"/>
          </p:nvPr>
        </p:nvSpPr>
        <p:spPr>
          <a:xfrm>
            <a:off x="1451580" y="804520"/>
            <a:ext cx="4176511" cy="1049235"/>
          </a:xfrm>
        </p:spPr>
        <p:txBody>
          <a:bodyPr>
            <a:normAutofit/>
          </a:bodyPr>
          <a:lstStyle/>
          <a:p>
            <a:r>
              <a:rPr lang="en-US" sz="2700"/>
              <a:t>Ethan’s Four futures planner GPT (STEEP)</a:t>
            </a:r>
          </a:p>
        </p:txBody>
      </p:sp>
      <p:sp>
        <p:nvSpPr>
          <p:cNvPr id="14" name="Rectangle 13">
            <a:extLst>
              <a:ext uri="{FF2B5EF4-FFF2-40B4-BE49-F238E27FC236}">
                <a16:creationId xmlns:a16="http://schemas.microsoft.com/office/drawing/2014/main" id="{EF2A81E1-BCBE-426B-8C09-33274E694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Content Placeholder 2">
            <a:extLst>
              <a:ext uri="{FF2B5EF4-FFF2-40B4-BE49-F238E27FC236}">
                <a16:creationId xmlns:a16="http://schemas.microsoft.com/office/drawing/2014/main" id="{0F9CFB8D-A8EC-A88B-B6E0-F3BC24D4F47C}"/>
              </a:ext>
            </a:extLst>
          </p:cNvPr>
          <p:cNvSpPr>
            <a:spLocks noGrp="1"/>
          </p:cNvSpPr>
          <p:nvPr>
            <p:ph idx="1"/>
          </p:nvPr>
        </p:nvSpPr>
        <p:spPr>
          <a:xfrm>
            <a:off x="1451581" y="2015732"/>
            <a:ext cx="2726524" cy="3723886"/>
          </a:xfrm>
        </p:spPr>
        <p:txBody>
          <a:bodyPr>
            <a:normAutofit/>
          </a:bodyPr>
          <a:lstStyle/>
          <a:p>
            <a:r>
              <a:rPr lang="en-US" sz="2800"/>
              <a:t>Social</a:t>
            </a:r>
          </a:p>
          <a:p>
            <a:r>
              <a:rPr lang="en-US" sz="2800"/>
              <a:t>Technological</a:t>
            </a:r>
          </a:p>
          <a:p>
            <a:r>
              <a:rPr lang="en-US" sz="2800"/>
              <a:t>Economic</a:t>
            </a:r>
          </a:p>
          <a:p>
            <a:r>
              <a:rPr lang="en-US" sz="2800"/>
              <a:t>Environmental</a:t>
            </a:r>
          </a:p>
          <a:p>
            <a:r>
              <a:rPr lang="en-US" sz="2800"/>
              <a:t>Political</a:t>
            </a:r>
          </a:p>
        </p:txBody>
      </p:sp>
      <p:pic>
        <p:nvPicPr>
          <p:cNvPr id="5" name="Picture 4">
            <a:extLst>
              <a:ext uri="{FF2B5EF4-FFF2-40B4-BE49-F238E27FC236}">
                <a16:creationId xmlns:a16="http://schemas.microsoft.com/office/drawing/2014/main" id="{C012DA0B-C27C-B8CA-F418-142AC593497E}"/>
              </a:ext>
            </a:extLst>
          </p:cNvPr>
          <p:cNvPicPr>
            <a:picLocks noChangeAspect="1"/>
          </p:cNvPicPr>
          <p:nvPr/>
        </p:nvPicPr>
        <p:blipFill>
          <a:blip r:embed="rId3"/>
          <a:stretch>
            <a:fillRect/>
          </a:stretch>
        </p:blipFill>
        <p:spPr>
          <a:xfrm>
            <a:off x="5628091" y="406369"/>
            <a:ext cx="6204022" cy="5614638"/>
          </a:xfrm>
          <a:prstGeom prst="rect">
            <a:avLst/>
          </a:prstGeom>
        </p:spPr>
      </p:pic>
      <p:pic>
        <p:nvPicPr>
          <p:cNvPr id="16" name="Picture 15">
            <a:extLst>
              <a:ext uri="{FF2B5EF4-FFF2-40B4-BE49-F238E27FC236}">
                <a16:creationId xmlns:a16="http://schemas.microsoft.com/office/drawing/2014/main" id="{39D1DDD4-5BB3-45BA-B9B3-06B62299AD7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8" name="Straight Connector 17">
            <a:extLst>
              <a:ext uri="{FF2B5EF4-FFF2-40B4-BE49-F238E27FC236}">
                <a16:creationId xmlns:a16="http://schemas.microsoft.com/office/drawing/2014/main" id="{A24DAE64-2302-42EA-8239-F2F0775CA5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04621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BC275-9C5B-58BA-EC17-95A9FF17E65F}"/>
              </a:ext>
            </a:extLst>
          </p:cNvPr>
          <p:cNvSpPr>
            <a:spLocks noGrp="1"/>
          </p:cNvSpPr>
          <p:nvPr>
            <p:ph type="title"/>
          </p:nvPr>
        </p:nvSpPr>
        <p:spPr/>
        <p:txBody>
          <a:bodyPr/>
          <a:lstStyle/>
          <a:p>
            <a:r>
              <a:rPr lang="en-US"/>
              <a:t>“The Singularity is Nearer” – ray Kurzweil </a:t>
            </a:r>
          </a:p>
        </p:txBody>
      </p:sp>
      <p:sp>
        <p:nvSpPr>
          <p:cNvPr id="3" name="Content Placeholder 2">
            <a:extLst>
              <a:ext uri="{FF2B5EF4-FFF2-40B4-BE49-F238E27FC236}">
                <a16:creationId xmlns:a16="http://schemas.microsoft.com/office/drawing/2014/main" id="{B56C8357-94C6-A3A1-7D1A-F57B563EC008}"/>
              </a:ext>
            </a:extLst>
          </p:cNvPr>
          <p:cNvSpPr>
            <a:spLocks noGrp="1"/>
          </p:cNvSpPr>
          <p:nvPr>
            <p:ph idx="1"/>
          </p:nvPr>
        </p:nvSpPr>
        <p:spPr/>
        <p:txBody>
          <a:bodyPr>
            <a:normAutofit/>
          </a:bodyPr>
          <a:lstStyle/>
          <a:p>
            <a:r>
              <a:rPr lang="en-US" sz="2800" dirty="0"/>
              <a:t>2005 “The Singularity is Near” predictions haven’t changed</a:t>
            </a:r>
          </a:p>
          <a:p>
            <a:r>
              <a:rPr lang="en-US" sz="2800" dirty="0"/>
              <a:t>2029 – AI passes the Turing Test – equals human intelligence</a:t>
            </a:r>
            <a:br>
              <a:rPr lang="en-US" sz="2800" dirty="0"/>
            </a:br>
            <a:r>
              <a:rPr lang="en-US" sz="2800" dirty="0"/>
              <a:t>(I worry about the computer that flunks it on purpose…)</a:t>
            </a:r>
          </a:p>
          <a:p>
            <a:r>
              <a:rPr lang="en-US" sz="2800" dirty="0"/>
              <a:t>2045 – Humans merge with AI to create superintelligence (“Singularity” – a massive inflection point)</a:t>
            </a:r>
          </a:p>
        </p:txBody>
      </p:sp>
    </p:spTree>
    <p:extLst>
      <p:ext uri="{BB962C8B-B14F-4D97-AF65-F5344CB8AC3E}">
        <p14:creationId xmlns:p14="http://schemas.microsoft.com/office/powerpoint/2010/main" val="39659000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9C51009-A09A-4689-8E6C-F8FC99E6A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B42B23-50E5-AA30-37F6-5069E486BCC3}"/>
              </a:ext>
            </a:extLst>
          </p:cNvPr>
          <p:cNvSpPr>
            <a:spLocks noGrp="1"/>
          </p:cNvSpPr>
          <p:nvPr>
            <p:ph type="title"/>
          </p:nvPr>
        </p:nvSpPr>
        <p:spPr>
          <a:xfrm>
            <a:off x="844475" y="1600199"/>
            <a:ext cx="3809815" cy="4297680"/>
          </a:xfrm>
        </p:spPr>
        <p:txBody>
          <a:bodyPr anchor="ctr">
            <a:normAutofit/>
          </a:bodyPr>
          <a:lstStyle/>
          <a:p>
            <a:r>
              <a:rPr lang="en-US" sz="4000" b="0" i="0">
                <a:effectLst/>
                <a:latin typeface="McKinsey Sans"/>
              </a:rPr>
              <a:t>McKinsey: four kinds of predetermined outcomes</a:t>
            </a:r>
            <a:br>
              <a:rPr lang="en-US" sz="4000" b="0" i="0">
                <a:effectLst/>
                <a:latin typeface="McKinsey Sans"/>
              </a:rPr>
            </a:br>
            <a:endParaRPr lang="en-US" sz="4000"/>
          </a:p>
        </p:txBody>
      </p:sp>
      <p:cxnSp>
        <p:nvCxnSpPr>
          <p:cNvPr id="10" name="Straight Connector 9">
            <a:extLst>
              <a:ext uri="{FF2B5EF4-FFF2-40B4-BE49-F238E27FC236}">
                <a16:creationId xmlns:a16="http://schemas.microsoft.com/office/drawing/2014/main" id="{9EC65442-F244-409C-BF44-C5D6472E81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148839"/>
            <a:ext cx="0" cy="320040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21" name="Content Placeholder 2">
            <a:extLst>
              <a:ext uri="{FF2B5EF4-FFF2-40B4-BE49-F238E27FC236}">
                <a16:creationId xmlns:a16="http://schemas.microsoft.com/office/drawing/2014/main" id="{1176CA7E-334C-1952-7816-D8885A8FC446}"/>
              </a:ext>
            </a:extLst>
          </p:cNvPr>
          <p:cNvSpPr>
            <a:spLocks noGrp="1"/>
          </p:cNvSpPr>
          <p:nvPr>
            <p:ph idx="1"/>
          </p:nvPr>
        </p:nvSpPr>
        <p:spPr>
          <a:xfrm>
            <a:off x="4924851" y="1600199"/>
            <a:ext cx="6130003" cy="4297680"/>
          </a:xfrm>
        </p:spPr>
        <p:txBody>
          <a:bodyPr anchor="ctr">
            <a:normAutofit/>
          </a:bodyPr>
          <a:lstStyle/>
          <a:p>
            <a:r>
              <a:rPr lang="en-US" sz="2800" b="0" i="0">
                <a:effectLst/>
                <a:latin typeface="McKinsey Sans"/>
              </a:rPr>
              <a:t>Demographic trends</a:t>
            </a:r>
          </a:p>
          <a:p>
            <a:r>
              <a:rPr lang="en-US" sz="2800">
                <a:latin typeface="McKinsey Sans"/>
              </a:rPr>
              <a:t>E</a:t>
            </a:r>
            <a:r>
              <a:rPr lang="en-US" sz="2800" b="0" i="0">
                <a:effectLst/>
                <a:latin typeface="McKinsey Sans"/>
              </a:rPr>
              <a:t>conomic action &amp; reaction</a:t>
            </a:r>
          </a:p>
          <a:p>
            <a:r>
              <a:rPr lang="en-US" sz="2800" b="0" i="0">
                <a:effectLst/>
                <a:latin typeface="McKinsey Sans"/>
              </a:rPr>
              <a:t>Reversal of unsustainable trends</a:t>
            </a:r>
          </a:p>
          <a:p>
            <a:r>
              <a:rPr lang="en-US" sz="2800">
                <a:latin typeface="McKinsey Sans"/>
              </a:rPr>
              <a:t>S</a:t>
            </a:r>
            <a:r>
              <a:rPr lang="en-US" sz="2800" b="0" i="0">
                <a:effectLst/>
                <a:latin typeface="McKinsey Sans"/>
              </a:rPr>
              <a:t>cheduled events beyond the horizon</a:t>
            </a:r>
            <a:endParaRPr lang="en-US" sz="2800"/>
          </a:p>
          <a:p>
            <a:endParaRPr lang="en-US" sz="2800"/>
          </a:p>
        </p:txBody>
      </p:sp>
    </p:spTree>
    <p:extLst>
      <p:ext uri="{BB962C8B-B14F-4D97-AF65-F5344CB8AC3E}">
        <p14:creationId xmlns:p14="http://schemas.microsoft.com/office/powerpoint/2010/main" val="7306922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31" name="Picture 30">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3" name="Straight Connector 32">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37" name="Rectangle 36">
            <a:extLst>
              <a:ext uri="{FF2B5EF4-FFF2-40B4-BE49-F238E27FC236}">
                <a16:creationId xmlns:a16="http://schemas.microsoft.com/office/drawing/2014/main" id="{D0712110-0BC1-4B31-B3BB-63B44222E8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4466B5F3-C053-4580-B04A-1EF9498882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DD7A12F2-C375-8ACA-3EA1-9409CC2AA4AC}"/>
              </a:ext>
            </a:extLst>
          </p:cNvPr>
          <p:cNvSpPr>
            <a:spLocks noGrp="1"/>
          </p:cNvSpPr>
          <p:nvPr>
            <p:ph type="title"/>
          </p:nvPr>
        </p:nvSpPr>
        <p:spPr>
          <a:xfrm>
            <a:off x="1452616" y="962902"/>
            <a:ext cx="4176384" cy="2380828"/>
          </a:xfrm>
        </p:spPr>
        <p:txBody>
          <a:bodyPr vert="horz" lIns="91440" tIns="45720" rIns="91440" bIns="0" rtlCol="0" anchor="b">
            <a:normAutofit/>
          </a:bodyPr>
          <a:lstStyle/>
          <a:p>
            <a:r>
              <a:rPr lang="en-US" sz="4100"/>
              <a:t>Demographics are destiny</a:t>
            </a:r>
          </a:p>
        </p:txBody>
      </p:sp>
      <p:cxnSp>
        <p:nvCxnSpPr>
          <p:cNvPr id="41" name="Straight Connector 40">
            <a:extLst>
              <a:ext uri="{FF2B5EF4-FFF2-40B4-BE49-F238E27FC236}">
                <a16:creationId xmlns:a16="http://schemas.microsoft.com/office/drawing/2014/main" id="{FA6123F2-4B61-414F-A7E5-5B7828EACAE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2617" y="3528543"/>
            <a:ext cx="4171479"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5" name="Content Placeholder 4" descr="A blue poster with a graph&#10;&#10;Description automatically generated with medium confidence">
            <a:extLst>
              <a:ext uri="{FF2B5EF4-FFF2-40B4-BE49-F238E27FC236}">
                <a16:creationId xmlns:a16="http://schemas.microsoft.com/office/drawing/2014/main" id="{A5AA9349-BA84-31EF-2F65-CA026F1B49C5}"/>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906807" y="377616"/>
            <a:ext cx="4148045" cy="5404619"/>
          </a:xfrm>
          <a:prstGeom prst="rect">
            <a:avLst/>
          </a:prstGeom>
        </p:spPr>
      </p:pic>
      <p:pic>
        <p:nvPicPr>
          <p:cNvPr id="43" name="Picture 42">
            <a:extLst>
              <a:ext uri="{FF2B5EF4-FFF2-40B4-BE49-F238E27FC236}">
                <a16:creationId xmlns:a16="http://schemas.microsoft.com/office/drawing/2014/main" id="{25CED634-E2D0-4AB7-96DD-816C9B52C5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45" name="Straight Connector 44">
            <a:extLst>
              <a:ext uri="{FF2B5EF4-FFF2-40B4-BE49-F238E27FC236}">
                <a16:creationId xmlns:a16="http://schemas.microsoft.com/office/drawing/2014/main" id="{FCDDCDFB-696D-4FDF-9B58-24F71B7C37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43393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31" name="Picture 30">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3" name="Straight Connector 32">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37" name="Rectangle 36">
            <a:extLst>
              <a:ext uri="{FF2B5EF4-FFF2-40B4-BE49-F238E27FC236}">
                <a16:creationId xmlns:a16="http://schemas.microsoft.com/office/drawing/2014/main" id="{D0712110-0BC1-4B31-B3BB-63B44222E8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4466B5F3-C053-4580-B04A-1EF9498882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DD7A12F2-C375-8ACA-3EA1-9409CC2AA4AC}"/>
              </a:ext>
            </a:extLst>
          </p:cNvPr>
          <p:cNvSpPr>
            <a:spLocks noGrp="1"/>
          </p:cNvSpPr>
          <p:nvPr>
            <p:ph type="title"/>
          </p:nvPr>
        </p:nvSpPr>
        <p:spPr>
          <a:xfrm>
            <a:off x="1452616" y="962902"/>
            <a:ext cx="4176384" cy="2380828"/>
          </a:xfrm>
        </p:spPr>
        <p:txBody>
          <a:bodyPr vert="horz" lIns="91440" tIns="45720" rIns="91440" bIns="0" rtlCol="0" anchor="b">
            <a:normAutofit/>
          </a:bodyPr>
          <a:lstStyle/>
          <a:p>
            <a:r>
              <a:rPr lang="en-US" sz="4100"/>
              <a:t>Demographics are destiny</a:t>
            </a:r>
          </a:p>
        </p:txBody>
      </p:sp>
      <p:cxnSp>
        <p:nvCxnSpPr>
          <p:cNvPr id="41" name="Straight Connector 40">
            <a:extLst>
              <a:ext uri="{FF2B5EF4-FFF2-40B4-BE49-F238E27FC236}">
                <a16:creationId xmlns:a16="http://schemas.microsoft.com/office/drawing/2014/main" id="{FA6123F2-4B61-414F-A7E5-5B7828EACAE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2617" y="3528543"/>
            <a:ext cx="4171479"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5" name="Content Placeholder 4" descr="A blue poster with a graph&#10;&#10;Description automatically generated with medium confidence">
            <a:extLst>
              <a:ext uri="{FF2B5EF4-FFF2-40B4-BE49-F238E27FC236}">
                <a16:creationId xmlns:a16="http://schemas.microsoft.com/office/drawing/2014/main" id="{A5AA9349-BA84-31EF-2F65-CA026F1B49C5}"/>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906807" y="377616"/>
            <a:ext cx="4148045" cy="5404619"/>
          </a:xfrm>
          <a:prstGeom prst="rect">
            <a:avLst/>
          </a:prstGeom>
        </p:spPr>
      </p:pic>
      <p:pic>
        <p:nvPicPr>
          <p:cNvPr id="43" name="Picture 42">
            <a:extLst>
              <a:ext uri="{FF2B5EF4-FFF2-40B4-BE49-F238E27FC236}">
                <a16:creationId xmlns:a16="http://schemas.microsoft.com/office/drawing/2014/main" id="{25CED634-E2D0-4AB7-96DD-816C9B52C5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45" name="Straight Connector 44">
            <a:extLst>
              <a:ext uri="{FF2B5EF4-FFF2-40B4-BE49-F238E27FC236}">
                <a16:creationId xmlns:a16="http://schemas.microsoft.com/office/drawing/2014/main" id="{FCDDCDFB-696D-4FDF-9B58-24F71B7C37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330995EE-7C99-6A27-E90C-0F51EA74F767}"/>
              </a:ext>
            </a:extLst>
          </p:cNvPr>
          <p:cNvPicPr>
            <a:picLocks noChangeAspect="1"/>
          </p:cNvPicPr>
          <p:nvPr/>
        </p:nvPicPr>
        <p:blipFill>
          <a:blip r:embed="rId5"/>
          <a:stretch>
            <a:fillRect/>
          </a:stretch>
        </p:blipFill>
        <p:spPr>
          <a:xfrm>
            <a:off x="413309" y="216433"/>
            <a:ext cx="11365079" cy="5726984"/>
          </a:xfrm>
          <a:prstGeom prst="rect">
            <a:avLst/>
          </a:prstGeom>
        </p:spPr>
      </p:pic>
    </p:spTree>
    <p:extLst>
      <p:ext uri="{BB962C8B-B14F-4D97-AF65-F5344CB8AC3E}">
        <p14:creationId xmlns:p14="http://schemas.microsoft.com/office/powerpoint/2010/main" val="11690456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31" name="Picture 30">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3" name="Straight Connector 32">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37" name="Rectangle 36">
            <a:extLst>
              <a:ext uri="{FF2B5EF4-FFF2-40B4-BE49-F238E27FC236}">
                <a16:creationId xmlns:a16="http://schemas.microsoft.com/office/drawing/2014/main" id="{D0712110-0BC1-4B31-B3BB-63B44222E8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4466B5F3-C053-4580-B04A-1EF9498882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DD7A12F2-C375-8ACA-3EA1-9409CC2AA4AC}"/>
              </a:ext>
            </a:extLst>
          </p:cNvPr>
          <p:cNvSpPr>
            <a:spLocks noGrp="1"/>
          </p:cNvSpPr>
          <p:nvPr>
            <p:ph type="title"/>
          </p:nvPr>
        </p:nvSpPr>
        <p:spPr>
          <a:xfrm>
            <a:off x="1452616" y="962902"/>
            <a:ext cx="4176384" cy="2380828"/>
          </a:xfrm>
        </p:spPr>
        <p:txBody>
          <a:bodyPr vert="horz" lIns="91440" tIns="45720" rIns="91440" bIns="0" rtlCol="0" anchor="b">
            <a:normAutofit/>
          </a:bodyPr>
          <a:lstStyle/>
          <a:p>
            <a:r>
              <a:rPr lang="en-US" sz="4100"/>
              <a:t>Demographics are destiny</a:t>
            </a:r>
          </a:p>
        </p:txBody>
      </p:sp>
      <p:cxnSp>
        <p:nvCxnSpPr>
          <p:cNvPr id="41" name="Straight Connector 40">
            <a:extLst>
              <a:ext uri="{FF2B5EF4-FFF2-40B4-BE49-F238E27FC236}">
                <a16:creationId xmlns:a16="http://schemas.microsoft.com/office/drawing/2014/main" id="{FA6123F2-4B61-414F-A7E5-5B7828EACAE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2617" y="3528543"/>
            <a:ext cx="4171479"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43" name="Picture 42">
            <a:extLst>
              <a:ext uri="{FF2B5EF4-FFF2-40B4-BE49-F238E27FC236}">
                <a16:creationId xmlns:a16="http://schemas.microsoft.com/office/drawing/2014/main" id="{25CED634-E2D0-4AB7-96DD-816C9B52C5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45" name="Straight Connector 44">
            <a:extLst>
              <a:ext uri="{FF2B5EF4-FFF2-40B4-BE49-F238E27FC236}">
                <a16:creationId xmlns:a16="http://schemas.microsoft.com/office/drawing/2014/main" id="{FCDDCDFB-696D-4FDF-9B58-24F71B7C37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C37C1265-CC12-1506-A92F-36E05C32F6E6}"/>
              </a:ext>
            </a:extLst>
          </p:cNvPr>
          <p:cNvPicPr>
            <a:picLocks noChangeAspect="1"/>
          </p:cNvPicPr>
          <p:nvPr/>
        </p:nvPicPr>
        <p:blipFill rotWithShape="1">
          <a:blip r:embed="rId4"/>
          <a:srcRect t="8823" r="2001" b="12370"/>
          <a:stretch/>
        </p:blipFill>
        <p:spPr>
          <a:xfrm>
            <a:off x="1280937" y="490478"/>
            <a:ext cx="9480317" cy="5404620"/>
          </a:xfrm>
          <a:prstGeom prst="rect">
            <a:avLst/>
          </a:prstGeom>
        </p:spPr>
      </p:pic>
    </p:spTree>
    <p:extLst>
      <p:ext uri="{BB962C8B-B14F-4D97-AF65-F5344CB8AC3E}">
        <p14:creationId xmlns:p14="http://schemas.microsoft.com/office/powerpoint/2010/main" val="37114783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31" name="Picture 30">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3" name="Straight Connector 32">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37" name="Rectangle 36">
            <a:extLst>
              <a:ext uri="{FF2B5EF4-FFF2-40B4-BE49-F238E27FC236}">
                <a16:creationId xmlns:a16="http://schemas.microsoft.com/office/drawing/2014/main" id="{D0712110-0BC1-4B31-B3BB-63B44222E8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4466B5F3-C053-4580-B04A-1EF9498882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DD7A12F2-C375-8ACA-3EA1-9409CC2AA4AC}"/>
              </a:ext>
            </a:extLst>
          </p:cNvPr>
          <p:cNvSpPr>
            <a:spLocks noGrp="1"/>
          </p:cNvSpPr>
          <p:nvPr>
            <p:ph type="title"/>
          </p:nvPr>
        </p:nvSpPr>
        <p:spPr>
          <a:xfrm>
            <a:off x="1452616" y="962902"/>
            <a:ext cx="4176384" cy="2380828"/>
          </a:xfrm>
        </p:spPr>
        <p:txBody>
          <a:bodyPr vert="horz" lIns="91440" tIns="45720" rIns="91440" bIns="0" rtlCol="0" anchor="b">
            <a:normAutofit/>
          </a:bodyPr>
          <a:lstStyle/>
          <a:p>
            <a:r>
              <a:rPr lang="en-US" sz="4100"/>
              <a:t>You canna change the laws of economics!</a:t>
            </a:r>
          </a:p>
        </p:txBody>
      </p:sp>
      <p:cxnSp>
        <p:nvCxnSpPr>
          <p:cNvPr id="41" name="Straight Connector 40">
            <a:extLst>
              <a:ext uri="{FF2B5EF4-FFF2-40B4-BE49-F238E27FC236}">
                <a16:creationId xmlns:a16="http://schemas.microsoft.com/office/drawing/2014/main" id="{FA6123F2-4B61-414F-A7E5-5B7828EACAE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2617" y="3528543"/>
            <a:ext cx="4171479"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4098" name="Picture 2" descr="James Doohan - IMDb">
            <a:extLst>
              <a:ext uri="{FF2B5EF4-FFF2-40B4-BE49-F238E27FC236}">
                <a16:creationId xmlns:a16="http://schemas.microsoft.com/office/drawing/2014/main" id="{1CD6D0A9-5E2D-3D73-00C0-C55D0319154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3970" r="8422"/>
          <a:stretch/>
        </p:blipFill>
        <p:spPr bwMode="auto">
          <a:xfrm>
            <a:off x="6736316" y="364171"/>
            <a:ext cx="4176384" cy="5404617"/>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25CED634-E2D0-4AB7-96DD-816C9B52C5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45" name="Straight Connector 44">
            <a:extLst>
              <a:ext uri="{FF2B5EF4-FFF2-40B4-BE49-F238E27FC236}">
                <a16:creationId xmlns:a16="http://schemas.microsoft.com/office/drawing/2014/main" id="{FCDDCDFB-696D-4FDF-9B58-24F71B7C37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801BDB4-A842-7A30-2CC8-4C61717269F9}"/>
              </a:ext>
            </a:extLst>
          </p:cNvPr>
          <p:cNvSpPr txBox="1"/>
          <p:nvPr/>
        </p:nvSpPr>
        <p:spPr>
          <a:xfrm>
            <a:off x="6931742" y="6489290"/>
            <a:ext cx="184731" cy="369332"/>
          </a:xfrm>
          <a:prstGeom prst="rect">
            <a:avLst/>
          </a:prstGeom>
          <a:noFill/>
        </p:spPr>
        <p:txBody>
          <a:bodyPr wrap="none" rtlCol="0">
            <a:spAutoFit/>
          </a:bodyPr>
          <a:lstStyle/>
          <a:p>
            <a:endParaRPr lang="en-US"/>
          </a:p>
        </p:txBody>
      </p:sp>
      <p:sp>
        <p:nvSpPr>
          <p:cNvPr id="8" name="TextBox 7">
            <a:extLst>
              <a:ext uri="{FF2B5EF4-FFF2-40B4-BE49-F238E27FC236}">
                <a16:creationId xmlns:a16="http://schemas.microsoft.com/office/drawing/2014/main" id="{663E7C34-91F4-A37A-1964-E433DF257EC5}"/>
              </a:ext>
            </a:extLst>
          </p:cNvPr>
          <p:cNvSpPr txBox="1"/>
          <p:nvPr/>
        </p:nvSpPr>
        <p:spPr>
          <a:xfrm>
            <a:off x="6095849" y="6309163"/>
            <a:ext cx="5751871" cy="369332"/>
          </a:xfrm>
          <a:prstGeom prst="rect">
            <a:avLst/>
          </a:prstGeom>
          <a:noFill/>
        </p:spPr>
        <p:txBody>
          <a:bodyPr wrap="square">
            <a:spAutoFit/>
          </a:bodyPr>
          <a:lstStyle/>
          <a:p>
            <a:r>
              <a:rPr lang="en-US" b="0" i="0">
                <a:effectLst/>
                <a:latin typeface="Open Sans" panose="020B0606030504020204" pitchFamily="34" charset="0"/>
                <a:hlinkClick r:id="rId5">
                  <a:extLst>
                    <a:ext uri="{A12FA001-AC4F-418D-AE19-62706E023703}">
                      <ahyp:hlinkClr xmlns:ahyp="http://schemas.microsoft.com/office/drawing/2018/hyperlinkcolor" val="tx"/>
                    </a:ext>
                  </a:extLst>
                </a:hlinkClick>
              </a:rPr>
              <a:t>https://www.youtube.com/watch?v=C3GtxtWSZxE </a:t>
            </a:r>
            <a:endParaRPr lang="en-US"/>
          </a:p>
        </p:txBody>
      </p:sp>
    </p:spTree>
    <p:extLst>
      <p:ext uri="{BB962C8B-B14F-4D97-AF65-F5344CB8AC3E}">
        <p14:creationId xmlns:p14="http://schemas.microsoft.com/office/powerpoint/2010/main" val="27884087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31" name="Picture 30">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3" name="Straight Connector 32">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37" name="Rectangle 36">
            <a:extLst>
              <a:ext uri="{FF2B5EF4-FFF2-40B4-BE49-F238E27FC236}">
                <a16:creationId xmlns:a16="http://schemas.microsoft.com/office/drawing/2014/main" id="{D0712110-0BC1-4B31-B3BB-63B44222E8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4466B5F3-C053-4580-B04A-1EF9498882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DD7A12F2-C375-8ACA-3EA1-9409CC2AA4AC}"/>
              </a:ext>
            </a:extLst>
          </p:cNvPr>
          <p:cNvSpPr>
            <a:spLocks noGrp="1"/>
          </p:cNvSpPr>
          <p:nvPr>
            <p:ph type="title"/>
          </p:nvPr>
        </p:nvSpPr>
        <p:spPr>
          <a:xfrm>
            <a:off x="1452615" y="962902"/>
            <a:ext cx="4477537" cy="3985616"/>
          </a:xfrm>
        </p:spPr>
        <p:txBody>
          <a:bodyPr vert="horz" lIns="91440" tIns="45720" rIns="91440" bIns="0" rtlCol="0" anchor="b">
            <a:normAutofit/>
          </a:bodyPr>
          <a:lstStyle/>
          <a:p>
            <a:r>
              <a:rPr lang="en-US" sz="4100"/>
              <a:t>Trees don’t grow to the sky</a:t>
            </a:r>
            <a:br>
              <a:rPr lang="en-US" sz="4100"/>
            </a:br>
            <a:r>
              <a:rPr lang="en-US" sz="4100"/>
              <a:t> </a:t>
            </a:r>
            <a:br>
              <a:rPr lang="en-US" sz="4100"/>
            </a:br>
            <a:r>
              <a:rPr lang="en-US" sz="4100"/>
              <a:t>nothing lasts forever</a:t>
            </a:r>
          </a:p>
        </p:txBody>
      </p:sp>
      <p:cxnSp>
        <p:nvCxnSpPr>
          <p:cNvPr id="41" name="Straight Connector 40">
            <a:extLst>
              <a:ext uri="{FF2B5EF4-FFF2-40B4-BE49-F238E27FC236}">
                <a16:creationId xmlns:a16="http://schemas.microsoft.com/office/drawing/2014/main" id="{FA6123F2-4B61-414F-A7E5-5B7828EACAE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2617" y="3528543"/>
            <a:ext cx="4171479"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4098" name="Picture 2" descr="James Doohan - IMDb">
            <a:extLst>
              <a:ext uri="{FF2B5EF4-FFF2-40B4-BE49-F238E27FC236}">
                <a16:creationId xmlns:a16="http://schemas.microsoft.com/office/drawing/2014/main" id="{1CD6D0A9-5E2D-3D73-00C0-C55D0319154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3970" r="8422"/>
          <a:stretch/>
        </p:blipFill>
        <p:spPr bwMode="auto">
          <a:xfrm>
            <a:off x="6736316" y="364171"/>
            <a:ext cx="4176384" cy="5404617"/>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25CED634-E2D0-4AB7-96DD-816C9B52C5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45" name="Straight Connector 44">
            <a:extLst>
              <a:ext uri="{FF2B5EF4-FFF2-40B4-BE49-F238E27FC236}">
                <a16:creationId xmlns:a16="http://schemas.microsoft.com/office/drawing/2014/main" id="{FCDDCDFB-696D-4FDF-9B58-24F71B7C37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5122" name="Picture 2">
            <a:extLst>
              <a:ext uri="{FF2B5EF4-FFF2-40B4-BE49-F238E27FC236}">
                <a16:creationId xmlns:a16="http://schemas.microsoft.com/office/drawing/2014/main" id="{3BD09FF7-027C-47CD-83A7-0294CBB6864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341" r="26307"/>
          <a:stretch/>
        </p:blipFill>
        <p:spPr bwMode="auto">
          <a:xfrm>
            <a:off x="6589259" y="352742"/>
            <a:ext cx="4378824" cy="5416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34771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31" name="Picture 30">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3" name="Straight Connector 32">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37" name="Rectangle 36">
            <a:extLst>
              <a:ext uri="{FF2B5EF4-FFF2-40B4-BE49-F238E27FC236}">
                <a16:creationId xmlns:a16="http://schemas.microsoft.com/office/drawing/2014/main" id="{D0712110-0BC1-4B31-B3BB-63B44222E8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4466B5F3-C053-4580-B04A-1EF9498882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DD7A12F2-C375-8ACA-3EA1-9409CC2AA4AC}"/>
              </a:ext>
            </a:extLst>
          </p:cNvPr>
          <p:cNvSpPr>
            <a:spLocks noGrp="1"/>
          </p:cNvSpPr>
          <p:nvPr>
            <p:ph type="title"/>
          </p:nvPr>
        </p:nvSpPr>
        <p:spPr>
          <a:xfrm>
            <a:off x="1452617" y="729586"/>
            <a:ext cx="4477537" cy="4918179"/>
          </a:xfrm>
        </p:spPr>
        <p:txBody>
          <a:bodyPr vert="horz" lIns="91440" tIns="45720" rIns="91440" bIns="0" rtlCol="0" anchor="t" anchorCtr="0">
            <a:normAutofit/>
          </a:bodyPr>
          <a:lstStyle/>
          <a:p>
            <a:r>
              <a:rPr lang="en-US" sz="4100"/>
              <a:t>Scheduled events beyond the planning horizon</a:t>
            </a:r>
          </a:p>
        </p:txBody>
      </p:sp>
      <p:cxnSp>
        <p:nvCxnSpPr>
          <p:cNvPr id="41" name="Straight Connector 40">
            <a:extLst>
              <a:ext uri="{FF2B5EF4-FFF2-40B4-BE49-F238E27FC236}">
                <a16:creationId xmlns:a16="http://schemas.microsoft.com/office/drawing/2014/main" id="{FA6123F2-4B61-414F-A7E5-5B7828EACAE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2617" y="3528543"/>
            <a:ext cx="4171479"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43" name="Picture 42">
            <a:extLst>
              <a:ext uri="{FF2B5EF4-FFF2-40B4-BE49-F238E27FC236}">
                <a16:creationId xmlns:a16="http://schemas.microsoft.com/office/drawing/2014/main" id="{25CED634-E2D0-4AB7-96DD-816C9B52C5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45" name="Straight Connector 44">
            <a:extLst>
              <a:ext uri="{FF2B5EF4-FFF2-40B4-BE49-F238E27FC236}">
                <a16:creationId xmlns:a16="http://schemas.microsoft.com/office/drawing/2014/main" id="{FCDDCDFB-696D-4FDF-9B58-24F71B7C37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83C132CB-19D2-A54D-271F-485D58E2C6F2}"/>
              </a:ext>
            </a:extLst>
          </p:cNvPr>
          <p:cNvPicPr>
            <a:picLocks noChangeAspect="1"/>
          </p:cNvPicPr>
          <p:nvPr/>
        </p:nvPicPr>
        <p:blipFill>
          <a:blip r:embed="rId4"/>
          <a:stretch>
            <a:fillRect/>
          </a:stretch>
        </p:blipFill>
        <p:spPr>
          <a:xfrm>
            <a:off x="7070861" y="729587"/>
            <a:ext cx="3980129" cy="4918178"/>
          </a:xfrm>
          <a:prstGeom prst="rect">
            <a:avLst/>
          </a:prstGeom>
        </p:spPr>
      </p:pic>
    </p:spTree>
    <p:extLst>
      <p:ext uri="{BB962C8B-B14F-4D97-AF65-F5344CB8AC3E}">
        <p14:creationId xmlns:p14="http://schemas.microsoft.com/office/powerpoint/2010/main" val="27162569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tint val="94000"/>
                <a:satMod val="80000"/>
                <a:lumMod val="106000"/>
              </a:schemeClr>
            </a:gs>
            <a:gs pos="100000">
              <a:schemeClr val="tx1">
                <a:lumMod val="65000"/>
                <a:lumOff val="35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4E7CD-3157-125B-CCF8-22C06E4F5F36}"/>
              </a:ext>
            </a:extLst>
          </p:cNvPr>
          <p:cNvSpPr>
            <a:spLocks noGrp="1"/>
          </p:cNvSpPr>
          <p:nvPr>
            <p:ph type="title"/>
          </p:nvPr>
        </p:nvSpPr>
        <p:spPr/>
        <p:txBody>
          <a:bodyPr/>
          <a:lstStyle/>
          <a:p>
            <a:r>
              <a:rPr lang="en-US"/>
              <a:t>2007 – a wake-up call in 140 characters</a:t>
            </a:r>
          </a:p>
        </p:txBody>
      </p:sp>
      <p:sp>
        <p:nvSpPr>
          <p:cNvPr id="3" name="Content Placeholder 2">
            <a:extLst>
              <a:ext uri="{FF2B5EF4-FFF2-40B4-BE49-F238E27FC236}">
                <a16:creationId xmlns:a16="http://schemas.microsoft.com/office/drawing/2014/main" id="{227CED7E-26C5-D557-2371-F4C6E6DD44C3}"/>
              </a:ext>
            </a:extLst>
          </p:cNvPr>
          <p:cNvSpPr>
            <a:spLocks noGrp="1"/>
          </p:cNvSpPr>
          <p:nvPr>
            <p:ph idx="1"/>
          </p:nvPr>
        </p:nvSpPr>
        <p:spPr/>
        <p:txBody>
          <a:bodyPr>
            <a:normAutofit/>
          </a:bodyPr>
          <a:lstStyle/>
          <a:p>
            <a:r>
              <a:rPr lang="en-US" sz="2800"/>
              <a:t>“Hey, check this out! http://...”</a:t>
            </a:r>
          </a:p>
        </p:txBody>
      </p:sp>
      <p:graphicFrame>
        <p:nvGraphicFramePr>
          <p:cNvPr id="4" name="Object 3">
            <a:extLst>
              <a:ext uri="{FF2B5EF4-FFF2-40B4-BE49-F238E27FC236}">
                <a16:creationId xmlns:a16="http://schemas.microsoft.com/office/drawing/2014/main" id="{3FE57DF0-6CA9-D458-EDB0-BBC7CD78B32C}"/>
              </a:ext>
            </a:extLst>
          </p:cNvPr>
          <p:cNvGraphicFramePr>
            <a:graphicFrameLocks noChangeAspect="1"/>
          </p:cNvGraphicFramePr>
          <p:nvPr>
            <p:extLst>
              <p:ext uri="{D42A27DB-BD31-4B8C-83A1-F6EECF244321}">
                <p14:modId xmlns:p14="http://schemas.microsoft.com/office/powerpoint/2010/main" val="1699410299"/>
              </p:ext>
            </p:extLst>
          </p:nvPr>
        </p:nvGraphicFramePr>
        <p:xfrm>
          <a:off x="4862676" y="2962499"/>
          <a:ext cx="2781079" cy="1949469"/>
        </p:xfrm>
        <a:graphic>
          <a:graphicData uri="http://schemas.openxmlformats.org/presentationml/2006/ole">
            <mc:AlternateContent xmlns:mc="http://schemas.openxmlformats.org/markup-compatibility/2006">
              <mc:Choice xmlns:v="urn:schemas-microsoft-com:vml" Requires="v">
                <p:oleObj name="Bitmap Image" r:id="rId3" imgW="1789415" imgH="1254601" progId="Paint.Picture">
                  <p:embed/>
                </p:oleObj>
              </mc:Choice>
              <mc:Fallback>
                <p:oleObj name="Bitmap Image" r:id="rId3" imgW="1789415" imgH="1254601" progId="Paint.Picture">
                  <p:embed/>
                  <p:pic>
                    <p:nvPicPr>
                      <p:cNvPr id="4" name="Object 3">
                        <a:extLst>
                          <a:ext uri="{FF2B5EF4-FFF2-40B4-BE49-F238E27FC236}">
                            <a16:creationId xmlns:a16="http://schemas.microsoft.com/office/drawing/2014/main" id="{3FE57DF0-6CA9-D458-EDB0-BBC7CD78B32C}"/>
                          </a:ext>
                        </a:extLst>
                      </p:cNvPr>
                      <p:cNvPicPr/>
                      <p:nvPr/>
                    </p:nvPicPr>
                    <p:blipFill>
                      <a:blip r:embed="rId4">
                        <a:alphaModFix/>
                      </a:blip>
                      <a:stretch>
                        <a:fillRect/>
                      </a:stretch>
                    </p:blipFill>
                    <p:spPr>
                      <a:xfrm>
                        <a:off x="4862676" y="2962499"/>
                        <a:ext cx="2781079" cy="1949469"/>
                      </a:xfrm>
                      <a:prstGeom prst="rect">
                        <a:avLst/>
                      </a:prstGeom>
                    </p:spPr>
                  </p:pic>
                </p:oleObj>
              </mc:Fallback>
            </mc:AlternateContent>
          </a:graphicData>
        </a:graphic>
      </p:graphicFrame>
    </p:spTree>
    <p:extLst>
      <p:ext uri="{BB962C8B-B14F-4D97-AF65-F5344CB8AC3E}">
        <p14:creationId xmlns:p14="http://schemas.microsoft.com/office/powerpoint/2010/main" val="34237054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29C51009-A09A-4689-8E6C-F8FC99E6A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13A416-D67E-A8AF-20C7-F56E05423888}"/>
              </a:ext>
            </a:extLst>
          </p:cNvPr>
          <p:cNvSpPr>
            <a:spLocks noGrp="1"/>
          </p:cNvSpPr>
          <p:nvPr>
            <p:ph type="title"/>
          </p:nvPr>
        </p:nvSpPr>
        <p:spPr>
          <a:xfrm>
            <a:off x="551332" y="1680880"/>
            <a:ext cx="4035728" cy="3388661"/>
          </a:xfrm>
        </p:spPr>
        <p:txBody>
          <a:bodyPr anchor="ctr">
            <a:normAutofit/>
          </a:bodyPr>
          <a:lstStyle/>
          <a:p>
            <a:r>
              <a:rPr lang="en-US" sz="3600"/>
              <a:t>Predictions are Hard, especially about the Future</a:t>
            </a:r>
          </a:p>
        </p:txBody>
      </p:sp>
      <p:cxnSp>
        <p:nvCxnSpPr>
          <p:cNvPr id="27" name="Straight Connector 26">
            <a:extLst>
              <a:ext uri="{FF2B5EF4-FFF2-40B4-BE49-F238E27FC236}">
                <a16:creationId xmlns:a16="http://schemas.microsoft.com/office/drawing/2014/main" id="{9EC65442-F244-409C-BF44-C5D6472E81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148839"/>
            <a:ext cx="0" cy="3200400"/>
          </a:xfrm>
          <a:prstGeom prst="line">
            <a:avLst/>
          </a:prstGeom>
          <a:ln w="31750"/>
        </p:spPr>
        <p:style>
          <a:lnRef idx="1">
            <a:schemeClr val="accent1"/>
          </a:lnRef>
          <a:fillRef idx="0">
            <a:schemeClr val="accent1"/>
          </a:fillRef>
          <a:effectRef idx="0">
            <a:schemeClr val="accent1"/>
          </a:effectRef>
          <a:fontRef idx="minor">
            <a:schemeClr val="tx1"/>
          </a:fontRef>
        </p:style>
      </p:cxnSp>
      <p:pic>
        <p:nvPicPr>
          <p:cNvPr id="44" name="Content Placeholder 43" descr="A green sign with white text&#10;&#10;Description automatically generated">
            <a:extLst>
              <a:ext uri="{FF2B5EF4-FFF2-40B4-BE49-F238E27FC236}">
                <a16:creationId xmlns:a16="http://schemas.microsoft.com/office/drawing/2014/main" id="{71125875-2168-242C-2F5A-BA74A69F502C}"/>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7091" t="19032" r="2894" b="9956"/>
          <a:stretch/>
        </p:blipFill>
        <p:spPr>
          <a:xfrm>
            <a:off x="4924851" y="1801906"/>
            <a:ext cx="6868218" cy="3576918"/>
          </a:xfrm>
        </p:spPr>
      </p:pic>
    </p:spTree>
    <p:extLst>
      <p:ext uri="{BB962C8B-B14F-4D97-AF65-F5344CB8AC3E}">
        <p14:creationId xmlns:p14="http://schemas.microsoft.com/office/powerpoint/2010/main" val="29185476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075" name="Rectangle 1074">
            <a:extLst>
              <a:ext uri="{FF2B5EF4-FFF2-40B4-BE49-F238E27FC236}">
                <a16:creationId xmlns:a16="http://schemas.microsoft.com/office/drawing/2014/main" id="{C63C853E-3842-4594-86A9-051FFAF4D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077" name="Picture 1076">
            <a:extLst>
              <a:ext uri="{FF2B5EF4-FFF2-40B4-BE49-F238E27FC236}">
                <a16:creationId xmlns:a16="http://schemas.microsoft.com/office/drawing/2014/main" id="{B591CDC5-6B61-4116-B3B5-0FF42B6E60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079" name="Straight Connector 1078">
            <a:extLst>
              <a:ext uri="{FF2B5EF4-FFF2-40B4-BE49-F238E27FC236}">
                <a16:creationId xmlns:a16="http://schemas.microsoft.com/office/drawing/2014/main" id="{25B08984-5BEB-422F-A364-2B41E6A516E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081" name="Straight Connector 1080">
            <a:extLst>
              <a:ext uri="{FF2B5EF4-FFF2-40B4-BE49-F238E27FC236}">
                <a16:creationId xmlns:a16="http://schemas.microsoft.com/office/drawing/2014/main" id="{A8F413B1-54E0-4B16-92AB-1CC5C7D645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083" name="Rectangle 1082">
            <a:extLst>
              <a:ext uri="{FF2B5EF4-FFF2-40B4-BE49-F238E27FC236}">
                <a16:creationId xmlns:a16="http://schemas.microsoft.com/office/drawing/2014/main" id="{27F2F666-EC1B-4B02-BCBD-848563E1F7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872" y="4421529"/>
            <a:ext cx="3411213" cy="1934824"/>
          </a:xfrm>
          <a:prstGeom prst="rect">
            <a:avLst/>
          </a:prstGeom>
          <a:solidFill>
            <a:srgbClr val="000001">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85" name="Straight Connector 1084">
            <a:extLst>
              <a:ext uri="{FF2B5EF4-FFF2-40B4-BE49-F238E27FC236}">
                <a16:creationId xmlns:a16="http://schemas.microsoft.com/office/drawing/2014/main" id="{DD1F8EFA-0EC3-4C68-A870-B048361E03F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93596" y="4585857"/>
            <a:ext cx="3078623" cy="0"/>
          </a:xfrm>
          <a:prstGeom prst="line">
            <a:avLst/>
          </a:prstGeom>
          <a:ln w="31750">
            <a:solidFill>
              <a:srgbClr val="DC5C39"/>
            </a:solidFill>
          </a:ln>
        </p:spPr>
        <p:style>
          <a:lnRef idx="3">
            <a:schemeClr val="accent1"/>
          </a:lnRef>
          <a:fillRef idx="0">
            <a:schemeClr val="accent1"/>
          </a:fillRef>
          <a:effectRef idx="2">
            <a:schemeClr val="accent1"/>
          </a:effectRef>
          <a:fontRef idx="minor">
            <a:schemeClr val="tx1"/>
          </a:fontRef>
        </p:style>
      </p:cxnSp>
      <p:sp>
        <p:nvSpPr>
          <p:cNvPr id="8" name="Title 7">
            <a:extLst>
              <a:ext uri="{FF2B5EF4-FFF2-40B4-BE49-F238E27FC236}">
                <a16:creationId xmlns:a16="http://schemas.microsoft.com/office/drawing/2014/main" id="{157BAE0D-60EB-CE5D-F5B6-771F549BE2CA}"/>
              </a:ext>
            </a:extLst>
          </p:cNvPr>
          <p:cNvSpPr>
            <a:spLocks noGrp="1"/>
          </p:cNvSpPr>
          <p:nvPr>
            <p:ph type="title"/>
          </p:nvPr>
        </p:nvSpPr>
        <p:spPr/>
        <p:txBody>
          <a:bodyPr/>
          <a:lstStyle/>
          <a:p>
            <a:endParaRPr lang="en-US"/>
          </a:p>
        </p:txBody>
      </p:sp>
      <p:pic>
        <p:nvPicPr>
          <p:cNvPr id="1026" name="Picture 2" descr="Fully Restored &quot;Star Trek&quot; Enterprise Unveiled at Smithsonian Air and Space  Museum">
            <a:extLst>
              <a:ext uri="{FF2B5EF4-FFF2-40B4-BE49-F238E27FC236}">
                <a16:creationId xmlns:a16="http://schemas.microsoft.com/office/drawing/2014/main" id="{B1B89111-B527-03C2-C3D2-F014E421F4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11113"/>
          <a:stretch/>
        </p:blipFill>
        <p:spPr bwMode="auto">
          <a:xfrm>
            <a:off x="20" y="10"/>
            <a:ext cx="12191675" cy="685799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2E859E7C-B95D-C32B-ECE0-8CE445005C11}"/>
              </a:ext>
            </a:extLst>
          </p:cNvPr>
          <p:cNvSpPr txBox="1">
            <a:spLocks/>
          </p:cNvSpPr>
          <p:nvPr/>
        </p:nvSpPr>
        <p:spPr>
          <a:xfrm>
            <a:off x="6850967" y="3694168"/>
            <a:ext cx="5134708" cy="249772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r"/>
            <a:r>
              <a:rPr lang="en-US" sz="2800">
                <a:solidFill>
                  <a:srgbClr val="FFFFFE"/>
                </a:solidFill>
              </a:rPr>
              <a:t>To Boldly Go… </a:t>
            </a:r>
            <a:br>
              <a:rPr lang="en-US" sz="2800">
                <a:solidFill>
                  <a:srgbClr val="FFFFFE"/>
                </a:solidFill>
              </a:rPr>
            </a:br>
            <a:r>
              <a:rPr lang="en-US" sz="2800">
                <a:solidFill>
                  <a:srgbClr val="FFFFFE"/>
                </a:solidFill>
              </a:rPr>
              <a:t>From the  Jagged frontier </a:t>
            </a:r>
            <a:br>
              <a:rPr lang="en-US" sz="2800">
                <a:solidFill>
                  <a:srgbClr val="FFFFFE"/>
                </a:solidFill>
              </a:rPr>
            </a:br>
            <a:r>
              <a:rPr lang="en-US" sz="2800">
                <a:solidFill>
                  <a:srgbClr val="FFFFFE"/>
                </a:solidFill>
              </a:rPr>
              <a:t>to the final frontier?</a:t>
            </a:r>
          </a:p>
        </p:txBody>
      </p:sp>
    </p:spTree>
    <p:extLst>
      <p:ext uri="{BB962C8B-B14F-4D97-AF65-F5344CB8AC3E}">
        <p14:creationId xmlns:p14="http://schemas.microsoft.com/office/powerpoint/2010/main" val="31194551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 name="Picture 6" descr="A person with a white beard and glasses&#10;&#10;Description automatically generated">
            <a:extLst>
              <a:ext uri="{FF2B5EF4-FFF2-40B4-BE49-F238E27FC236}">
                <a16:creationId xmlns:a16="http://schemas.microsoft.com/office/drawing/2014/main" id="{F26190B6-EAE8-F503-DB8D-D40CEA24CCED}"/>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t="23560" r="1" b="23564"/>
          <a:stretch/>
        </p:blipFill>
        <p:spPr>
          <a:xfrm>
            <a:off x="305" y="10"/>
            <a:ext cx="12191695" cy="6857990"/>
          </a:xfrm>
          <a:prstGeom prst="rect">
            <a:avLst/>
          </a:prstGeom>
        </p:spPr>
      </p:pic>
      <p:sp>
        <p:nvSpPr>
          <p:cNvPr id="2" name="Title 1">
            <a:extLst>
              <a:ext uri="{FF2B5EF4-FFF2-40B4-BE49-F238E27FC236}">
                <a16:creationId xmlns:a16="http://schemas.microsoft.com/office/drawing/2014/main" id="{374716D8-E213-7214-85A5-8BA8B597A48F}"/>
              </a:ext>
            </a:extLst>
          </p:cNvPr>
          <p:cNvSpPr>
            <a:spLocks noGrp="1"/>
          </p:cNvSpPr>
          <p:nvPr>
            <p:ph type="title"/>
          </p:nvPr>
        </p:nvSpPr>
        <p:spPr>
          <a:xfrm>
            <a:off x="887506" y="1909482"/>
            <a:ext cx="3435815" cy="3983318"/>
          </a:xfrm>
        </p:spPr>
        <p:txBody>
          <a:bodyPr anchor="ctr">
            <a:normAutofit/>
          </a:bodyPr>
          <a:lstStyle/>
          <a:p>
            <a:r>
              <a:rPr lang="en-US" sz="4800"/>
              <a:t>Corrie Bergeron</a:t>
            </a:r>
          </a:p>
        </p:txBody>
      </p:sp>
      <p:sp>
        <p:nvSpPr>
          <p:cNvPr id="3" name="Content Placeholder 2">
            <a:extLst>
              <a:ext uri="{FF2B5EF4-FFF2-40B4-BE49-F238E27FC236}">
                <a16:creationId xmlns:a16="http://schemas.microsoft.com/office/drawing/2014/main" id="{0CEB00A9-5E2F-FE14-3302-357087299307}"/>
              </a:ext>
            </a:extLst>
          </p:cNvPr>
          <p:cNvSpPr>
            <a:spLocks noGrp="1"/>
          </p:cNvSpPr>
          <p:nvPr>
            <p:ph idx="1"/>
          </p:nvPr>
        </p:nvSpPr>
        <p:spPr>
          <a:xfrm>
            <a:off x="5422932" y="2504048"/>
            <a:ext cx="5669456" cy="4104433"/>
          </a:xfrm>
        </p:spPr>
        <p:txBody>
          <a:bodyPr anchor="ctr">
            <a:normAutofit/>
          </a:bodyPr>
          <a:lstStyle/>
          <a:p>
            <a:pPr marL="0" indent="0">
              <a:buNone/>
            </a:pPr>
            <a:r>
              <a:rPr lang="en-US" sz="3200"/>
              <a:t>corrie.bergeron@gmail.com</a:t>
            </a:r>
          </a:p>
          <a:p>
            <a:pPr marL="0" indent="0">
              <a:buNone/>
            </a:pPr>
            <a:r>
              <a:rPr lang="en-US" sz="3200"/>
              <a:t>Facebook: Corrie Bergeron</a:t>
            </a:r>
          </a:p>
        </p:txBody>
      </p:sp>
    </p:spTree>
    <p:extLst>
      <p:ext uri="{BB962C8B-B14F-4D97-AF65-F5344CB8AC3E}">
        <p14:creationId xmlns:p14="http://schemas.microsoft.com/office/powerpoint/2010/main" val="1008316828"/>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23522FE7-5A29-4EF6-B1EF-2CA55748A7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73" name="Picture 72">
            <a:extLst>
              <a:ext uri="{FF2B5EF4-FFF2-40B4-BE49-F238E27FC236}">
                <a16:creationId xmlns:a16="http://schemas.microsoft.com/office/drawing/2014/main" id="{C2192E09-EBC7-416C-B887-DFF915D7F4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75" name="Straight Connector 74">
            <a:extLst>
              <a:ext uri="{FF2B5EF4-FFF2-40B4-BE49-F238E27FC236}">
                <a16:creationId xmlns:a16="http://schemas.microsoft.com/office/drawing/2014/main" id="{2924498D-E084-44BE-A196-CFCE355643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3BBC7667-C352-4842-9AFD-E5C16AD002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79" name="Rectangle 78">
            <a:extLst>
              <a:ext uri="{FF2B5EF4-FFF2-40B4-BE49-F238E27FC236}">
                <a16:creationId xmlns:a16="http://schemas.microsoft.com/office/drawing/2014/main" id="{2FDF9410-E530-4E71-A2C0-4C24B48964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 name="Title 1">
            <a:extLst>
              <a:ext uri="{FF2B5EF4-FFF2-40B4-BE49-F238E27FC236}">
                <a16:creationId xmlns:a16="http://schemas.microsoft.com/office/drawing/2014/main" id="{7200358C-E496-2099-32AA-7BE273A3DC83}"/>
              </a:ext>
            </a:extLst>
          </p:cNvPr>
          <p:cNvSpPr>
            <a:spLocks noGrp="1"/>
          </p:cNvSpPr>
          <p:nvPr>
            <p:ph type="title"/>
          </p:nvPr>
        </p:nvSpPr>
        <p:spPr>
          <a:xfrm>
            <a:off x="1752966" y="1319728"/>
            <a:ext cx="9556010" cy="3571425"/>
          </a:xfrm>
        </p:spPr>
        <p:txBody>
          <a:bodyPr vert="horz" lIns="91440" tIns="45720" rIns="91440" bIns="0" rtlCol="0" anchor="ctr">
            <a:normAutofit/>
          </a:bodyPr>
          <a:lstStyle/>
          <a:p>
            <a:r>
              <a:rPr lang="en-US" sz="4000" u="none" strike="noStrike"/>
              <a:t>“We are the first generation in history who knows that we </a:t>
            </a:r>
            <a:br>
              <a:rPr lang="en-US" sz="4000" u="none" strike="noStrike"/>
            </a:br>
            <a:r>
              <a:rPr lang="en-US" sz="4000" u="none" strike="noStrike"/>
              <a:t>have to prepare the next generation for a future that </a:t>
            </a:r>
            <a:br>
              <a:rPr lang="en-US" sz="4000" u="none" strike="noStrike"/>
            </a:br>
            <a:r>
              <a:rPr lang="en-US" sz="4000" b="1" u="none" strike="noStrike"/>
              <a:t>we know we cannot imagine</a:t>
            </a:r>
            <a:r>
              <a:rPr lang="en-US" sz="4000" u="none" strike="noStrike"/>
              <a:t>.”</a:t>
            </a:r>
            <a:endParaRPr lang="en-US" sz="4000"/>
          </a:p>
        </p:txBody>
      </p:sp>
      <p:cxnSp>
        <p:nvCxnSpPr>
          <p:cNvPr id="81" name="Straight Connector 80">
            <a:extLst>
              <a:ext uri="{FF2B5EF4-FFF2-40B4-BE49-F238E27FC236}">
                <a16:creationId xmlns:a16="http://schemas.microsoft.com/office/drawing/2014/main" id="{53268B1E-8861-4702-9529-5A8FB23A618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52966" y="1094758"/>
            <a:ext cx="8686800" cy="0"/>
          </a:xfrm>
          <a:prstGeom prst="line">
            <a:avLst/>
          </a:prstGeom>
          <a:ln w="31750"/>
        </p:spPr>
        <p:style>
          <a:lnRef idx="3">
            <a:schemeClr val="accent1"/>
          </a:lnRef>
          <a:fillRef idx="0">
            <a:schemeClr val="accent1"/>
          </a:fillRef>
          <a:effectRef idx="2">
            <a:schemeClr val="accent1"/>
          </a:effectRef>
          <a:fontRef idx="minor">
            <a:schemeClr val="tx1"/>
          </a:fontRef>
        </p:style>
      </p:cxnSp>
      <p:cxnSp>
        <p:nvCxnSpPr>
          <p:cNvPr id="83" name="Straight Connector 82">
            <a:extLst>
              <a:ext uri="{FF2B5EF4-FFF2-40B4-BE49-F238E27FC236}">
                <a16:creationId xmlns:a16="http://schemas.microsoft.com/office/drawing/2014/main" id="{BC6646AE-8FD6-411E-8640-6CCB250D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52966" y="4923706"/>
            <a:ext cx="8686800"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3" name="TextBox 2">
            <a:extLst>
              <a:ext uri="{FF2B5EF4-FFF2-40B4-BE49-F238E27FC236}">
                <a16:creationId xmlns:a16="http://schemas.microsoft.com/office/drawing/2014/main" id="{DC6E933C-22F8-0CB0-65CD-734281FEA11D}"/>
              </a:ext>
            </a:extLst>
          </p:cNvPr>
          <p:cNvSpPr txBox="1"/>
          <p:nvPr/>
        </p:nvSpPr>
        <p:spPr>
          <a:xfrm>
            <a:off x="8581293" y="5010161"/>
            <a:ext cx="2035942" cy="369332"/>
          </a:xfrm>
          <a:prstGeom prst="rect">
            <a:avLst/>
          </a:prstGeom>
          <a:noFill/>
        </p:spPr>
        <p:txBody>
          <a:bodyPr wrap="none" rtlCol="0">
            <a:spAutoFit/>
          </a:bodyPr>
          <a:lstStyle/>
          <a:p>
            <a:r>
              <a:rPr lang="en-US"/>
              <a:t>David Warlick, 2007</a:t>
            </a:r>
          </a:p>
        </p:txBody>
      </p:sp>
    </p:spTree>
    <p:extLst>
      <p:ext uri="{BB962C8B-B14F-4D97-AF65-F5344CB8AC3E}">
        <p14:creationId xmlns:p14="http://schemas.microsoft.com/office/powerpoint/2010/main" val="2893543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781EA-6019-9CCD-F917-4902EA4E30B5}"/>
              </a:ext>
            </a:extLst>
          </p:cNvPr>
          <p:cNvSpPr>
            <a:spLocks noGrp="1"/>
          </p:cNvSpPr>
          <p:nvPr>
            <p:ph type="title"/>
          </p:nvPr>
        </p:nvSpPr>
        <p:spPr>
          <a:xfrm>
            <a:off x="1451579" y="804519"/>
            <a:ext cx="9802575" cy="1049235"/>
          </a:xfrm>
        </p:spPr>
        <p:txBody>
          <a:bodyPr>
            <a:normAutofit/>
          </a:bodyPr>
          <a:lstStyle/>
          <a:p>
            <a:r>
              <a:rPr lang="en-US"/>
              <a:t>We knew what to expect in the 21</a:t>
            </a:r>
            <a:r>
              <a:rPr lang="en-US" baseline="30000"/>
              <a:t>st</a:t>
            </a:r>
            <a:r>
              <a:rPr lang="en-US"/>
              <a:t> Century</a:t>
            </a:r>
          </a:p>
        </p:txBody>
      </p:sp>
      <p:pic>
        <p:nvPicPr>
          <p:cNvPr id="5" name="Content Placeholder 4" descr="Cartoon characters in a flying car&#10;&#10;Description automatically generated">
            <a:extLst>
              <a:ext uri="{FF2B5EF4-FFF2-40B4-BE49-F238E27FC236}">
                <a16:creationId xmlns:a16="http://schemas.microsoft.com/office/drawing/2014/main" id="{1C41C18D-23F0-6E93-7997-7EAF593A60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1579" y="2086072"/>
            <a:ext cx="4678797" cy="3450613"/>
          </a:xfrm>
          <a:prstGeom prst="rect">
            <a:avLst/>
          </a:prstGeom>
        </p:spPr>
      </p:pic>
      <p:sp>
        <p:nvSpPr>
          <p:cNvPr id="7" name="Content Placeholder 6">
            <a:extLst>
              <a:ext uri="{FF2B5EF4-FFF2-40B4-BE49-F238E27FC236}">
                <a16:creationId xmlns:a16="http://schemas.microsoft.com/office/drawing/2014/main" id="{C6866C2E-C229-B0B6-F162-242845C0B7A9}"/>
              </a:ext>
            </a:extLst>
          </p:cNvPr>
          <p:cNvSpPr>
            <a:spLocks noGrp="1"/>
          </p:cNvSpPr>
          <p:nvPr>
            <p:ph idx="1"/>
          </p:nvPr>
        </p:nvSpPr>
        <p:spPr>
          <a:xfrm>
            <a:off x="6611816" y="2015732"/>
            <a:ext cx="4443038" cy="3634791"/>
          </a:xfrm>
        </p:spPr>
        <p:txBody>
          <a:bodyPr>
            <a:normAutofit fontScale="92500" lnSpcReduction="10000"/>
          </a:bodyPr>
          <a:lstStyle/>
          <a:p>
            <a:r>
              <a:rPr lang="en-US" sz="2400"/>
              <a:t>Flying cars</a:t>
            </a:r>
          </a:p>
          <a:p>
            <a:r>
              <a:rPr lang="en-US" sz="2400"/>
              <a:t>Wall-sized video screens</a:t>
            </a:r>
          </a:p>
          <a:p>
            <a:r>
              <a:rPr lang="en-US" sz="2400"/>
              <a:t>Robot maids &amp; dogs</a:t>
            </a:r>
          </a:p>
          <a:p>
            <a:r>
              <a:rPr lang="en-US" sz="2400"/>
              <a:t>Workout machines</a:t>
            </a:r>
          </a:p>
          <a:p>
            <a:r>
              <a:rPr lang="en-US" sz="2400"/>
              <a:t>Pan Am orbital shuttles</a:t>
            </a:r>
          </a:p>
          <a:p>
            <a:r>
              <a:rPr lang="en-US" sz="2400"/>
              <a:t>Space station</a:t>
            </a:r>
          </a:p>
          <a:p>
            <a:r>
              <a:rPr lang="en-US" sz="2400"/>
              <a:t>Moon base! </a:t>
            </a:r>
          </a:p>
          <a:p>
            <a:endParaRPr lang="en-US" sz="2400"/>
          </a:p>
        </p:txBody>
      </p:sp>
    </p:spTree>
    <p:extLst>
      <p:ext uri="{BB962C8B-B14F-4D97-AF65-F5344CB8AC3E}">
        <p14:creationId xmlns:p14="http://schemas.microsoft.com/office/powerpoint/2010/main" val="40708804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781EA-6019-9CCD-F917-4902EA4E30B5}"/>
              </a:ext>
            </a:extLst>
          </p:cNvPr>
          <p:cNvSpPr>
            <a:spLocks noGrp="1"/>
          </p:cNvSpPr>
          <p:nvPr>
            <p:ph type="title"/>
          </p:nvPr>
        </p:nvSpPr>
        <p:spPr>
          <a:xfrm>
            <a:off x="1451579" y="804519"/>
            <a:ext cx="9802575" cy="1049235"/>
          </a:xfrm>
        </p:spPr>
        <p:txBody>
          <a:bodyPr>
            <a:normAutofit/>
          </a:bodyPr>
          <a:lstStyle/>
          <a:p>
            <a:r>
              <a:rPr lang="en-US"/>
              <a:t>Almost there…?</a:t>
            </a:r>
          </a:p>
        </p:txBody>
      </p:sp>
      <p:pic>
        <p:nvPicPr>
          <p:cNvPr id="5" name="Content Placeholder 4" descr="Cartoon characters in a flying car&#10;&#10;Description automatically generated">
            <a:extLst>
              <a:ext uri="{FF2B5EF4-FFF2-40B4-BE49-F238E27FC236}">
                <a16:creationId xmlns:a16="http://schemas.microsoft.com/office/drawing/2014/main" id="{1C41C18D-23F0-6E93-7997-7EAF593A60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1579" y="2086072"/>
            <a:ext cx="4678797" cy="3450613"/>
          </a:xfrm>
          <a:prstGeom prst="rect">
            <a:avLst/>
          </a:prstGeom>
        </p:spPr>
      </p:pic>
      <p:sp>
        <p:nvSpPr>
          <p:cNvPr id="7" name="Content Placeholder 6">
            <a:extLst>
              <a:ext uri="{FF2B5EF4-FFF2-40B4-BE49-F238E27FC236}">
                <a16:creationId xmlns:a16="http://schemas.microsoft.com/office/drawing/2014/main" id="{C6866C2E-C229-B0B6-F162-242845C0B7A9}"/>
              </a:ext>
            </a:extLst>
          </p:cNvPr>
          <p:cNvSpPr>
            <a:spLocks noGrp="1"/>
          </p:cNvSpPr>
          <p:nvPr>
            <p:ph idx="1"/>
          </p:nvPr>
        </p:nvSpPr>
        <p:spPr>
          <a:xfrm>
            <a:off x="6611816" y="2015732"/>
            <a:ext cx="4443038" cy="3634791"/>
          </a:xfrm>
        </p:spPr>
        <p:txBody>
          <a:bodyPr>
            <a:normAutofit fontScale="92500" lnSpcReduction="10000"/>
          </a:bodyPr>
          <a:lstStyle/>
          <a:p>
            <a:r>
              <a:rPr lang="en-US" sz="2400"/>
              <a:t>Flying cars</a:t>
            </a:r>
          </a:p>
          <a:p>
            <a:r>
              <a:rPr lang="en-US" sz="2400"/>
              <a:t>Wall-sized video screens</a:t>
            </a:r>
          </a:p>
          <a:p>
            <a:r>
              <a:rPr lang="en-US" sz="2400"/>
              <a:t>Robot maids &amp; dogs</a:t>
            </a:r>
          </a:p>
          <a:p>
            <a:r>
              <a:rPr lang="en-US" sz="2400"/>
              <a:t>Workout machines</a:t>
            </a:r>
          </a:p>
          <a:p>
            <a:r>
              <a:rPr lang="en-US" sz="2400"/>
              <a:t>Pan Am orbital shuttles</a:t>
            </a:r>
          </a:p>
          <a:p>
            <a:r>
              <a:rPr lang="en-US" sz="2400"/>
              <a:t>Space station</a:t>
            </a:r>
          </a:p>
          <a:p>
            <a:r>
              <a:rPr lang="en-US" sz="2400"/>
              <a:t>Moon base</a:t>
            </a:r>
          </a:p>
          <a:p>
            <a:endParaRPr lang="en-US" sz="2400"/>
          </a:p>
        </p:txBody>
      </p:sp>
      <p:pic>
        <p:nvPicPr>
          <p:cNvPr id="4" name="Picture 3">
            <a:extLst>
              <a:ext uri="{FF2B5EF4-FFF2-40B4-BE49-F238E27FC236}">
                <a16:creationId xmlns:a16="http://schemas.microsoft.com/office/drawing/2014/main" id="{31014259-5AA7-F057-984B-3ECAEB87FB03}"/>
              </a:ext>
            </a:extLst>
          </p:cNvPr>
          <p:cNvPicPr>
            <a:picLocks noChangeAspect="1"/>
          </p:cNvPicPr>
          <p:nvPr/>
        </p:nvPicPr>
        <p:blipFill>
          <a:blip r:embed="rId4"/>
          <a:stretch>
            <a:fillRect/>
          </a:stretch>
        </p:blipFill>
        <p:spPr>
          <a:xfrm>
            <a:off x="6611816" y="2015732"/>
            <a:ext cx="3976853" cy="3796769"/>
          </a:xfrm>
          <a:prstGeom prst="rect">
            <a:avLst/>
          </a:prstGeom>
        </p:spPr>
      </p:pic>
      <p:pic>
        <p:nvPicPr>
          <p:cNvPr id="8" name="Picture 7">
            <a:extLst>
              <a:ext uri="{FF2B5EF4-FFF2-40B4-BE49-F238E27FC236}">
                <a16:creationId xmlns:a16="http://schemas.microsoft.com/office/drawing/2014/main" id="{3556CDEB-CCC0-290F-26BD-8FE6EDD0E921}"/>
              </a:ext>
            </a:extLst>
          </p:cNvPr>
          <p:cNvPicPr>
            <a:picLocks noChangeAspect="1"/>
          </p:cNvPicPr>
          <p:nvPr/>
        </p:nvPicPr>
        <p:blipFill rotWithShape="1">
          <a:blip r:embed="rId5"/>
          <a:srcRect l="8364" t="-2038" r="29493" b="2038"/>
          <a:stretch/>
        </p:blipFill>
        <p:spPr>
          <a:xfrm>
            <a:off x="1359877" y="2015732"/>
            <a:ext cx="4785754" cy="3450612"/>
          </a:xfrm>
          <a:prstGeom prst="rect">
            <a:avLst/>
          </a:prstGeom>
        </p:spPr>
      </p:pic>
      <p:sp>
        <p:nvSpPr>
          <p:cNvPr id="10" name="TextBox 9">
            <a:extLst>
              <a:ext uri="{FF2B5EF4-FFF2-40B4-BE49-F238E27FC236}">
                <a16:creationId xmlns:a16="http://schemas.microsoft.com/office/drawing/2014/main" id="{324FFF0A-4AE8-02A3-BBD2-2D48D1530CD3}"/>
              </a:ext>
            </a:extLst>
          </p:cNvPr>
          <p:cNvSpPr txBox="1"/>
          <p:nvPr/>
        </p:nvSpPr>
        <p:spPr>
          <a:xfrm>
            <a:off x="5285379" y="6327484"/>
            <a:ext cx="6906621" cy="369332"/>
          </a:xfrm>
          <a:prstGeom prst="rect">
            <a:avLst/>
          </a:prstGeom>
          <a:noFill/>
        </p:spPr>
        <p:txBody>
          <a:bodyPr wrap="square">
            <a:spAutoFit/>
          </a:bodyPr>
          <a:lstStyle/>
          <a:p>
            <a:r>
              <a:rPr lang="en-US">
                <a:hlinkClick r:id="rId6">
                  <a:extLst>
                    <a:ext uri="{A12FA001-AC4F-418D-AE19-62706E023703}">
                      <ahyp:hlinkClr xmlns:ahyp="http://schemas.microsoft.com/office/drawing/2018/hyperlinkcolor" val="tx"/>
                    </a:ext>
                  </a:extLst>
                </a:hlinkClick>
              </a:rPr>
              <a:t>https://www.reddit.com/r/catsonroombas/comments/x6rpcq/a_cat_tank</a:t>
            </a:r>
            <a:endParaRPr lang="en-US"/>
          </a:p>
        </p:txBody>
      </p:sp>
    </p:spTree>
    <p:extLst>
      <p:ext uri="{BB962C8B-B14F-4D97-AF65-F5344CB8AC3E}">
        <p14:creationId xmlns:p14="http://schemas.microsoft.com/office/powerpoint/2010/main" val="1798403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BE79F-FBF6-CE1A-B750-4104D6C1447E}"/>
              </a:ext>
            </a:extLst>
          </p:cNvPr>
          <p:cNvSpPr>
            <a:spLocks noGrp="1"/>
          </p:cNvSpPr>
          <p:nvPr>
            <p:ph type="title"/>
          </p:nvPr>
        </p:nvSpPr>
        <p:spPr/>
        <p:txBody>
          <a:bodyPr>
            <a:normAutofit/>
          </a:bodyPr>
          <a:lstStyle/>
          <a:p>
            <a:r>
              <a:rPr lang="en-US" sz="3600"/>
              <a:t>Flying cars didn’t change the world</a:t>
            </a:r>
          </a:p>
        </p:txBody>
      </p:sp>
      <p:sp>
        <p:nvSpPr>
          <p:cNvPr id="3" name="Content Placeholder 2">
            <a:extLst>
              <a:ext uri="{FF2B5EF4-FFF2-40B4-BE49-F238E27FC236}">
                <a16:creationId xmlns:a16="http://schemas.microsoft.com/office/drawing/2014/main" id="{0B740BED-0CEF-DFA4-3553-BE67BB35C587}"/>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B0B572F6-522E-D680-F391-591E43E7CAB3}"/>
              </a:ext>
            </a:extLst>
          </p:cNvPr>
          <p:cNvPicPr>
            <a:picLocks noChangeAspect="1"/>
          </p:cNvPicPr>
          <p:nvPr/>
        </p:nvPicPr>
        <p:blipFill>
          <a:blip r:embed="rId3"/>
          <a:stretch>
            <a:fillRect/>
          </a:stretch>
        </p:blipFill>
        <p:spPr>
          <a:xfrm>
            <a:off x="1445849" y="2004008"/>
            <a:ext cx="4404802" cy="3450613"/>
          </a:xfrm>
          <a:prstGeom prst="rect">
            <a:avLst/>
          </a:prstGeom>
        </p:spPr>
      </p:pic>
      <p:pic>
        <p:nvPicPr>
          <p:cNvPr id="5122" name="Picture 2" descr="So You Think You Can Zoom? - FIU Online Insider">
            <a:extLst>
              <a:ext uri="{FF2B5EF4-FFF2-40B4-BE49-F238E27FC236}">
                <a16:creationId xmlns:a16="http://schemas.microsoft.com/office/drawing/2014/main" id="{3EE0704F-E252-0166-1611-6B4D1E3FDC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0651" y="2009870"/>
            <a:ext cx="5204203" cy="345061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EF5ABB51-B5AB-2707-9276-9A0829857E5C}"/>
              </a:ext>
            </a:extLst>
          </p:cNvPr>
          <p:cNvPicPr>
            <a:picLocks noChangeAspect="1"/>
          </p:cNvPicPr>
          <p:nvPr/>
        </p:nvPicPr>
        <p:blipFill>
          <a:blip r:embed="rId5"/>
          <a:stretch>
            <a:fillRect/>
          </a:stretch>
        </p:blipFill>
        <p:spPr>
          <a:xfrm>
            <a:off x="4960745" y="2039644"/>
            <a:ext cx="1779811" cy="3456941"/>
          </a:xfrm>
          <a:prstGeom prst="rect">
            <a:avLst/>
          </a:prstGeom>
        </p:spPr>
      </p:pic>
    </p:spTree>
    <p:extLst>
      <p:ext uri="{BB962C8B-B14F-4D97-AF65-F5344CB8AC3E}">
        <p14:creationId xmlns:p14="http://schemas.microsoft.com/office/powerpoint/2010/main" val="399354997"/>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Gallery</Template>
  <TotalTime>286</TotalTime>
  <Words>6699</Words>
  <Application>Microsoft Office PowerPoint</Application>
  <PresentationFormat>Widescreen</PresentationFormat>
  <Paragraphs>501</Paragraphs>
  <Slides>52</Slides>
  <Notes>52</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60" baseType="lpstr">
      <vt:lpstr>Aptos</vt:lpstr>
      <vt:lpstr>Arial</vt:lpstr>
      <vt:lpstr>Calibri</vt:lpstr>
      <vt:lpstr>Gill Sans MT</vt:lpstr>
      <vt:lpstr>McKinsey Sans</vt:lpstr>
      <vt:lpstr>Open Sans</vt:lpstr>
      <vt:lpstr>Gallery</vt:lpstr>
      <vt:lpstr>Bitmap Image</vt:lpstr>
      <vt:lpstr>Vuja De All Over Again </vt:lpstr>
      <vt:lpstr>Corrie Bergeron</vt:lpstr>
      <vt:lpstr>PowerPoint Presentation</vt:lpstr>
      <vt:lpstr>“Sherman, set the Wayback Machine…”</vt:lpstr>
      <vt:lpstr>2007 – a wake-up call in 140 characters</vt:lpstr>
      <vt:lpstr>“We are the first generation in history who knows that we  have to prepare the next generation for a future that  we know we cannot imagine.”</vt:lpstr>
      <vt:lpstr>We knew what to expect in the 21st Century</vt:lpstr>
      <vt:lpstr>Almost there…?</vt:lpstr>
      <vt:lpstr>Flying cars didn’t change the world</vt:lpstr>
      <vt:lpstr>Plus ça change, plus c'est la même chose…</vt:lpstr>
      <vt:lpstr>“Those Damn Kids” – Socrates</vt:lpstr>
      <vt:lpstr>The first one-star Yelp review</vt:lpstr>
      <vt:lpstr>“Now what have you done?”</vt:lpstr>
      <vt:lpstr>Technology adoption pattern</vt:lpstr>
      <vt:lpstr>Early motion pictures</vt:lpstr>
      <vt:lpstr>The adjacent possible:  I can do this…. What ELSE can I do? </vt:lpstr>
      <vt:lpstr>Marconi: wireless communication</vt:lpstr>
      <vt:lpstr>October 1938:  a dramatic radio play…</vt:lpstr>
      <vt:lpstr>Data processing machines</vt:lpstr>
      <vt:lpstr>Calculator wars</vt:lpstr>
      <vt:lpstr>Smartphones in classrooms</vt:lpstr>
      <vt:lpstr>New tech supplants old</vt:lpstr>
      <vt:lpstr>Luddites and Saboteurs</vt:lpstr>
      <vt:lpstr>technological innovation &amp; adoption follows a familiar pattern</vt:lpstr>
      <vt:lpstr>Adoption Curves get steeper over time</vt:lpstr>
      <vt:lpstr>Some faster than others</vt:lpstr>
      <vt:lpstr>Gartner Hype Cycle</vt:lpstr>
      <vt:lpstr>Same old same old, just faster (better?)</vt:lpstr>
      <vt:lpstr>Ethan Mollick</vt:lpstr>
      <vt:lpstr>Jagged frontier</vt:lpstr>
      <vt:lpstr>working with AI</vt:lpstr>
      <vt:lpstr>Copilots vs Agents</vt:lpstr>
      <vt:lpstr>What are the new adjacent possibilities?</vt:lpstr>
      <vt:lpstr>An existential generational epistemological crisis?</vt:lpstr>
      <vt:lpstr>An existential generational epistemological crisis?</vt:lpstr>
      <vt:lpstr>Homework apocalypse</vt:lpstr>
      <vt:lpstr>Ok great so now what?</vt:lpstr>
      <vt:lpstr>Replace human teachers with magical textbooks?</vt:lpstr>
      <vt:lpstr>Unintended possibilities?</vt:lpstr>
      <vt:lpstr>Mollick’s Four Futures</vt:lpstr>
      <vt:lpstr>Ethan’s Four futures planner GPT (STEEP)</vt:lpstr>
      <vt:lpstr>“The Singularity is Nearer” – ray Kurzweil </vt:lpstr>
      <vt:lpstr>McKinsey: four kinds of predetermined outcomes </vt:lpstr>
      <vt:lpstr>Demographics are destiny</vt:lpstr>
      <vt:lpstr>Demographics are destiny</vt:lpstr>
      <vt:lpstr>Demographics are destiny</vt:lpstr>
      <vt:lpstr>You canna change the laws of economics!</vt:lpstr>
      <vt:lpstr>Trees don’t grow to the sky   nothing lasts forever</vt:lpstr>
      <vt:lpstr>Scheduled events beyond the planning horizon</vt:lpstr>
      <vt:lpstr>Predictions are Hard, especially about the Future</vt:lpstr>
      <vt:lpstr>PowerPoint Presentation</vt:lpstr>
      <vt:lpstr>Corrie Bergeron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Where Do We Go From Here?    A Look Back</dc:title>
  <dc:creator>Corrie Bergeron</dc:creator>
  <cp:lastModifiedBy>Corrie Bergeron</cp:lastModifiedBy>
  <cp:revision>1</cp:revision>
  <cp:lastPrinted>2024-10-30T16:57:53Z</cp:lastPrinted>
  <dcterms:created xsi:type="dcterms:W3CDTF">2024-06-24T15:27:22Z</dcterms:created>
  <dcterms:modified xsi:type="dcterms:W3CDTF">2024-10-31T18:53:52Z</dcterms:modified>
</cp:coreProperties>
</file>