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 id="2147483684" r:id="rId3"/>
  </p:sldMasterIdLst>
  <p:notesMasterIdLst>
    <p:notesMasterId r:id="rId2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9144000" cy="5143500" type="screen16x9"/>
  <p:notesSz cx="6858000" cy="9144000"/>
  <p:embeddedFontLst>
    <p:embeddedFont>
      <p:font typeface="Georgia" panose="02040502050405020303" pitchFamily="18" charset="0"/>
      <p:regular r:id="rId21"/>
      <p:bold r:id="rId22"/>
      <p:italic r:id="rId23"/>
      <p:boldItalic r:id="rId24"/>
    </p:embeddedFont>
    <p:embeddedFont>
      <p:font typeface="Montserrat" panose="000005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f98c852659_3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2f98c852659_3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Amy &amp; Toni introduce themselves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0a341b3bbd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0a341b3bbd_1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 this process, we used AI to write course objectives, to provide us with consolidate teaching objectives into concise learning objectives, and in some cases, to refine our learning objective and help Prof. Fekete to state exactly what she was trying to do in the classroom in the course outcomes and objectives.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0a341b3bb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g30a341b3bbd_1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Lessons for AI in Education: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AI excels with clear guidelines: We found that AI tools performed best when provided with well-developed teaching objectives, student tasks, or specific instructions, rather than broad or vague themes.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Human expertise is irreplaceable: While AI can assist, it cannot replicate the depth of passion and experience that educators bring. For example, Prof. Fekete, with her years of experience, worked diligently to align course learning objectives with the high standards of the program. Her vision and dedication went beyond what AI could achieve on its own, making AI a helpful tool, but not a replacement.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0596400db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0596400db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a:t>
            </a:r>
            <a:endParaRPr/>
          </a:p>
          <a:p>
            <a:pPr marL="0" lvl="0" indent="0" algn="l" rtl="0">
              <a:spcBef>
                <a:spcPts val="0"/>
              </a:spcBef>
              <a:spcAft>
                <a:spcPts val="0"/>
              </a:spcAft>
              <a:buNone/>
            </a:pPr>
            <a:endParaRPr/>
          </a:p>
          <a:p>
            <a:pPr marL="0" lvl="0" indent="0" algn="l" rtl="0">
              <a:spcBef>
                <a:spcPts val="0"/>
              </a:spcBef>
              <a:spcAft>
                <a:spcPts val="0"/>
              </a:spcAft>
              <a:buNone/>
            </a:pPr>
            <a:r>
              <a:rPr lang="en"/>
              <a:t>Toni:</a:t>
            </a:r>
            <a:endParaRPr/>
          </a:p>
          <a:p>
            <a:pPr marL="0" lvl="0" indent="0" algn="l" rtl="0">
              <a:lnSpc>
                <a:spcPct val="115000"/>
              </a:lnSpc>
              <a:spcBef>
                <a:spcPts val="1200"/>
              </a:spcBef>
              <a:spcAft>
                <a:spcPts val="0"/>
              </a:spcAft>
              <a:buClr>
                <a:schemeClr val="dk1"/>
              </a:buClr>
              <a:buSzPts val="1100"/>
              <a:buFont typeface="Arial"/>
              <a:buNone/>
            </a:pPr>
            <a:r>
              <a:rPr lang="en"/>
              <a:t>Collaborating during these rapidly changing times has been incredibly motivating. While I often view AI as a useful supplement rather than a replacement for human roles, there are moments when its capabilities leave me in awe, making me question what our roles will look like in just a few years. Working together allowed us to not only explore creative ways to use AI and discover new tools, but also to reflect on how AI will reshape our roles and lives, while recognizing its limitations.</a:t>
            </a:r>
            <a:endParaRPr/>
          </a:p>
          <a:p>
            <a:pPr marL="0" lvl="0" indent="0" algn="l" rtl="0">
              <a:spcBef>
                <a:spcPts val="120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08671b4365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g308671b4365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Amy blue &amp; Toni red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08671b4365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g308671b4365_2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Amy blue, Toni red</a:t>
            </a:r>
            <a:endParaRPr/>
          </a:p>
          <a:p>
            <a:pPr marL="0" lvl="0" indent="0" algn="l" rtl="0">
              <a:lnSpc>
                <a:spcPct val="100000"/>
              </a:lnSpc>
              <a:spcBef>
                <a:spcPts val="0"/>
              </a:spcBef>
              <a:spcAft>
                <a:spcPts val="0"/>
              </a:spcAft>
              <a:buSzPts val="1100"/>
              <a:buNone/>
            </a:pPr>
            <a:r>
              <a:rPr lang="en"/>
              <a:t>Toni:</a:t>
            </a:r>
            <a:endParaRPr/>
          </a:p>
          <a:p>
            <a:pPr marL="0" lvl="0" indent="0" algn="l" rtl="0">
              <a:lnSpc>
                <a:spcPct val="115000"/>
              </a:lnSpc>
              <a:spcBef>
                <a:spcPts val="1200"/>
              </a:spcBef>
              <a:spcAft>
                <a:spcPts val="0"/>
              </a:spcAft>
              <a:buClr>
                <a:schemeClr val="dk1"/>
              </a:buClr>
              <a:buSzPts val="1100"/>
              <a:buFont typeface="Arial"/>
              <a:buNone/>
            </a:pPr>
            <a:r>
              <a:rPr lang="en"/>
              <a:t>As we navigate the evolving landscape of AI, it’s crucial to seek opportunities for collaboration. Working together not only helps us better understand the effects of AI but also enables us to discover its most effective applications in our work.</a:t>
            </a:r>
            <a:endParaRPr/>
          </a:p>
          <a:p>
            <a:pPr marL="0" lvl="0" indent="0" algn="l" rtl="0">
              <a:lnSpc>
                <a:spcPct val="115000"/>
              </a:lnSpc>
              <a:spcBef>
                <a:spcPts val="1200"/>
              </a:spcBef>
              <a:spcAft>
                <a:spcPts val="0"/>
              </a:spcAft>
              <a:buClr>
                <a:schemeClr val="dk1"/>
              </a:buClr>
              <a:buSzPts val="1100"/>
              <a:buFont typeface="Arial"/>
              <a:buNone/>
            </a:pPr>
            <a:r>
              <a:rPr lang="en"/>
              <a:t>Initially, our project focused on the accreditation process for the ESOL program, with no intention of integrating AI. However, as we collaborated, it became clear that AI could play a significant role in enhancing our efforts.</a:t>
            </a:r>
            <a:endParaRPr/>
          </a:p>
          <a:p>
            <a:pPr marL="0" lvl="0" indent="0" algn="l" rtl="0">
              <a:lnSpc>
                <a:spcPct val="115000"/>
              </a:lnSpc>
              <a:spcBef>
                <a:spcPts val="1200"/>
              </a:spcBef>
              <a:spcAft>
                <a:spcPts val="0"/>
              </a:spcAft>
              <a:buClr>
                <a:schemeClr val="dk1"/>
              </a:buClr>
              <a:buSzPts val="1100"/>
              <a:buFont typeface="Arial"/>
              <a:buNone/>
            </a:pPr>
            <a:r>
              <a:rPr lang="en"/>
              <a:t>I encourage you to actively look for similar opportunities within your own projects. Engage with your peers to explore AI tools and tackle related challenges together. This collaborative approach can be invaluable in advancing your goals and maximizing the potential of AI in your work.</a:t>
            </a:r>
            <a:endParaRPr/>
          </a:p>
          <a:p>
            <a:pPr marL="0" lvl="0" indent="0" algn="l" rtl="0">
              <a:lnSpc>
                <a:spcPct val="100000"/>
              </a:lnSpc>
              <a:spcBef>
                <a:spcPts val="1200"/>
              </a:spcBef>
              <a:spcAft>
                <a:spcPts val="0"/>
              </a:spcAft>
              <a:buSzPts val="1100"/>
              <a:buNone/>
            </a:pPr>
            <a:r>
              <a:rPr lang="en"/>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fa23509f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g2fa23509f6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Amy blue, Toni red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0596400db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0596400db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Toni</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f98c852659_3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2f98c852659_3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Amy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f98c852659_3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2f98c852659_3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Amy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f98c852659_3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2f98c852659_3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Amy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08671b4365_2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g308671b4365_2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Amy</a:t>
            </a:r>
            <a:endParaRPr/>
          </a:p>
        </p:txBody>
      </p:sp>
      <p:sp>
        <p:nvSpPr>
          <p:cNvPr id="181" name="Google Shape;181;g308671b4365_2_5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08671b4365_2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308671b4365_2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Amy</a:t>
            </a:r>
            <a:endParaRPr/>
          </a:p>
        </p:txBody>
      </p:sp>
      <p:sp>
        <p:nvSpPr>
          <p:cNvPr id="193" name="Google Shape;193;g308671b4365_2_6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08671b4365_2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308671b4365_2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Amy</a:t>
            </a:r>
            <a:endParaRPr/>
          </a:p>
        </p:txBody>
      </p:sp>
      <p:sp>
        <p:nvSpPr>
          <p:cNvPr id="205" name="Google Shape;205;g308671b4365_2_7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0a341b3bb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g30a341b3bbd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My presentation is titled Course Design Models in the Age of AI</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0a341b3bbd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0a341b3bbd_1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For my project, I worked with a faculty member at my college, Professor Larissa Fekete, to complete the preparation for an ESOL Accreditation program. We collaborated two times per week between May and October to develop the program’s mission statement, year long curriculum, including both teaching objectives and student objectives, creating course maps for the main courses in the program, as well as some assignments, rubrics, and master shells for courses in the program. In this process, we leveraged AI to formulate learning objectives, including objectives for digital and information literacy areas.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 name="Google Shape;56;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7" name="Google Shape;5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0" name="Google Shape;60;p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1" name="Google Shape;6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4" name="Google Shape;6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9"/>
        <p:cNvGrpSpPr/>
        <p:nvPr/>
      </p:nvGrpSpPr>
      <p:grpSpPr>
        <a:xfrm>
          <a:off x="0" y="0"/>
          <a:ext cx="0" cy="0"/>
          <a:chOff x="0" y="0"/>
          <a:chExt cx="0" cy="0"/>
        </a:xfrm>
      </p:grpSpPr>
      <p:sp>
        <p:nvSpPr>
          <p:cNvPr id="100" name="Google Shape;100;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1" name="Google Shape;101;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02" name="Google Shape;102;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sp>
        <p:nvSpPr>
          <p:cNvPr id="104" name="Google Shape;104;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5" name="Google Shape;105;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06" name="Google Shape;106;p2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7" name="Google Shape;107;p2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8" name="Google Shape;108;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9"/>
        <p:cNvGrpSpPr/>
        <p:nvPr/>
      </p:nvGrpSpPr>
      <p:grpSpPr>
        <a:xfrm>
          <a:off x="0" y="0"/>
          <a:ext cx="0" cy="0"/>
          <a:chOff x="0" y="0"/>
          <a:chExt cx="0" cy="0"/>
        </a:xfrm>
      </p:grpSpPr>
      <p:sp>
        <p:nvSpPr>
          <p:cNvPr id="110" name="Google Shape;110;p2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1" name="Google Shape;111;p2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2" name="Google Shape;112;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3"/>
        <p:cNvGrpSpPr/>
        <p:nvPr/>
      </p:nvGrpSpPr>
      <p:grpSpPr>
        <a:xfrm>
          <a:off x="0" y="0"/>
          <a:ext cx="0" cy="0"/>
          <a:chOff x="0" y="0"/>
          <a:chExt cx="0" cy="0"/>
        </a:xfrm>
      </p:grpSpPr>
      <p:sp>
        <p:nvSpPr>
          <p:cNvPr id="114" name="Google Shape;114;p2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15" name="Google Shape;115;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6"/>
        <p:cNvGrpSpPr/>
        <p:nvPr/>
      </p:nvGrpSpPr>
      <p:grpSpPr>
        <a:xfrm>
          <a:off x="0" y="0"/>
          <a:ext cx="0" cy="0"/>
          <a:chOff x="0" y="0"/>
          <a:chExt cx="0" cy="0"/>
        </a:xfrm>
      </p:grpSpPr>
      <p:sp>
        <p:nvSpPr>
          <p:cNvPr id="117" name="Google Shape;117;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8" name="Google Shape;118;p3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19" name="Google Shape;119;p3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20" name="Google Shape;120;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1"/>
        <p:cNvGrpSpPr/>
        <p:nvPr/>
      </p:nvGrpSpPr>
      <p:grpSpPr>
        <a:xfrm>
          <a:off x="0" y="0"/>
          <a:ext cx="0" cy="0"/>
          <a:chOff x="0" y="0"/>
          <a:chExt cx="0" cy="0"/>
        </a:xfrm>
      </p:grpSpPr>
      <p:sp>
        <p:nvSpPr>
          <p:cNvPr id="122" name="Google Shape;122;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3" name="Google Shape;123;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4"/>
        <p:cNvGrpSpPr/>
        <p:nvPr/>
      </p:nvGrpSpPr>
      <p:grpSpPr>
        <a:xfrm>
          <a:off x="0" y="0"/>
          <a:ext cx="0" cy="0"/>
          <a:chOff x="0" y="0"/>
          <a:chExt cx="0" cy="0"/>
        </a:xfrm>
      </p:grpSpPr>
      <p:sp>
        <p:nvSpPr>
          <p:cNvPr id="125" name="Google Shape;125;p3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26" name="Google Shape;126;p3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27" name="Google Shape;127;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8"/>
        <p:cNvGrpSpPr/>
        <p:nvPr/>
      </p:nvGrpSpPr>
      <p:grpSpPr>
        <a:xfrm>
          <a:off x="0" y="0"/>
          <a:ext cx="0" cy="0"/>
          <a:chOff x="0" y="0"/>
          <a:chExt cx="0" cy="0"/>
        </a:xfrm>
      </p:grpSpPr>
      <p:sp>
        <p:nvSpPr>
          <p:cNvPr id="129" name="Google Shape;129;p3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30" name="Google Shape;130;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1"/>
        <p:cNvGrpSpPr/>
        <p:nvPr/>
      </p:nvGrpSpPr>
      <p:grpSpPr>
        <a:xfrm>
          <a:off x="0" y="0"/>
          <a:ext cx="0" cy="0"/>
          <a:chOff x="0" y="0"/>
          <a:chExt cx="0" cy="0"/>
        </a:xfrm>
      </p:grpSpPr>
      <p:sp>
        <p:nvSpPr>
          <p:cNvPr id="132" name="Google Shape;132;p3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3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34" name="Google Shape;134;p3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5" name="Google Shape;135;p3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36" name="Google Shape;136;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7"/>
        <p:cNvGrpSpPr/>
        <p:nvPr/>
      </p:nvGrpSpPr>
      <p:grpSpPr>
        <a:xfrm>
          <a:off x="0" y="0"/>
          <a:ext cx="0" cy="0"/>
          <a:chOff x="0" y="0"/>
          <a:chExt cx="0" cy="0"/>
        </a:xfrm>
      </p:grpSpPr>
      <p:sp>
        <p:nvSpPr>
          <p:cNvPr id="138" name="Google Shape;138;p3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39" name="Google Shape;139;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0"/>
        <p:cNvGrpSpPr/>
        <p:nvPr/>
      </p:nvGrpSpPr>
      <p:grpSpPr>
        <a:xfrm>
          <a:off x="0" y="0"/>
          <a:ext cx="0" cy="0"/>
          <a:chOff x="0" y="0"/>
          <a:chExt cx="0" cy="0"/>
        </a:xfrm>
      </p:grpSpPr>
      <p:sp>
        <p:nvSpPr>
          <p:cNvPr id="141" name="Google Shape;141;p3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42" name="Google Shape;142;p3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43" name="Google Shape;143;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4"/>
        <p:cNvGrpSpPr/>
        <p:nvPr/>
      </p:nvGrpSpPr>
      <p:grpSpPr>
        <a:xfrm>
          <a:off x="0" y="0"/>
          <a:ext cx="0" cy="0"/>
          <a:chOff x="0" y="0"/>
          <a:chExt cx="0" cy="0"/>
        </a:xfrm>
      </p:grpSpPr>
      <p:sp>
        <p:nvSpPr>
          <p:cNvPr id="145" name="Google Shape;145;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97" name="Google Shape;97;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98" name="Google Shape;98;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mailto:aheston@walsh.edu"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tnicolet@oberlin.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20000"/>
          </a:blip>
          <a:stretch>
            <a:fillRect/>
          </a:stretch>
        </a:blipFill>
        <a:effectLst/>
      </p:bgPr>
    </p:bg>
    <p:spTree>
      <p:nvGrpSpPr>
        <p:cNvPr id="1" name="Shape 149"/>
        <p:cNvGrpSpPr/>
        <p:nvPr/>
      </p:nvGrpSpPr>
      <p:grpSpPr>
        <a:xfrm>
          <a:off x="0" y="0"/>
          <a:ext cx="0" cy="0"/>
          <a:chOff x="0" y="0"/>
          <a:chExt cx="0" cy="0"/>
        </a:xfrm>
      </p:grpSpPr>
      <p:sp>
        <p:nvSpPr>
          <p:cNvPr id="150" name="Google Shape;150;p38"/>
          <p:cNvSpPr txBox="1">
            <a:spLocks noGrp="1"/>
          </p:cNvSpPr>
          <p:nvPr>
            <p:ph type="title"/>
          </p:nvPr>
        </p:nvSpPr>
        <p:spPr>
          <a:xfrm>
            <a:off x="311700" y="479725"/>
            <a:ext cx="8520600" cy="159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 sz="3200" b="1"/>
              <a:t>AI Strategies for New Directions in Learning: Pioneering Successful Pathways</a:t>
            </a:r>
            <a:endParaRPr sz="3200" b="1"/>
          </a:p>
          <a:p>
            <a:pPr marL="0" lvl="0" indent="0" algn="ctr" rtl="0">
              <a:lnSpc>
                <a:spcPct val="100000"/>
              </a:lnSpc>
              <a:spcBef>
                <a:spcPts val="0"/>
              </a:spcBef>
              <a:spcAft>
                <a:spcPts val="0"/>
              </a:spcAft>
              <a:buSzPts val="990"/>
              <a:buNone/>
            </a:pPr>
            <a:r>
              <a:rPr lang="en" sz="5400" b="1"/>
              <a:t>  </a:t>
            </a:r>
            <a:endParaRPr sz="2520" b="1"/>
          </a:p>
        </p:txBody>
      </p:sp>
      <p:sp>
        <p:nvSpPr>
          <p:cNvPr id="151" name="Google Shape;151;p38"/>
          <p:cNvSpPr txBox="1">
            <a:spLocks noGrp="1"/>
          </p:cNvSpPr>
          <p:nvPr>
            <p:ph type="body" idx="1"/>
          </p:nvPr>
        </p:nvSpPr>
        <p:spPr>
          <a:xfrm>
            <a:off x="1488154" y="2920176"/>
            <a:ext cx="6431100" cy="1591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2400" b="1">
                <a:solidFill>
                  <a:schemeClr val="dk1"/>
                </a:solidFill>
              </a:rPr>
              <a:t>Amy Heston, Ph.D. (‘05*), Walsh University</a:t>
            </a:r>
            <a:endParaRPr sz="2400" b="1">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 sz="2400" b="1">
                <a:solidFill>
                  <a:schemeClr val="dk1"/>
                </a:solidFill>
              </a:rPr>
              <a:t>Toni Nicoletti, Ph.D., Oberlin College</a:t>
            </a:r>
            <a:endParaRPr sz="2400" b="1">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 sz="1900" b="1">
                <a:solidFill>
                  <a:schemeClr val="dk1"/>
                </a:solidFill>
                <a:latin typeface="Calibri"/>
                <a:ea typeface="Calibri"/>
                <a:cs typeface="Calibri"/>
                <a:sym typeface="Calibri"/>
              </a:rPr>
              <a:t>2024 NEXT Conference</a:t>
            </a:r>
            <a:endParaRPr sz="1900" b="1">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 sz="1900" b="1">
                <a:solidFill>
                  <a:schemeClr val="dk1"/>
                </a:solidFill>
                <a:latin typeface="Calibri"/>
                <a:ea typeface="Calibri"/>
                <a:cs typeface="Calibri"/>
                <a:sym typeface="Calibri"/>
              </a:rPr>
              <a:t>Nov. 1, 2024</a:t>
            </a:r>
            <a:endParaRPr sz="1900" b="1">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 sz="1900" b="1">
                <a:solidFill>
                  <a:schemeClr val="dk1"/>
                </a:solidFill>
                <a:latin typeface="Calibri"/>
                <a:ea typeface="Calibri"/>
                <a:cs typeface="Calibri"/>
                <a:sym typeface="Calibri"/>
              </a:rPr>
              <a:t>* = The University of Akron </a:t>
            </a:r>
            <a:endParaRPr sz="1900" b="1">
              <a:solidFill>
                <a:schemeClr val="dk1"/>
              </a:solidFill>
              <a:latin typeface="Calibri"/>
              <a:ea typeface="Calibri"/>
              <a:cs typeface="Calibri"/>
              <a:sym typeface="Calibri"/>
            </a:endParaRPr>
          </a:p>
        </p:txBody>
      </p:sp>
      <p:pic>
        <p:nvPicPr>
          <p:cNvPr id="152" name="Google Shape;152;p38" descr="Walsh University Logo, Education for Life"/>
          <p:cNvPicPr preferRelativeResize="0"/>
          <p:nvPr/>
        </p:nvPicPr>
        <p:blipFill rotWithShape="1">
          <a:blip r:embed="rId4">
            <a:alphaModFix/>
          </a:blip>
          <a:srcRect/>
          <a:stretch/>
        </p:blipFill>
        <p:spPr>
          <a:xfrm>
            <a:off x="311700" y="4025405"/>
            <a:ext cx="1581582" cy="735189"/>
          </a:xfrm>
          <a:prstGeom prst="rect">
            <a:avLst/>
          </a:prstGeom>
          <a:noFill/>
          <a:ln>
            <a:noFill/>
          </a:ln>
        </p:spPr>
      </p:pic>
      <p:pic>
        <p:nvPicPr>
          <p:cNvPr id="153" name="Google Shape;153;p38"/>
          <p:cNvPicPr preferRelativeResize="0"/>
          <p:nvPr/>
        </p:nvPicPr>
        <p:blipFill rotWithShape="1">
          <a:blip r:embed="rId5">
            <a:alphaModFix/>
          </a:blip>
          <a:srcRect/>
          <a:stretch/>
        </p:blipFill>
        <p:spPr>
          <a:xfrm>
            <a:off x="7381540" y="3954722"/>
            <a:ext cx="1500808" cy="9376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7"/>
          <p:cNvSpPr txBox="1">
            <a:spLocks noGrp="1"/>
          </p:cNvSpPr>
          <p:nvPr>
            <p:ph type="title"/>
          </p:nvPr>
        </p:nvSpPr>
        <p:spPr>
          <a:xfrm>
            <a:off x="311700" y="286899"/>
            <a:ext cx="8520600" cy="551301"/>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solidFill>
                  <a:srgbClr val="80192E"/>
                </a:solidFill>
                <a:latin typeface="Georgia"/>
                <a:ea typeface="Georgia"/>
                <a:cs typeface="Georgia"/>
                <a:sym typeface="Georgia"/>
              </a:rPr>
              <a:t>The Role of AI in Developing Course Objectives</a:t>
            </a:r>
            <a:endParaRPr b="1">
              <a:solidFill>
                <a:srgbClr val="80192E"/>
              </a:solidFill>
              <a:latin typeface="Georgia"/>
              <a:ea typeface="Georgia"/>
              <a:cs typeface="Georgia"/>
              <a:sym typeface="Georgia"/>
            </a:endParaRPr>
          </a:p>
        </p:txBody>
      </p:sp>
      <p:sp>
        <p:nvSpPr>
          <p:cNvPr id="232" name="Google Shape;232;p47"/>
          <p:cNvSpPr txBox="1">
            <a:spLocks noGrp="1"/>
          </p:cNvSpPr>
          <p:nvPr>
            <p:ph type="body" idx="1"/>
          </p:nvPr>
        </p:nvSpPr>
        <p:spPr>
          <a:xfrm>
            <a:off x="616527" y="1152473"/>
            <a:ext cx="7703127" cy="3537285"/>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Font typeface="Arial"/>
              <a:buAutoNum type="arabicPeriod"/>
            </a:pPr>
            <a:r>
              <a:rPr lang="en" b="0" i="0" u="none" strike="noStrike">
                <a:solidFill>
                  <a:srgbClr val="595959"/>
                </a:solidFill>
                <a:latin typeface="Arial"/>
                <a:ea typeface="Arial"/>
                <a:cs typeface="Arial"/>
                <a:sym typeface="Arial"/>
              </a:rPr>
              <a:t>Brainstorming: ask AI to write a course objective based on the course type (ESOL) and level (intermediate course in ESOL).</a:t>
            </a:r>
            <a:endParaRPr/>
          </a:p>
          <a:p>
            <a:pPr marL="457200" lvl="0" indent="-342900" algn="l" rtl="0">
              <a:lnSpc>
                <a:spcPct val="150000"/>
              </a:lnSpc>
              <a:spcBef>
                <a:spcPts val="0"/>
              </a:spcBef>
              <a:spcAft>
                <a:spcPts val="0"/>
              </a:spcAft>
              <a:buSzPts val="1800"/>
              <a:buFont typeface="Arial"/>
              <a:buAutoNum type="arabicPeriod"/>
            </a:pPr>
            <a:r>
              <a:rPr lang="en" b="0" i="0" u="none" strike="noStrike">
                <a:solidFill>
                  <a:srgbClr val="595959"/>
                </a:solidFill>
                <a:latin typeface="Arial"/>
                <a:ea typeface="Arial"/>
                <a:cs typeface="Arial"/>
                <a:sym typeface="Arial"/>
              </a:rPr>
              <a:t>Generalize: use established teaching objectives from the year-long curriculum to prompt AI to help us consolidate teaching objectives into concise course learning objectives that reflect the key tasks students will complete throughout the course.</a:t>
            </a:r>
            <a:endParaRPr/>
          </a:p>
          <a:p>
            <a:pPr marL="457200" lvl="0" indent="-342900" algn="l" rtl="0">
              <a:lnSpc>
                <a:spcPct val="150000"/>
              </a:lnSpc>
              <a:spcBef>
                <a:spcPts val="1200"/>
              </a:spcBef>
              <a:spcAft>
                <a:spcPts val="1200"/>
              </a:spcAft>
              <a:buSzPts val="1800"/>
              <a:buFont typeface="Arial"/>
              <a:buAutoNum type="arabicPeriod"/>
            </a:pPr>
            <a:r>
              <a:rPr lang="en" b="0" i="0" u="none" strike="noStrike">
                <a:solidFill>
                  <a:srgbClr val="595959"/>
                </a:solidFill>
                <a:latin typeface="Arial"/>
                <a:ea typeface="Arial"/>
                <a:cs typeface="Arial"/>
                <a:sym typeface="Arial"/>
              </a:rPr>
              <a:t>“Make it Better!”: copy/paste a fairly well-developed learning objective in AI and ask AI to “make it better” or “refine” the learning objective.</a:t>
            </a:r>
            <a:endParaRPr/>
          </a:p>
        </p:txBody>
      </p:sp>
      <p:cxnSp>
        <p:nvCxnSpPr>
          <p:cNvPr id="233" name="Google Shape;233;p47"/>
          <p:cNvCxnSpPr/>
          <p:nvPr/>
        </p:nvCxnSpPr>
        <p:spPr>
          <a:xfrm>
            <a:off x="433650" y="856372"/>
            <a:ext cx="8276700" cy="0"/>
          </a:xfrm>
          <a:prstGeom prst="straightConnector1">
            <a:avLst/>
          </a:prstGeom>
          <a:noFill/>
          <a:ln w="19050" cap="flat" cmpd="sng">
            <a:solidFill>
              <a:srgbClr val="E81726"/>
            </a:solidFill>
            <a:prstDash val="solid"/>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8"/>
          <p:cNvSpPr txBox="1">
            <a:spLocks noGrp="1"/>
          </p:cNvSpPr>
          <p:nvPr>
            <p:ph type="title"/>
          </p:nvPr>
        </p:nvSpPr>
        <p:spPr>
          <a:xfrm>
            <a:off x="311700" y="286899"/>
            <a:ext cx="8520600" cy="551301"/>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solidFill>
                  <a:srgbClr val="80192E"/>
                </a:solidFill>
                <a:latin typeface="Georgia"/>
                <a:ea typeface="Georgia"/>
                <a:cs typeface="Georgia"/>
                <a:sym typeface="Georgia"/>
              </a:rPr>
              <a:t>Conclusion and Next Steps</a:t>
            </a:r>
            <a:endParaRPr b="1">
              <a:solidFill>
                <a:srgbClr val="80192E"/>
              </a:solidFill>
              <a:latin typeface="Georgia"/>
              <a:ea typeface="Georgia"/>
              <a:cs typeface="Georgia"/>
              <a:sym typeface="Georgia"/>
            </a:endParaRPr>
          </a:p>
        </p:txBody>
      </p:sp>
      <p:sp>
        <p:nvSpPr>
          <p:cNvPr id="239" name="Google Shape;239;p48"/>
          <p:cNvSpPr txBox="1">
            <a:spLocks noGrp="1"/>
          </p:cNvSpPr>
          <p:nvPr>
            <p:ph type="body" idx="1"/>
          </p:nvPr>
        </p:nvSpPr>
        <p:spPr>
          <a:xfrm>
            <a:off x="235527" y="1046021"/>
            <a:ext cx="8707582" cy="3643738"/>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Arial"/>
              <a:buAutoNum type="arabicPeriod"/>
            </a:pPr>
            <a:r>
              <a:rPr lang="en" sz="1400" b="0" i="0" u="none" strike="noStrike">
                <a:solidFill>
                  <a:srgbClr val="595959"/>
                </a:solidFill>
                <a:latin typeface="Arial"/>
                <a:ea typeface="Arial"/>
                <a:cs typeface="Arial"/>
                <a:sym typeface="Arial"/>
              </a:rPr>
              <a:t>AI worked better when we already had well-developed teaching objectives, not just vague ideas and general descriptions of what we needed.</a:t>
            </a:r>
            <a:endParaRPr/>
          </a:p>
          <a:p>
            <a:pPr marL="457200" lvl="0" indent="-342900" algn="l" rtl="0">
              <a:lnSpc>
                <a:spcPct val="115000"/>
              </a:lnSpc>
              <a:spcBef>
                <a:spcPts val="0"/>
              </a:spcBef>
              <a:spcAft>
                <a:spcPts val="0"/>
              </a:spcAft>
              <a:buSzPts val="1800"/>
              <a:buFont typeface="Arial"/>
              <a:buAutoNum type="arabicPeriod"/>
            </a:pPr>
            <a:r>
              <a:rPr lang="en" sz="1400" b="0" i="0" u="none" strike="noStrike">
                <a:solidFill>
                  <a:srgbClr val="595959"/>
                </a:solidFill>
                <a:latin typeface="Arial"/>
                <a:ea typeface="Arial"/>
                <a:cs typeface="Arial"/>
                <a:sym typeface="Arial"/>
              </a:rPr>
              <a:t>The instructor had taught these courses for several years and had a well-developed teaching curriculum and clear ideas about what she was trying to accomplish in the courses.</a:t>
            </a:r>
            <a:endParaRPr/>
          </a:p>
          <a:p>
            <a:pPr marL="800100" lvl="1" indent="-342900" algn="l" rtl="0">
              <a:lnSpc>
                <a:spcPct val="115000"/>
              </a:lnSpc>
              <a:spcBef>
                <a:spcPts val="0"/>
              </a:spcBef>
              <a:spcAft>
                <a:spcPts val="0"/>
              </a:spcAft>
              <a:buSzPts val="1400"/>
              <a:buFont typeface="Arial"/>
              <a:buAutoNum type="alphaLcParenR"/>
            </a:pPr>
            <a:r>
              <a:rPr lang="en" b="0" i="0" u="none" strike="noStrike">
                <a:solidFill>
                  <a:srgbClr val="595959"/>
                </a:solidFill>
                <a:latin typeface="Arial"/>
                <a:ea typeface="Arial"/>
                <a:cs typeface="Arial"/>
                <a:sym typeface="Arial"/>
              </a:rPr>
              <a:t>AI did not always reflect her depth of knowledge and passion for the direction she was trying to take the classes.</a:t>
            </a:r>
            <a:endParaRPr/>
          </a:p>
          <a:p>
            <a:pPr marL="800100" lvl="1" indent="-342900" algn="l" rtl="0">
              <a:lnSpc>
                <a:spcPct val="115000"/>
              </a:lnSpc>
              <a:spcBef>
                <a:spcPts val="0"/>
              </a:spcBef>
              <a:spcAft>
                <a:spcPts val="0"/>
              </a:spcAft>
              <a:buSzPts val="1400"/>
              <a:buFont typeface="Arial"/>
              <a:buAutoNum type="alphaLcParenR"/>
            </a:pPr>
            <a:r>
              <a:rPr lang="en" b="0" i="0" u="none" strike="noStrike">
                <a:solidFill>
                  <a:srgbClr val="595959"/>
                </a:solidFill>
                <a:latin typeface="Arial"/>
                <a:ea typeface="Arial"/>
                <a:cs typeface="Arial"/>
                <a:sym typeface="Arial"/>
              </a:rPr>
              <a:t>AI also did not have experience with the students, and the challenges and needs the instructor had observed over time, which should be reflected in the course curriculum,</a:t>
            </a:r>
            <a:r>
              <a:rPr lang="en">
                <a:solidFill>
                  <a:srgbClr val="595959"/>
                </a:solidFill>
                <a:latin typeface="Arial"/>
                <a:ea typeface="Arial"/>
                <a:cs typeface="Arial"/>
                <a:sym typeface="Arial"/>
              </a:rPr>
              <a:t> i.e., written in t</a:t>
            </a:r>
            <a:r>
              <a:rPr lang="en" b="0" i="0" u="none" strike="noStrike">
                <a:solidFill>
                  <a:srgbClr val="595959"/>
                </a:solidFill>
                <a:latin typeface="Arial"/>
                <a:ea typeface="Arial"/>
                <a:cs typeface="Arial"/>
                <a:sym typeface="Arial"/>
              </a:rPr>
              <a:t>he course objectives. She has a real stake in seeing her students succeed! </a:t>
            </a:r>
            <a:endParaRPr/>
          </a:p>
          <a:p>
            <a:pPr marL="800100" lvl="1" indent="-342900" algn="l" rtl="0">
              <a:lnSpc>
                <a:spcPct val="115000"/>
              </a:lnSpc>
              <a:spcBef>
                <a:spcPts val="0"/>
              </a:spcBef>
              <a:spcAft>
                <a:spcPts val="0"/>
              </a:spcAft>
              <a:buSzPts val="1400"/>
              <a:buFont typeface="Arial"/>
              <a:buAutoNum type="alphaLcParenR"/>
            </a:pPr>
            <a:r>
              <a:rPr lang="en" b="0" i="0" u="none" strike="noStrike">
                <a:solidFill>
                  <a:srgbClr val="595959"/>
                </a:solidFill>
                <a:latin typeface="Arial"/>
                <a:ea typeface="Arial"/>
                <a:cs typeface="Arial"/>
                <a:sym typeface="Arial"/>
              </a:rPr>
              <a:t>It helped us brainstorm and refine course objectives. </a:t>
            </a:r>
            <a:endParaRPr b="0" i="0" u="none" strike="noStrike">
              <a:solidFill>
                <a:srgbClr val="595959"/>
              </a:solidFill>
              <a:latin typeface="Arial"/>
              <a:ea typeface="Arial"/>
              <a:cs typeface="Arial"/>
              <a:sym typeface="Arial"/>
            </a:endParaRPr>
          </a:p>
          <a:p>
            <a:pPr marL="457200" lvl="0" indent="-342900" algn="l" rtl="0">
              <a:lnSpc>
                <a:spcPct val="115000"/>
              </a:lnSpc>
              <a:spcBef>
                <a:spcPts val="1200"/>
              </a:spcBef>
              <a:spcAft>
                <a:spcPts val="0"/>
              </a:spcAft>
              <a:buSzPts val="1800"/>
              <a:buFont typeface="Arial"/>
              <a:buAutoNum type="arabicPeriod"/>
            </a:pPr>
            <a:r>
              <a:rPr lang="en" sz="1400" b="0" i="0" u="none" strike="noStrike">
                <a:solidFill>
                  <a:srgbClr val="595959"/>
                </a:solidFill>
                <a:latin typeface="Arial"/>
                <a:ea typeface="Arial"/>
                <a:cs typeface="Arial"/>
                <a:sym typeface="Arial"/>
              </a:rPr>
              <a:t>My work with the instructor as a model for working with faculty to create curriculum, learning objectives, and course maps. </a:t>
            </a:r>
            <a:endParaRPr/>
          </a:p>
          <a:p>
            <a:pPr marL="114300" lvl="0" indent="0" algn="l" rtl="0">
              <a:lnSpc>
                <a:spcPct val="150000"/>
              </a:lnSpc>
              <a:spcBef>
                <a:spcPts val="0"/>
              </a:spcBef>
              <a:spcAft>
                <a:spcPts val="0"/>
              </a:spcAft>
              <a:buSzPts val="1800"/>
              <a:buNone/>
            </a:pPr>
            <a:endParaRPr b="0" i="0" u="none" strike="noStrike">
              <a:solidFill>
                <a:srgbClr val="595959"/>
              </a:solidFill>
              <a:latin typeface="Arial"/>
              <a:ea typeface="Arial"/>
              <a:cs typeface="Arial"/>
              <a:sym typeface="Arial"/>
            </a:endParaRPr>
          </a:p>
        </p:txBody>
      </p:sp>
      <p:cxnSp>
        <p:nvCxnSpPr>
          <p:cNvPr id="240" name="Google Shape;240;p48"/>
          <p:cNvCxnSpPr/>
          <p:nvPr/>
        </p:nvCxnSpPr>
        <p:spPr>
          <a:xfrm>
            <a:off x="433650" y="856372"/>
            <a:ext cx="8276700" cy="0"/>
          </a:xfrm>
          <a:prstGeom prst="straightConnector1">
            <a:avLst/>
          </a:prstGeom>
          <a:noFill/>
          <a:ln w="19050" cap="flat" cmpd="sng">
            <a:solidFill>
              <a:srgbClr val="E81726"/>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4"/>
        <p:cNvGrpSpPr/>
        <p:nvPr/>
      </p:nvGrpSpPr>
      <p:grpSpPr>
        <a:xfrm>
          <a:off x="0" y="0"/>
          <a:ext cx="0" cy="0"/>
          <a:chOff x="0" y="0"/>
          <a:chExt cx="0" cy="0"/>
        </a:xfrm>
      </p:grpSpPr>
      <p:sp>
        <p:nvSpPr>
          <p:cNvPr id="245" name="Google Shape;245;p49"/>
          <p:cNvSpPr txBox="1">
            <a:spLocks noGrp="1"/>
          </p:cNvSpPr>
          <p:nvPr>
            <p:ph type="title"/>
          </p:nvPr>
        </p:nvSpPr>
        <p:spPr>
          <a:xfrm>
            <a:off x="311700" y="-209178"/>
            <a:ext cx="8520600" cy="572700"/>
          </a:xfrm>
          <a:prstGeom prst="rect">
            <a:avLst/>
          </a:prstGeom>
        </p:spPr>
        <p:txBody>
          <a:bodyPr spcFirstLastPara="1" wrap="square" lIns="91425" tIns="91425" rIns="91425" bIns="91425" anchor="t" anchorCtr="0">
            <a:noAutofit/>
          </a:bodyPr>
          <a:lstStyle/>
          <a:p>
            <a:pPr marL="0" lvl="0" indent="0" algn="ctr" rtl="0">
              <a:spcBef>
                <a:spcPts val="3300"/>
              </a:spcBef>
              <a:spcAft>
                <a:spcPts val="0"/>
              </a:spcAft>
              <a:buNone/>
            </a:pPr>
            <a:r>
              <a:rPr lang="en" sz="3600" b="1" dirty="0">
                <a:solidFill>
                  <a:srgbClr val="1F1F1F"/>
                </a:solidFill>
              </a:rPr>
              <a:t>Hidden Gems of Our Collaboration</a:t>
            </a:r>
            <a:endParaRPr sz="3600" b="1" dirty="0">
              <a:solidFill>
                <a:srgbClr val="1F1F1F"/>
              </a:solidFill>
            </a:endParaRPr>
          </a:p>
          <a:p>
            <a:pPr marL="0" lvl="0" indent="0" algn="l" rtl="0">
              <a:spcBef>
                <a:spcPts val="3300"/>
              </a:spcBef>
              <a:spcAft>
                <a:spcPts val="1200"/>
              </a:spcAft>
              <a:buNone/>
            </a:pPr>
            <a:endParaRPr sz="3600" b="1" dirty="0">
              <a:solidFill>
                <a:srgbClr val="1F1F1F"/>
              </a:solidFill>
            </a:endParaRPr>
          </a:p>
        </p:txBody>
      </p:sp>
      <p:sp>
        <p:nvSpPr>
          <p:cNvPr id="246" name="Google Shape;246;p49"/>
          <p:cNvSpPr txBox="1">
            <a:spLocks noGrp="1"/>
          </p:cNvSpPr>
          <p:nvPr>
            <p:ph type="body" idx="1"/>
          </p:nvPr>
        </p:nvSpPr>
        <p:spPr>
          <a:xfrm>
            <a:off x="311700" y="907003"/>
            <a:ext cx="8520600" cy="3074700"/>
          </a:xfrm>
          <a:prstGeom prst="rect">
            <a:avLst/>
          </a:prstGeom>
        </p:spPr>
        <p:txBody>
          <a:bodyPr spcFirstLastPara="1" wrap="square" lIns="91425" tIns="91425" rIns="91425" bIns="91425" anchor="t" anchorCtr="0">
            <a:normAutofit/>
          </a:bodyPr>
          <a:lstStyle/>
          <a:p>
            <a:pPr marL="285750" lvl="0" indent="-323850" algn="l" rtl="0">
              <a:spcBef>
                <a:spcPts val="0"/>
              </a:spcBef>
              <a:spcAft>
                <a:spcPts val="0"/>
              </a:spcAft>
              <a:buClr>
                <a:srgbClr val="1C4587"/>
              </a:buClr>
              <a:buSzPts val="2400"/>
              <a:buChar char="●"/>
            </a:pPr>
            <a:r>
              <a:rPr lang="en" sz="2400" dirty="0">
                <a:solidFill>
                  <a:srgbClr val="1C4587"/>
                </a:solidFill>
              </a:rPr>
              <a:t>Sharing AI successes and challenges at smaller institutions</a:t>
            </a:r>
            <a:endParaRPr sz="2400" dirty="0">
              <a:solidFill>
                <a:srgbClr val="1C4587"/>
              </a:solidFill>
            </a:endParaRPr>
          </a:p>
          <a:p>
            <a:pPr marL="285750" lvl="0" indent="-323850" algn="l" rtl="0">
              <a:spcBef>
                <a:spcPts val="0"/>
              </a:spcBef>
              <a:spcAft>
                <a:spcPts val="0"/>
              </a:spcAft>
              <a:buClr>
                <a:srgbClr val="1C4587"/>
              </a:buClr>
              <a:buSzPts val="2400"/>
              <a:buChar char="●"/>
            </a:pPr>
            <a:r>
              <a:rPr lang="en" sz="2400" dirty="0">
                <a:solidFill>
                  <a:srgbClr val="1C4587"/>
                </a:solidFill>
              </a:rPr>
              <a:t>Generating new ideas for future scholarly work</a:t>
            </a:r>
            <a:endParaRPr sz="2400" dirty="0">
              <a:solidFill>
                <a:srgbClr val="1C4587"/>
              </a:solidFill>
            </a:endParaRPr>
          </a:p>
          <a:p>
            <a:pPr marL="285750" lvl="0" indent="-323850" algn="l" rtl="0">
              <a:spcBef>
                <a:spcPts val="0"/>
              </a:spcBef>
              <a:spcAft>
                <a:spcPts val="0"/>
              </a:spcAft>
              <a:buClr>
                <a:srgbClr val="990000"/>
              </a:buClr>
              <a:buSzPts val="2400"/>
              <a:buChar char="●"/>
            </a:pPr>
            <a:r>
              <a:rPr lang="en" sz="2400" dirty="0">
                <a:solidFill>
                  <a:srgbClr val="990000"/>
                </a:solidFill>
              </a:rPr>
              <a:t>Motivation to keep going in the ever-changing times</a:t>
            </a:r>
            <a:endParaRPr sz="2400" dirty="0">
              <a:solidFill>
                <a:srgbClr val="990000"/>
              </a:solidFill>
            </a:endParaRPr>
          </a:p>
          <a:p>
            <a:pPr marL="285750" lvl="0" indent="-323850" algn="l" rtl="0">
              <a:spcBef>
                <a:spcPts val="0"/>
              </a:spcBef>
              <a:spcAft>
                <a:spcPts val="0"/>
              </a:spcAft>
              <a:buClr>
                <a:srgbClr val="990000"/>
              </a:buClr>
              <a:buSzPts val="2400"/>
              <a:buChar char="●"/>
            </a:pPr>
            <a:r>
              <a:rPr lang="en" sz="2400" dirty="0">
                <a:solidFill>
                  <a:srgbClr val="990000"/>
                </a:solidFill>
              </a:rPr>
              <a:t>Processing AIs effect together</a:t>
            </a:r>
            <a:endParaRPr sz="2400" dirty="0">
              <a:solidFill>
                <a:srgbClr val="990000"/>
              </a:solidFill>
            </a:endParaRPr>
          </a:p>
          <a:p>
            <a:pPr marL="457200" lvl="0" indent="0" algn="l" rtl="0">
              <a:spcBef>
                <a:spcPts val="0"/>
              </a:spcBef>
              <a:spcAft>
                <a:spcPts val="0"/>
              </a:spcAft>
              <a:buNone/>
            </a:pPr>
            <a:endParaRPr sz="2400" dirty="0">
              <a:solidFill>
                <a:srgbClr val="990000"/>
              </a:solidFill>
            </a:endParaRPr>
          </a:p>
          <a:p>
            <a:pPr marL="0" lvl="0" indent="0" algn="l" rtl="0">
              <a:spcBef>
                <a:spcPts val="0"/>
              </a:spcBef>
              <a:spcAft>
                <a:spcPts val="1200"/>
              </a:spcAft>
              <a:buNone/>
            </a:pPr>
            <a:endParaRPr dirty="0"/>
          </a:p>
        </p:txBody>
      </p:sp>
      <p:pic>
        <p:nvPicPr>
          <p:cNvPr id="247" name="Google Shape;247;p49" descr="Walsh University Logo, Education for Life"/>
          <p:cNvPicPr preferRelativeResize="0"/>
          <p:nvPr/>
        </p:nvPicPr>
        <p:blipFill rotWithShape="1">
          <a:blip r:embed="rId3">
            <a:alphaModFix/>
          </a:blip>
          <a:srcRect/>
          <a:stretch/>
        </p:blipFill>
        <p:spPr>
          <a:xfrm>
            <a:off x="383061" y="4210050"/>
            <a:ext cx="1506071" cy="700088"/>
          </a:xfrm>
          <a:prstGeom prst="rect">
            <a:avLst/>
          </a:prstGeom>
          <a:noFill/>
          <a:ln>
            <a:noFill/>
          </a:ln>
        </p:spPr>
      </p:pic>
      <p:pic>
        <p:nvPicPr>
          <p:cNvPr id="248" name="Google Shape;248;p49"/>
          <p:cNvPicPr preferRelativeResize="0"/>
          <p:nvPr/>
        </p:nvPicPr>
        <p:blipFill rotWithShape="1">
          <a:blip r:embed="rId4">
            <a:alphaModFix/>
          </a:blip>
          <a:srcRect/>
          <a:stretch/>
        </p:blipFill>
        <p:spPr>
          <a:xfrm>
            <a:off x="7381540" y="4183322"/>
            <a:ext cx="1500808" cy="93765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mt="23000"/>
          </a:blip>
          <a:stretch>
            <a:fillRect/>
          </a:stretch>
        </a:blipFill>
        <a:effectLst/>
      </p:bgPr>
    </p:bg>
    <p:spTree>
      <p:nvGrpSpPr>
        <p:cNvPr id="1" name="Shape 252"/>
        <p:cNvGrpSpPr/>
        <p:nvPr/>
      </p:nvGrpSpPr>
      <p:grpSpPr>
        <a:xfrm>
          <a:off x="0" y="0"/>
          <a:ext cx="0" cy="0"/>
          <a:chOff x="0" y="0"/>
          <a:chExt cx="0" cy="0"/>
        </a:xfrm>
      </p:grpSpPr>
      <p:sp>
        <p:nvSpPr>
          <p:cNvPr id="253" name="Google Shape;253;p50"/>
          <p:cNvSpPr txBox="1">
            <a:spLocks noGrp="1"/>
          </p:cNvSpPr>
          <p:nvPr>
            <p:ph type="title"/>
          </p:nvPr>
        </p:nvSpPr>
        <p:spPr>
          <a:xfrm>
            <a:off x="311700" y="-328131"/>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3300"/>
              </a:spcBef>
              <a:spcAft>
                <a:spcPts val="1200"/>
              </a:spcAft>
              <a:buSzPts val="2800"/>
              <a:buNone/>
            </a:pPr>
            <a:r>
              <a:rPr lang="en" sz="3600" b="1" dirty="0">
                <a:solidFill>
                  <a:srgbClr val="1F1F1F"/>
                </a:solidFill>
              </a:rPr>
              <a:t>Our Twists and Turns</a:t>
            </a:r>
            <a:endParaRPr sz="3600" dirty="0"/>
          </a:p>
        </p:txBody>
      </p:sp>
      <p:sp>
        <p:nvSpPr>
          <p:cNvPr id="254" name="Google Shape;254;p50"/>
          <p:cNvSpPr txBox="1">
            <a:spLocks noGrp="1"/>
          </p:cNvSpPr>
          <p:nvPr>
            <p:ph type="body" idx="1"/>
          </p:nvPr>
        </p:nvSpPr>
        <p:spPr>
          <a:xfrm>
            <a:off x="311700" y="959005"/>
            <a:ext cx="8520600" cy="3178690"/>
          </a:xfrm>
          <a:prstGeom prst="rect">
            <a:avLst/>
          </a:prstGeom>
          <a:noFill/>
          <a:ln>
            <a:noFill/>
          </a:ln>
        </p:spPr>
        <p:txBody>
          <a:bodyPr spcFirstLastPara="1" wrap="square" lIns="91425" tIns="91425" rIns="91425" bIns="91425" anchor="t" anchorCtr="0">
            <a:noAutofit/>
          </a:bodyPr>
          <a:lstStyle/>
          <a:p>
            <a:pPr marL="285750" lvl="0" indent="-298450" algn="l" rtl="0">
              <a:lnSpc>
                <a:spcPct val="95000"/>
              </a:lnSpc>
              <a:spcBef>
                <a:spcPts val="0"/>
              </a:spcBef>
              <a:spcAft>
                <a:spcPts val="0"/>
              </a:spcAft>
              <a:buClr>
                <a:srgbClr val="1C4587"/>
              </a:buClr>
              <a:buSzPts val="2000"/>
              <a:buChar char="●"/>
            </a:pPr>
            <a:r>
              <a:rPr lang="en" sz="2000">
                <a:solidFill>
                  <a:srgbClr val="1C4587"/>
                </a:solidFill>
              </a:rPr>
              <a:t>Choosing best path when AI gives multiple (data analytics, internships)</a:t>
            </a:r>
            <a:endParaRPr sz="2000">
              <a:solidFill>
                <a:srgbClr val="1C4587"/>
              </a:solidFill>
            </a:endParaRPr>
          </a:p>
          <a:p>
            <a:pPr marL="285750" lvl="0" indent="-298450" algn="l" rtl="0">
              <a:lnSpc>
                <a:spcPct val="95000"/>
              </a:lnSpc>
              <a:spcBef>
                <a:spcPts val="1200"/>
              </a:spcBef>
              <a:spcAft>
                <a:spcPts val="0"/>
              </a:spcAft>
              <a:buClr>
                <a:srgbClr val="1C4587"/>
              </a:buClr>
              <a:buSzPts val="2000"/>
              <a:buChar char="●"/>
            </a:pPr>
            <a:r>
              <a:rPr lang="en" sz="2000">
                <a:solidFill>
                  <a:srgbClr val="1C4587"/>
                </a:solidFill>
              </a:rPr>
              <a:t>Keeping up with new AI tools</a:t>
            </a:r>
            <a:endParaRPr sz="2000">
              <a:solidFill>
                <a:srgbClr val="1C4587"/>
              </a:solidFill>
            </a:endParaRPr>
          </a:p>
          <a:p>
            <a:pPr marL="285750" lvl="0" indent="-298450" algn="l" rtl="0">
              <a:lnSpc>
                <a:spcPct val="95000"/>
              </a:lnSpc>
              <a:spcBef>
                <a:spcPts val="1200"/>
              </a:spcBef>
              <a:spcAft>
                <a:spcPts val="0"/>
              </a:spcAft>
              <a:buClr>
                <a:srgbClr val="1C4587"/>
              </a:buClr>
              <a:buSzPts val="2000"/>
              <a:buChar char="●"/>
            </a:pPr>
            <a:r>
              <a:rPr lang="en" sz="2000">
                <a:solidFill>
                  <a:srgbClr val="1C4587"/>
                </a:solidFill>
              </a:rPr>
              <a:t>Sometimes, AI provided too many great ideas</a:t>
            </a:r>
            <a:endParaRPr sz="2000">
              <a:solidFill>
                <a:srgbClr val="1C4587"/>
              </a:solidFill>
            </a:endParaRPr>
          </a:p>
          <a:p>
            <a:pPr marL="285750" lvl="0" indent="-298450" algn="l" rtl="0">
              <a:lnSpc>
                <a:spcPct val="95000"/>
              </a:lnSpc>
              <a:spcBef>
                <a:spcPts val="1200"/>
              </a:spcBef>
              <a:spcAft>
                <a:spcPts val="0"/>
              </a:spcAft>
              <a:buClr>
                <a:srgbClr val="990000"/>
              </a:buClr>
              <a:buSzPts val="2000"/>
              <a:buChar char="●"/>
            </a:pPr>
            <a:r>
              <a:rPr lang="en" sz="2000">
                <a:solidFill>
                  <a:srgbClr val="990000"/>
                </a:solidFill>
              </a:rPr>
              <a:t>AI can’t replace instructor experience</a:t>
            </a:r>
            <a:endParaRPr sz="2000">
              <a:solidFill>
                <a:srgbClr val="990000"/>
              </a:solidFill>
            </a:endParaRPr>
          </a:p>
          <a:p>
            <a:pPr marL="285750" lvl="0" indent="-298450" algn="l" rtl="0">
              <a:lnSpc>
                <a:spcPct val="95000"/>
              </a:lnSpc>
              <a:spcBef>
                <a:spcPts val="1200"/>
              </a:spcBef>
              <a:spcAft>
                <a:spcPts val="0"/>
              </a:spcAft>
              <a:buClr>
                <a:srgbClr val="990000"/>
              </a:buClr>
              <a:buSzPts val="2000"/>
              <a:buChar char="●"/>
            </a:pPr>
            <a:r>
              <a:rPr lang="en" sz="2000">
                <a:solidFill>
                  <a:srgbClr val="990000"/>
                </a:solidFill>
              </a:rPr>
              <a:t>Prompts mattered to the success of AI responses</a:t>
            </a:r>
            <a:endParaRPr sz="2000">
              <a:solidFill>
                <a:srgbClr val="990000"/>
              </a:solidFill>
            </a:endParaRPr>
          </a:p>
          <a:p>
            <a:pPr marL="285750" lvl="0" indent="-298450" algn="l" rtl="0">
              <a:lnSpc>
                <a:spcPct val="95000"/>
              </a:lnSpc>
              <a:spcBef>
                <a:spcPts val="1200"/>
              </a:spcBef>
              <a:spcAft>
                <a:spcPts val="0"/>
              </a:spcAft>
              <a:buClr>
                <a:srgbClr val="990000"/>
              </a:buClr>
              <a:buSzPts val="2000"/>
              <a:buChar char="●"/>
            </a:pPr>
            <a:r>
              <a:rPr lang="en" sz="2000">
                <a:solidFill>
                  <a:srgbClr val="990000"/>
                </a:solidFill>
              </a:rPr>
              <a:t>ID and faculty member became a pioneering team!</a:t>
            </a:r>
            <a:endParaRPr sz="2000">
              <a:solidFill>
                <a:srgbClr val="990000"/>
              </a:solidFill>
            </a:endParaRPr>
          </a:p>
          <a:p>
            <a:pPr marL="457200" lvl="0" indent="0" algn="l" rtl="0">
              <a:lnSpc>
                <a:spcPct val="95000"/>
              </a:lnSpc>
              <a:spcBef>
                <a:spcPts val="1200"/>
              </a:spcBef>
              <a:spcAft>
                <a:spcPts val="0"/>
              </a:spcAft>
              <a:buNone/>
            </a:pPr>
            <a:endParaRPr sz="2000">
              <a:solidFill>
                <a:srgbClr val="990000"/>
              </a:solidFill>
            </a:endParaRPr>
          </a:p>
          <a:p>
            <a:pPr marL="0" lvl="0" indent="0" algn="l" rtl="0">
              <a:lnSpc>
                <a:spcPct val="95000"/>
              </a:lnSpc>
              <a:spcBef>
                <a:spcPts val="1200"/>
              </a:spcBef>
              <a:spcAft>
                <a:spcPts val="0"/>
              </a:spcAft>
              <a:buSzPts val="688"/>
              <a:buNone/>
            </a:pPr>
            <a:endParaRPr sz="2000">
              <a:solidFill>
                <a:srgbClr val="990000"/>
              </a:solidFill>
            </a:endParaRPr>
          </a:p>
          <a:p>
            <a:pPr marL="457200" lvl="0" indent="0" algn="l" rtl="0">
              <a:lnSpc>
                <a:spcPct val="95000"/>
              </a:lnSpc>
              <a:spcBef>
                <a:spcPts val="0"/>
              </a:spcBef>
              <a:spcAft>
                <a:spcPts val="0"/>
              </a:spcAft>
              <a:buNone/>
            </a:pPr>
            <a:endParaRPr sz="2000">
              <a:solidFill>
                <a:schemeClr val="dk1"/>
              </a:solidFill>
            </a:endParaRPr>
          </a:p>
        </p:txBody>
      </p:sp>
      <p:pic>
        <p:nvPicPr>
          <p:cNvPr id="255" name="Google Shape;255;p50" descr="Walsh University Logo, Education for Life"/>
          <p:cNvPicPr preferRelativeResize="0"/>
          <p:nvPr/>
        </p:nvPicPr>
        <p:blipFill rotWithShape="1">
          <a:blip r:embed="rId4">
            <a:alphaModFix/>
          </a:blip>
          <a:srcRect/>
          <a:stretch/>
        </p:blipFill>
        <p:spPr>
          <a:xfrm>
            <a:off x="383061" y="4210050"/>
            <a:ext cx="1506071" cy="700088"/>
          </a:xfrm>
          <a:prstGeom prst="rect">
            <a:avLst/>
          </a:prstGeom>
          <a:noFill/>
          <a:ln>
            <a:noFill/>
          </a:ln>
        </p:spPr>
      </p:pic>
      <p:pic>
        <p:nvPicPr>
          <p:cNvPr id="256" name="Google Shape;256;p50"/>
          <p:cNvPicPr preferRelativeResize="0"/>
          <p:nvPr/>
        </p:nvPicPr>
        <p:blipFill rotWithShape="1">
          <a:blip r:embed="rId5">
            <a:alphaModFix/>
          </a:blip>
          <a:srcRect/>
          <a:stretch/>
        </p:blipFill>
        <p:spPr>
          <a:xfrm>
            <a:off x="7381540" y="4259522"/>
            <a:ext cx="1500808" cy="93765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mt="23000"/>
          </a:blip>
          <a:stretch>
            <a:fillRect/>
          </a:stretch>
        </a:blipFill>
        <a:effectLst/>
      </p:bgPr>
    </p:bg>
    <p:spTree>
      <p:nvGrpSpPr>
        <p:cNvPr id="1" name="Shape 260"/>
        <p:cNvGrpSpPr/>
        <p:nvPr/>
      </p:nvGrpSpPr>
      <p:grpSpPr>
        <a:xfrm>
          <a:off x="0" y="0"/>
          <a:ext cx="0" cy="0"/>
          <a:chOff x="0" y="0"/>
          <a:chExt cx="0" cy="0"/>
        </a:xfrm>
      </p:grpSpPr>
      <p:sp>
        <p:nvSpPr>
          <p:cNvPr id="261" name="Google Shape;261;p51"/>
          <p:cNvSpPr txBox="1">
            <a:spLocks noGrp="1"/>
          </p:cNvSpPr>
          <p:nvPr>
            <p:ph type="title"/>
          </p:nvPr>
        </p:nvSpPr>
        <p:spPr>
          <a:xfrm>
            <a:off x="1454700" y="-410743"/>
            <a:ext cx="6325500" cy="166711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3300"/>
              </a:spcBef>
              <a:spcAft>
                <a:spcPts val="0"/>
              </a:spcAft>
              <a:buSzPts val="2800"/>
              <a:buNone/>
            </a:pPr>
            <a:r>
              <a:rPr lang="en" sz="3300" b="1" dirty="0">
                <a:solidFill>
                  <a:srgbClr val="1F1F1F"/>
                </a:solidFill>
              </a:rPr>
              <a:t>Implementation Strategies for Becoming an AI Pioneer</a:t>
            </a:r>
            <a:endParaRPr sz="3300" b="1" dirty="0">
              <a:solidFill>
                <a:srgbClr val="1F1F1F"/>
              </a:solidFill>
            </a:endParaRPr>
          </a:p>
          <a:p>
            <a:pPr marL="0" lvl="0" indent="0" algn="ctr" rtl="0">
              <a:lnSpc>
                <a:spcPct val="100000"/>
              </a:lnSpc>
              <a:spcBef>
                <a:spcPts val="3300"/>
              </a:spcBef>
              <a:spcAft>
                <a:spcPts val="1200"/>
              </a:spcAft>
              <a:buSzPts val="2800"/>
              <a:buNone/>
            </a:pPr>
            <a:endParaRPr sz="3300" b="1" dirty="0">
              <a:solidFill>
                <a:srgbClr val="1F1F1F"/>
              </a:solidFill>
            </a:endParaRPr>
          </a:p>
        </p:txBody>
      </p:sp>
      <p:sp>
        <p:nvSpPr>
          <p:cNvPr id="262" name="Google Shape;262;p51"/>
          <p:cNvSpPr txBox="1">
            <a:spLocks noGrp="1"/>
          </p:cNvSpPr>
          <p:nvPr>
            <p:ph type="body" idx="1"/>
          </p:nvPr>
        </p:nvSpPr>
        <p:spPr>
          <a:xfrm>
            <a:off x="311700" y="1068846"/>
            <a:ext cx="8520600" cy="3416400"/>
          </a:xfrm>
          <a:prstGeom prst="rect">
            <a:avLst/>
          </a:prstGeom>
          <a:noFill/>
          <a:ln>
            <a:noFill/>
          </a:ln>
        </p:spPr>
        <p:txBody>
          <a:bodyPr spcFirstLastPara="1" wrap="square" lIns="91425" tIns="91425" rIns="91425" bIns="91425" anchor="t" anchorCtr="0">
            <a:noAutofit/>
          </a:bodyPr>
          <a:lstStyle/>
          <a:p>
            <a:pPr marL="285750" lvl="0" indent="-311150" algn="l" rtl="0">
              <a:lnSpc>
                <a:spcPct val="100000"/>
              </a:lnSpc>
              <a:spcBef>
                <a:spcPts val="0"/>
              </a:spcBef>
              <a:spcAft>
                <a:spcPts val="0"/>
              </a:spcAft>
              <a:buClr>
                <a:srgbClr val="1C4587"/>
              </a:buClr>
              <a:buSzPts val="2200"/>
              <a:buChar char="●"/>
            </a:pPr>
            <a:r>
              <a:rPr lang="en" sz="2200" dirty="0">
                <a:solidFill>
                  <a:srgbClr val="1C4587"/>
                </a:solidFill>
              </a:rPr>
              <a:t>Explore and explore more! </a:t>
            </a:r>
            <a:endParaRPr sz="2200" dirty="0">
              <a:solidFill>
                <a:srgbClr val="1C4587"/>
              </a:solidFill>
            </a:endParaRPr>
          </a:p>
          <a:p>
            <a:pPr marL="285750" lvl="0" indent="-311150" algn="l" rtl="0">
              <a:lnSpc>
                <a:spcPct val="100000"/>
              </a:lnSpc>
              <a:spcBef>
                <a:spcPts val="1200"/>
              </a:spcBef>
              <a:spcAft>
                <a:spcPts val="0"/>
              </a:spcAft>
              <a:buClr>
                <a:srgbClr val="1C4587"/>
              </a:buClr>
              <a:buSzPts val="2200"/>
              <a:buChar char="●"/>
            </a:pPr>
            <a:r>
              <a:rPr lang="en" sz="2200" dirty="0">
                <a:solidFill>
                  <a:srgbClr val="1C4587"/>
                </a:solidFill>
              </a:rPr>
              <a:t>Save AI prompts and output for: </a:t>
            </a:r>
            <a:endParaRPr sz="2200" dirty="0">
              <a:solidFill>
                <a:srgbClr val="1C4587"/>
              </a:solidFill>
            </a:endParaRPr>
          </a:p>
          <a:p>
            <a:pPr marL="742950" lvl="1" indent="-336550" algn="l" rtl="0">
              <a:lnSpc>
                <a:spcPct val="100000"/>
              </a:lnSpc>
              <a:spcBef>
                <a:spcPts val="1200"/>
              </a:spcBef>
              <a:spcAft>
                <a:spcPts val="0"/>
              </a:spcAft>
              <a:buClr>
                <a:srgbClr val="1C4587"/>
              </a:buClr>
              <a:buSzPts val="2200"/>
              <a:buChar char="○"/>
            </a:pPr>
            <a:r>
              <a:rPr lang="en" sz="2200" dirty="0">
                <a:solidFill>
                  <a:srgbClr val="1C4587"/>
                </a:solidFill>
              </a:rPr>
              <a:t>Future presentations</a:t>
            </a:r>
            <a:endParaRPr sz="2200" dirty="0">
              <a:solidFill>
                <a:srgbClr val="1C4587"/>
              </a:solidFill>
            </a:endParaRPr>
          </a:p>
          <a:p>
            <a:pPr marL="742950" lvl="1" indent="-336550" algn="l" rtl="0">
              <a:lnSpc>
                <a:spcPct val="100000"/>
              </a:lnSpc>
              <a:spcBef>
                <a:spcPts val="1200"/>
              </a:spcBef>
              <a:spcAft>
                <a:spcPts val="0"/>
              </a:spcAft>
              <a:buClr>
                <a:srgbClr val="1C4587"/>
              </a:buClr>
              <a:buSzPts val="2200"/>
              <a:buChar char="○"/>
            </a:pPr>
            <a:r>
              <a:rPr lang="en" sz="2200" dirty="0">
                <a:solidFill>
                  <a:srgbClr val="1C4587"/>
                </a:solidFill>
              </a:rPr>
              <a:t>Possible publications</a:t>
            </a:r>
            <a:endParaRPr sz="2200" dirty="0">
              <a:solidFill>
                <a:srgbClr val="1C4587"/>
              </a:solidFill>
            </a:endParaRPr>
          </a:p>
          <a:p>
            <a:pPr marL="742950" lvl="1" indent="-336550" algn="l" rtl="0">
              <a:lnSpc>
                <a:spcPct val="100000"/>
              </a:lnSpc>
              <a:spcBef>
                <a:spcPts val="1200"/>
              </a:spcBef>
              <a:spcAft>
                <a:spcPts val="0"/>
              </a:spcAft>
              <a:buClr>
                <a:srgbClr val="1C4587"/>
              </a:buClr>
              <a:buSzPts val="2200"/>
              <a:buChar char="○"/>
            </a:pPr>
            <a:r>
              <a:rPr lang="en" sz="2200" dirty="0">
                <a:solidFill>
                  <a:srgbClr val="1C4587"/>
                </a:solidFill>
              </a:rPr>
              <a:t>Initiating collaborations</a:t>
            </a:r>
            <a:endParaRPr sz="2200" dirty="0">
              <a:solidFill>
                <a:srgbClr val="1C4587"/>
              </a:solidFill>
            </a:endParaRPr>
          </a:p>
          <a:p>
            <a:pPr marL="285750" lvl="0" indent="-311150" algn="l" rtl="0">
              <a:lnSpc>
                <a:spcPct val="100000"/>
              </a:lnSpc>
              <a:spcBef>
                <a:spcPts val="1200"/>
              </a:spcBef>
              <a:spcAft>
                <a:spcPts val="1200"/>
              </a:spcAft>
              <a:buClr>
                <a:srgbClr val="990000"/>
              </a:buClr>
              <a:buSzPts val="2200"/>
              <a:buChar char="●"/>
            </a:pPr>
            <a:r>
              <a:rPr lang="en" sz="2200" dirty="0">
                <a:solidFill>
                  <a:srgbClr val="990000"/>
                </a:solidFill>
              </a:rPr>
              <a:t>Open mindset: Look for opportunities to blend AI in current collaborative projects</a:t>
            </a:r>
            <a:endParaRPr sz="2200" dirty="0">
              <a:solidFill>
                <a:srgbClr val="990000"/>
              </a:solidFill>
            </a:endParaRPr>
          </a:p>
        </p:txBody>
      </p:sp>
      <p:pic>
        <p:nvPicPr>
          <p:cNvPr id="263" name="Google Shape;263;p51" descr="Walsh University Logo, Education for Life"/>
          <p:cNvPicPr preferRelativeResize="0"/>
          <p:nvPr/>
        </p:nvPicPr>
        <p:blipFill rotWithShape="1">
          <a:blip r:embed="rId4">
            <a:alphaModFix/>
          </a:blip>
          <a:srcRect/>
          <a:stretch/>
        </p:blipFill>
        <p:spPr>
          <a:xfrm>
            <a:off x="154454" y="4542846"/>
            <a:ext cx="954071" cy="443500"/>
          </a:xfrm>
          <a:prstGeom prst="rect">
            <a:avLst/>
          </a:prstGeom>
          <a:noFill/>
          <a:ln>
            <a:noFill/>
          </a:ln>
        </p:spPr>
      </p:pic>
      <p:pic>
        <p:nvPicPr>
          <p:cNvPr id="264" name="Google Shape;264;p51"/>
          <p:cNvPicPr preferRelativeResize="0"/>
          <p:nvPr/>
        </p:nvPicPr>
        <p:blipFill rotWithShape="1">
          <a:blip r:embed="rId5">
            <a:alphaModFix/>
          </a:blip>
          <a:srcRect/>
          <a:stretch/>
        </p:blipFill>
        <p:spPr>
          <a:xfrm>
            <a:off x="8067347" y="4524901"/>
            <a:ext cx="954075" cy="5960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8"/>
        <p:cNvGrpSpPr/>
        <p:nvPr/>
      </p:nvGrpSpPr>
      <p:grpSpPr>
        <a:xfrm>
          <a:off x="0" y="0"/>
          <a:ext cx="0" cy="0"/>
          <a:chOff x="0" y="0"/>
          <a:chExt cx="0" cy="0"/>
        </a:xfrm>
      </p:grpSpPr>
      <p:sp>
        <p:nvSpPr>
          <p:cNvPr id="269" name="Google Shape;269;p52"/>
          <p:cNvSpPr txBox="1">
            <a:spLocks noGrp="1"/>
          </p:cNvSpPr>
          <p:nvPr>
            <p:ph type="title"/>
          </p:nvPr>
        </p:nvSpPr>
        <p:spPr>
          <a:xfrm>
            <a:off x="311700" y="-276921"/>
            <a:ext cx="8520600" cy="810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3300"/>
              </a:spcBef>
              <a:spcAft>
                <a:spcPts val="0"/>
              </a:spcAft>
              <a:buSzPts val="2800"/>
              <a:buNone/>
            </a:pPr>
            <a:r>
              <a:rPr lang="en" sz="3300" b="1" dirty="0">
                <a:solidFill>
                  <a:srgbClr val="1F1F1F"/>
                </a:solidFill>
              </a:rPr>
              <a:t>Future Work</a:t>
            </a:r>
            <a:endParaRPr sz="3300" b="1" dirty="0">
              <a:solidFill>
                <a:srgbClr val="1F1F1F"/>
              </a:solidFill>
            </a:endParaRPr>
          </a:p>
          <a:p>
            <a:pPr marL="0" lvl="0" indent="0" algn="ctr" rtl="0">
              <a:lnSpc>
                <a:spcPct val="100000"/>
              </a:lnSpc>
              <a:spcBef>
                <a:spcPts val="3300"/>
              </a:spcBef>
              <a:spcAft>
                <a:spcPts val="1200"/>
              </a:spcAft>
              <a:buSzPts val="2800"/>
              <a:buNone/>
            </a:pPr>
            <a:endParaRPr sz="3300" b="1" dirty="0">
              <a:solidFill>
                <a:srgbClr val="1F1F1F"/>
              </a:solidFill>
            </a:endParaRPr>
          </a:p>
        </p:txBody>
      </p:sp>
      <p:sp>
        <p:nvSpPr>
          <p:cNvPr id="270" name="Google Shape;270;p52"/>
          <p:cNvSpPr txBox="1">
            <a:spLocks noGrp="1"/>
          </p:cNvSpPr>
          <p:nvPr>
            <p:ph type="body" idx="1"/>
          </p:nvPr>
        </p:nvSpPr>
        <p:spPr>
          <a:xfrm>
            <a:off x="311700" y="974058"/>
            <a:ext cx="8520600" cy="3416400"/>
          </a:xfrm>
          <a:prstGeom prst="rect">
            <a:avLst/>
          </a:prstGeom>
          <a:noFill/>
          <a:ln>
            <a:noFill/>
          </a:ln>
        </p:spPr>
        <p:txBody>
          <a:bodyPr spcFirstLastPara="1" wrap="square" lIns="91425" tIns="91425" rIns="91425" bIns="91425" anchor="t" anchorCtr="0">
            <a:noAutofit/>
          </a:bodyPr>
          <a:lstStyle/>
          <a:p>
            <a:pPr marL="285750" lvl="0" indent="-311150" algn="l" rtl="0">
              <a:lnSpc>
                <a:spcPct val="150000"/>
              </a:lnSpc>
              <a:spcBef>
                <a:spcPts val="0"/>
              </a:spcBef>
              <a:spcAft>
                <a:spcPts val="0"/>
              </a:spcAft>
              <a:buClr>
                <a:srgbClr val="1C4587"/>
              </a:buClr>
              <a:buSzPts val="2200"/>
              <a:buChar char="●"/>
            </a:pPr>
            <a:r>
              <a:rPr lang="en" sz="2200" dirty="0">
                <a:solidFill>
                  <a:srgbClr val="1C4587"/>
                </a:solidFill>
              </a:rPr>
              <a:t>Utilizing AI tools for new research projects </a:t>
            </a:r>
            <a:endParaRPr sz="2200" dirty="0">
              <a:solidFill>
                <a:srgbClr val="1C4587"/>
              </a:solidFill>
            </a:endParaRPr>
          </a:p>
          <a:p>
            <a:pPr marL="285750" lvl="0" indent="-311150" algn="l" rtl="0">
              <a:lnSpc>
                <a:spcPct val="150000"/>
              </a:lnSpc>
              <a:spcBef>
                <a:spcPts val="0"/>
              </a:spcBef>
              <a:spcAft>
                <a:spcPts val="0"/>
              </a:spcAft>
              <a:buClr>
                <a:srgbClr val="1C4587"/>
              </a:buClr>
              <a:buSzPts val="2200"/>
              <a:buChar char="●"/>
            </a:pPr>
            <a:r>
              <a:rPr lang="en" sz="2200" dirty="0">
                <a:solidFill>
                  <a:srgbClr val="1C4587"/>
                </a:solidFill>
              </a:rPr>
              <a:t>New course for Spring 2025: AI for Forensic Investigation</a:t>
            </a:r>
            <a:endParaRPr sz="2200" dirty="0">
              <a:solidFill>
                <a:srgbClr val="1C4587"/>
              </a:solidFill>
            </a:endParaRPr>
          </a:p>
          <a:p>
            <a:pPr marL="285750" lvl="0" indent="-311150" algn="l" rtl="0">
              <a:lnSpc>
                <a:spcPct val="150000"/>
              </a:lnSpc>
              <a:spcBef>
                <a:spcPts val="0"/>
              </a:spcBef>
              <a:spcAft>
                <a:spcPts val="0"/>
              </a:spcAft>
              <a:buClr>
                <a:srgbClr val="990000"/>
              </a:buClr>
              <a:buSzPts val="2200"/>
              <a:buChar char="●"/>
            </a:pPr>
            <a:r>
              <a:rPr lang="en" sz="2200" dirty="0">
                <a:solidFill>
                  <a:srgbClr val="990000"/>
                </a:solidFill>
              </a:rPr>
              <a:t>Creating AI culture and policy</a:t>
            </a:r>
            <a:endParaRPr sz="2200" dirty="0">
              <a:solidFill>
                <a:srgbClr val="990000"/>
              </a:solidFill>
            </a:endParaRPr>
          </a:p>
          <a:p>
            <a:pPr marL="285750" lvl="0" indent="-311150" algn="l" rtl="0">
              <a:lnSpc>
                <a:spcPct val="150000"/>
              </a:lnSpc>
              <a:spcBef>
                <a:spcPts val="0"/>
              </a:spcBef>
              <a:spcAft>
                <a:spcPts val="0"/>
              </a:spcAft>
              <a:buClr>
                <a:srgbClr val="990000"/>
              </a:buClr>
              <a:buSzPts val="2200"/>
              <a:buChar char="●"/>
            </a:pPr>
            <a:r>
              <a:rPr lang="en" sz="2200" dirty="0">
                <a:solidFill>
                  <a:srgbClr val="990000"/>
                </a:solidFill>
              </a:rPr>
              <a:t>Exploring AI for course design and philosophy learning activities</a:t>
            </a:r>
            <a:endParaRPr sz="2200" dirty="0">
              <a:solidFill>
                <a:srgbClr val="990000"/>
              </a:solidFill>
            </a:endParaRPr>
          </a:p>
        </p:txBody>
      </p:sp>
      <p:pic>
        <p:nvPicPr>
          <p:cNvPr id="271" name="Google Shape;271;p52" descr="Walsh University Logo, Education for Life"/>
          <p:cNvPicPr preferRelativeResize="0"/>
          <p:nvPr/>
        </p:nvPicPr>
        <p:blipFill rotWithShape="1">
          <a:blip r:embed="rId3">
            <a:alphaModFix/>
          </a:blip>
          <a:srcRect/>
          <a:stretch/>
        </p:blipFill>
        <p:spPr>
          <a:xfrm>
            <a:off x="383061" y="4210050"/>
            <a:ext cx="1506071" cy="700088"/>
          </a:xfrm>
          <a:prstGeom prst="rect">
            <a:avLst/>
          </a:prstGeom>
          <a:noFill/>
          <a:ln>
            <a:noFill/>
          </a:ln>
        </p:spPr>
      </p:pic>
      <p:pic>
        <p:nvPicPr>
          <p:cNvPr id="272" name="Google Shape;272;p52"/>
          <p:cNvPicPr preferRelativeResize="0"/>
          <p:nvPr/>
        </p:nvPicPr>
        <p:blipFill rotWithShape="1">
          <a:blip r:embed="rId4">
            <a:alphaModFix/>
          </a:blip>
          <a:srcRect/>
          <a:stretch/>
        </p:blipFill>
        <p:spPr>
          <a:xfrm>
            <a:off x="7381540" y="4183322"/>
            <a:ext cx="1500808" cy="93765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76"/>
        <p:cNvGrpSpPr/>
        <p:nvPr/>
      </p:nvGrpSpPr>
      <p:grpSpPr>
        <a:xfrm>
          <a:off x="0" y="0"/>
          <a:ext cx="0" cy="0"/>
          <a:chOff x="0" y="0"/>
          <a:chExt cx="0" cy="0"/>
        </a:xfrm>
      </p:grpSpPr>
      <p:sp>
        <p:nvSpPr>
          <p:cNvPr id="277" name="Google Shape;277;p53"/>
          <p:cNvSpPr txBox="1">
            <a:spLocks noGrp="1"/>
          </p:cNvSpPr>
          <p:nvPr>
            <p:ph type="title"/>
          </p:nvPr>
        </p:nvSpPr>
        <p:spPr>
          <a:xfrm>
            <a:off x="311700" y="-224044"/>
            <a:ext cx="8520600" cy="572700"/>
          </a:xfrm>
          <a:prstGeom prst="rect">
            <a:avLst/>
          </a:prstGeom>
        </p:spPr>
        <p:txBody>
          <a:bodyPr spcFirstLastPara="1" wrap="square" lIns="91425" tIns="91425" rIns="91425" bIns="91425" anchor="t" anchorCtr="0">
            <a:noAutofit/>
          </a:bodyPr>
          <a:lstStyle/>
          <a:p>
            <a:pPr marL="0" lvl="0" indent="0" algn="l" rtl="0">
              <a:spcBef>
                <a:spcPts val="3300"/>
              </a:spcBef>
              <a:spcAft>
                <a:spcPts val="1200"/>
              </a:spcAft>
              <a:buNone/>
            </a:pPr>
            <a:r>
              <a:rPr lang="en" sz="3600" b="1" dirty="0">
                <a:solidFill>
                  <a:srgbClr val="1F1F1F"/>
                </a:solidFill>
              </a:rPr>
              <a:t>Q &amp; A</a:t>
            </a:r>
            <a:endParaRPr sz="3600" dirty="0"/>
          </a:p>
        </p:txBody>
      </p:sp>
      <p:sp>
        <p:nvSpPr>
          <p:cNvPr id="278" name="Google Shape;278;p53"/>
          <p:cNvSpPr txBox="1">
            <a:spLocks noGrp="1"/>
          </p:cNvSpPr>
          <p:nvPr>
            <p:ph type="body" idx="1"/>
          </p:nvPr>
        </p:nvSpPr>
        <p:spPr>
          <a:xfrm>
            <a:off x="311700" y="1152475"/>
            <a:ext cx="8205300" cy="12948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r>
              <a:rPr lang="en" sz="2400" dirty="0">
                <a:solidFill>
                  <a:schemeClr val="dk1"/>
                </a:solidFill>
              </a:rPr>
              <a:t>Amy Heston, Walsh University, </a:t>
            </a:r>
            <a:r>
              <a:rPr lang="en" sz="2400" u="sng" dirty="0">
                <a:solidFill>
                  <a:srgbClr val="0000FF"/>
                </a:solidFill>
                <a:hlinkClick r:id="rId3">
                  <a:extLst>
                    <a:ext uri="{A12FA001-AC4F-418D-AE19-62706E023703}">
                      <ahyp:hlinkClr xmlns:ahyp="http://schemas.microsoft.com/office/drawing/2018/hyperlinkcolor" val="tx"/>
                    </a:ext>
                  </a:extLst>
                </a:hlinkClick>
              </a:rPr>
              <a:t>aheston@walsh.edu</a:t>
            </a:r>
            <a:endParaRPr sz="2400" dirty="0">
              <a:solidFill>
                <a:srgbClr val="0000FF"/>
              </a:solidFill>
            </a:endParaRPr>
          </a:p>
          <a:p>
            <a:pPr marL="0" lvl="0" indent="0" algn="l" rtl="0">
              <a:lnSpc>
                <a:spcPct val="105000"/>
              </a:lnSpc>
              <a:spcBef>
                <a:spcPts val="1200"/>
              </a:spcBef>
              <a:spcAft>
                <a:spcPts val="0"/>
              </a:spcAft>
              <a:buNone/>
            </a:pPr>
            <a:r>
              <a:rPr lang="en" sz="2400" dirty="0">
                <a:solidFill>
                  <a:schemeClr val="dk1"/>
                </a:solidFill>
              </a:rPr>
              <a:t>Toni Nicoletti, Oberlin College, </a:t>
            </a:r>
            <a:r>
              <a:rPr lang="en" sz="2400" u="sng" dirty="0">
                <a:solidFill>
                  <a:srgbClr val="0000FF"/>
                </a:solidFill>
                <a:hlinkClick r:id="rId4">
                  <a:extLst>
                    <a:ext uri="{A12FA001-AC4F-418D-AE19-62706E023703}">
                      <ahyp:hlinkClr xmlns:ahyp="http://schemas.microsoft.com/office/drawing/2018/hyperlinkcolor" val="tx"/>
                    </a:ext>
                  </a:extLst>
                </a:hlinkClick>
              </a:rPr>
              <a:t>tnicolet@oberlin.edu</a:t>
            </a:r>
            <a:r>
              <a:rPr lang="en" sz="2400" dirty="0">
                <a:solidFill>
                  <a:schemeClr val="dk1"/>
                </a:solidFill>
              </a:rPr>
              <a:t> </a:t>
            </a:r>
            <a:endParaRPr sz="2400" dirty="0">
              <a:solidFill>
                <a:schemeClr val="dk1"/>
              </a:solidFill>
            </a:endParaRPr>
          </a:p>
          <a:p>
            <a:pPr marL="0" lvl="0" indent="0" algn="l" rtl="0">
              <a:lnSpc>
                <a:spcPct val="105000"/>
              </a:lnSpc>
              <a:spcBef>
                <a:spcPts val="1200"/>
              </a:spcBef>
              <a:spcAft>
                <a:spcPts val="1200"/>
              </a:spcAft>
              <a:buNone/>
            </a:pPr>
            <a:endParaRPr sz="2400" dirty="0">
              <a:solidFill>
                <a:schemeClr val="dk1"/>
              </a:solidFill>
            </a:endParaRPr>
          </a:p>
        </p:txBody>
      </p:sp>
      <p:pic>
        <p:nvPicPr>
          <p:cNvPr id="279" name="Google Shape;279;p53" descr="Walsh University Logo, Education for Life"/>
          <p:cNvPicPr preferRelativeResize="0"/>
          <p:nvPr/>
        </p:nvPicPr>
        <p:blipFill rotWithShape="1">
          <a:blip r:embed="rId5">
            <a:alphaModFix/>
          </a:blip>
          <a:srcRect/>
          <a:stretch/>
        </p:blipFill>
        <p:spPr>
          <a:xfrm>
            <a:off x="383061" y="4210050"/>
            <a:ext cx="1506071" cy="700088"/>
          </a:xfrm>
          <a:prstGeom prst="rect">
            <a:avLst/>
          </a:prstGeom>
          <a:noFill/>
          <a:ln>
            <a:noFill/>
          </a:ln>
        </p:spPr>
      </p:pic>
      <p:pic>
        <p:nvPicPr>
          <p:cNvPr id="280" name="Google Shape;280;p53"/>
          <p:cNvPicPr preferRelativeResize="0"/>
          <p:nvPr/>
        </p:nvPicPr>
        <p:blipFill rotWithShape="1">
          <a:blip r:embed="rId6">
            <a:alphaModFix/>
          </a:blip>
          <a:srcRect/>
          <a:stretch/>
        </p:blipFill>
        <p:spPr>
          <a:xfrm>
            <a:off x="7381540" y="4183322"/>
            <a:ext cx="1500808" cy="93765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mt="17000"/>
          </a:blip>
          <a:stretch>
            <a:fillRect/>
          </a:stretch>
        </a:blipFill>
        <a:effectLst/>
      </p:bgPr>
    </p:bg>
    <p:spTree>
      <p:nvGrpSpPr>
        <p:cNvPr id="1" name="Shape 157"/>
        <p:cNvGrpSpPr/>
        <p:nvPr/>
      </p:nvGrpSpPr>
      <p:grpSpPr>
        <a:xfrm>
          <a:off x="0" y="0"/>
          <a:ext cx="0" cy="0"/>
          <a:chOff x="0" y="0"/>
          <a:chExt cx="0" cy="0"/>
        </a:xfrm>
      </p:grpSpPr>
      <p:sp>
        <p:nvSpPr>
          <p:cNvPr id="158" name="Google Shape;158;p39"/>
          <p:cNvSpPr txBox="1">
            <a:spLocks noGrp="1"/>
          </p:cNvSpPr>
          <p:nvPr>
            <p:ph type="title"/>
          </p:nvPr>
        </p:nvSpPr>
        <p:spPr>
          <a:xfrm>
            <a:off x="311700" y="-253784"/>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3300"/>
              </a:spcBef>
              <a:spcAft>
                <a:spcPts val="1200"/>
              </a:spcAft>
              <a:buClr>
                <a:schemeClr val="dk1"/>
              </a:buClr>
              <a:buSzPts val="1100"/>
              <a:buFont typeface="Arial"/>
              <a:buNone/>
            </a:pPr>
            <a:r>
              <a:rPr lang="en" sz="3600" b="1" dirty="0">
                <a:solidFill>
                  <a:srgbClr val="1F1F1F"/>
                </a:solidFill>
              </a:rPr>
              <a:t>Introduction</a:t>
            </a:r>
            <a:endParaRPr sz="3600" dirty="0"/>
          </a:p>
        </p:txBody>
      </p:sp>
      <p:sp>
        <p:nvSpPr>
          <p:cNvPr id="159" name="Google Shape;159;p39"/>
          <p:cNvSpPr txBox="1">
            <a:spLocks noGrp="1"/>
          </p:cNvSpPr>
          <p:nvPr>
            <p:ph type="body" idx="1"/>
          </p:nvPr>
        </p:nvSpPr>
        <p:spPr>
          <a:xfrm>
            <a:off x="260275" y="908925"/>
            <a:ext cx="6799800" cy="3263400"/>
          </a:xfrm>
          <a:prstGeom prst="rect">
            <a:avLst/>
          </a:prstGeom>
          <a:noFill/>
          <a:ln>
            <a:noFill/>
          </a:ln>
        </p:spPr>
        <p:txBody>
          <a:bodyPr spcFirstLastPara="1" wrap="square" lIns="91425" tIns="91425" rIns="91425" bIns="91425" anchor="t" anchorCtr="0">
            <a:normAutofit/>
          </a:bodyPr>
          <a:lstStyle/>
          <a:p>
            <a:pPr marL="457200" lvl="0" indent="-368300" algn="l" rtl="0">
              <a:lnSpc>
                <a:spcPct val="115000"/>
              </a:lnSpc>
              <a:spcBef>
                <a:spcPts val="0"/>
              </a:spcBef>
              <a:spcAft>
                <a:spcPts val="0"/>
              </a:spcAft>
              <a:buClr>
                <a:schemeClr val="dk1"/>
              </a:buClr>
              <a:buSzPts val="2200"/>
              <a:buChar char="●"/>
            </a:pPr>
            <a:r>
              <a:rPr lang="en" sz="2200">
                <a:solidFill>
                  <a:schemeClr val="dk1"/>
                </a:solidFill>
              </a:rPr>
              <a:t>Collaboration: Quality Matters (QM) Ohio Consortium</a:t>
            </a:r>
            <a:endParaRPr sz="2200"/>
          </a:p>
          <a:p>
            <a:pPr marL="457200" lvl="0" indent="-368300" algn="l" rtl="0">
              <a:lnSpc>
                <a:spcPct val="115000"/>
              </a:lnSpc>
              <a:spcBef>
                <a:spcPts val="0"/>
              </a:spcBef>
              <a:spcAft>
                <a:spcPts val="0"/>
              </a:spcAft>
              <a:buClr>
                <a:schemeClr val="dk1"/>
              </a:buClr>
              <a:buSzPts val="2200"/>
              <a:buChar char="●"/>
            </a:pPr>
            <a:r>
              <a:rPr lang="en" sz="2200">
                <a:solidFill>
                  <a:schemeClr val="dk1"/>
                </a:solidFill>
              </a:rPr>
              <a:t>Shared Vision: Pioneering AI innovation at mid-sized liberal arts institutions</a:t>
            </a:r>
            <a:endParaRPr sz="2200"/>
          </a:p>
          <a:p>
            <a:pPr marL="457200" lvl="0" indent="-368300" algn="l" rtl="0">
              <a:lnSpc>
                <a:spcPct val="115000"/>
              </a:lnSpc>
              <a:spcBef>
                <a:spcPts val="0"/>
              </a:spcBef>
              <a:spcAft>
                <a:spcPts val="0"/>
              </a:spcAft>
              <a:buClr>
                <a:schemeClr val="dk1"/>
              </a:buClr>
              <a:buSzPts val="2200"/>
              <a:buChar char="●"/>
            </a:pPr>
            <a:r>
              <a:rPr lang="en" sz="2200">
                <a:solidFill>
                  <a:schemeClr val="dk1"/>
                </a:solidFill>
              </a:rPr>
              <a:t>Walsh Pathway: Division of Math &amp; Science</a:t>
            </a:r>
            <a:endParaRPr sz="2200">
              <a:solidFill>
                <a:schemeClr val="dk1"/>
              </a:solidFill>
            </a:endParaRPr>
          </a:p>
          <a:p>
            <a:pPr marL="457200" lvl="0" indent="-368300" algn="l" rtl="0">
              <a:lnSpc>
                <a:spcPct val="115000"/>
              </a:lnSpc>
              <a:spcBef>
                <a:spcPts val="0"/>
              </a:spcBef>
              <a:spcAft>
                <a:spcPts val="0"/>
              </a:spcAft>
              <a:buClr>
                <a:schemeClr val="dk1"/>
              </a:buClr>
              <a:buSzPts val="2200"/>
              <a:buChar char="●"/>
            </a:pPr>
            <a:r>
              <a:rPr lang="en" sz="2200">
                <a:solidFill>
                  <a:schemeClr val="dk1"/>
                </a:solidFill>
              </a:rPr>
              <a:t>Oberlin Pathway: Faculty partnership</a:t>
            </a:r>
            <a:endParaRPr sz="2200">
              <a:solidFill>
                <a:schemeClr val="dk1"/>
              </a:solidFill>
            </a:endParaRPr>
          </a:p>
        </p:txBody>
      </p:sp>
      <p:pic>
        <p:nvPicPr>
          <p:cNvPr id="160" name="Google Shape;160;p39" descr="Walsh University Logo, Education for Life"/>
          <p:cNvPicPr preferRelativeResize="0"/>
          <p:nvPr/>
        </p:nvPicPr>
        <p:blipFill rotWithShape="1">
          <a:blip r:embed="rId4">
            <a:alphaModFix/>
          </a:blip>
          <a:srcRect/>
          <a:stretch/>
        </p:blipFill>
        <p:spPr>
          <a:xfrm>
            <a:off x="311700" y="4489630"/>
            <a:ext cx="1189440" cy="552904"/>
          </a:xfrm>
          <a:prstGeom prst="rect">
            <a:avLst/>
          </a:prstGeom>
          <a:noFill/>
          <a:ln>
            <a:noFill/>
          </a:ln>
        </p:spPr>
      </p:pic>
      <p:pic>
        <p:nvPicPr>
          <p:cNvPr id="161" name="Google Shape;161;p39"/>
          <p:cNvPicPr preferRelativeResize="0"/>
          <p:nvPr/>
        </p:nvPicPr>
        <p:blipFill rotWithShape="1">
          <a:blip r:embed="rId5">
            <a:alphaModFix/>
          </a:blip>
          <a:srcRect/>
          <a:stretch/>
        </p:blipFill>
        <p:spPr>
          <a:xfrm>
            <a:off x="7693960" y="4362614"/>
            <a:ext cx="1189440" cy="743121"/>
          </a:xfrm>
          <a:prstGeom prst="rect">
            <a:avLst/>
          </a:prstGeom>
          <a:noFill/>
          <a:ln>
            <a:noFill/>
          </a:ln>
        </p:spPr>
      </p:pic>
      <p:pic>
        <p:nvPicPr>
          <p:cNvPr id="162" name="Google Shape;162;p39" title="Quality Matters OH Consortium"/>
          <p:cNvPicPr preferRelativeResize="0"/>
          <p:nvPr/>
        </p:nvPicPr>
        <p:blipFill>
          <a:blip r:embed="rId6">
            <a:alphaModFix/>
          </a:blip>
          <a:stretch>
            <a:fillRect/>
          </a:stretch>
        </p:blipFill>
        <p:spPr>
          <a:xfrm>
            <a:off x="7207350" y="1523950"/>
            <a:ext cx="1570325" cy="1570325"/>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166"/>
        <p:cNvGrpSpPr/>
        <p:nvPr/>
      </p:nvGrpSpPr>
      <p:grpSpPr>
        <a:xfrm>
          <a:off x="0" y="0"/>
          <a:ext cx="0" cy="0"/>
          <a:chOff x="0" y="0"/>
          <a:chExt cx="0" cy="0"/>
        </a:xfrm>
      </p:grpSpPr>
      <p:sp>
        <p:nvSpPr>
          <p:cNvPr id="167" name="Google Shape;167;p40"/>
          <p:cNvSpPr txBox="1">
            <a:spLocks noGrp="1"/>
          </p:cNvSpPr>
          <p:nvPr>
            <p:ph type="title"/>
          </p:nvPr>
        </p:nvSpPr>
        <p:spPr>
          <a:xfrm>
            <a:off x="341624" y="-289926"/>
            <a:ext cx="8520600" cy="966434"/>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3300"/>
              </a:spcBef>
              <a:spcAft>
                <a:spcPts val="1200"/>
              </a:spcAft>
              <a:buSzPts val="2800"/>
              <a:buNone/>
            </a:pPr>
            <a:r>
              <a:rPr lang="en" sz="3600" b="1" dirty="0">
                <a:solidFill>
                  <a:srgbClr val="1F1F1F"/>
                </a:solidFill>
              </a:rPr>
              <a:t>Data Analytics Across the Curriculum </a:t>
            </a:r>
            <a:endParaRPr sz="3600" dirty="0"/>
          </a:p>
        </p:txBody>
      </p:sp>
      <p:sp>
        <p:nvSpPr>
          <p:cNvPr id="168" name="Google Shape;168;p40"/>
          <p:cNvSpPr txBox="1">
            <a:spLocks noGrp="1"/>
          </p:cNvSpPr>
          <p:nvPr>
            <p:ph type="body" idx="1"/>
          </p:nvPr>
        </p:nvSpPr>
        <p:spPr>
          <a:xfrm>
            <a:off x="29200" y="859875"/>
            <a:ext cx="41070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200">
                <a:solidFill>
                  <a:schemeClr val="dk1"/>
                </a:solidFill>
              </a:rPr>
              <a:t>Campus-wide Initiative: </a:t>
            </a:r>
            <a:endParaRPr sz="2200">
              <a:solidFill>
                <a:schemeClr val="dk1"/>
              </a:solidFill>
            </a:endParaRPr>
          </a:p>
          <a:p>
            <a:pPr marL="0" lvl="0" indent="457200" algn="l" rtl="0">
              <a:lnSpc>
                <a:spcPct val="115000"/>
              </a:lnSpc>
              <a:spcBef>
                <a:spcPts val="0"/>
              </a:spcBef>
              <a:spcAft>
                <a:spcPts val="0"/>
              </a:spcAft>
              <a:buSzPts val="1800"/>
              <a:buNone/>
            </a:pPr>
            <a:r>
              <a:rPr lang="en" sz="2000">
                <a:solidFill>
                  <a:schemeClr val="dk1"/>
                </a:solidFill>
              </a:rPr>
              <a:t>Dr. Michael Dunphy, VPAA</a:t>
            </a:r>
            <a:endParaRPr sz="2000">
              <a:solidFill>
                <a:schemeClr val="dk1"/>
              </a:solidFill>
            </a:endParaRPr>
          </a:p>
          <a:p>
            <a:pPr marL="285750" lvl="0" indent="-311150" algn="l" rtl="0">
              <a:lnSpc>
                <a:spcPct val="115000"/>
              </a:lnSpc>
              <a:spcBef>
                <a:spcPts val="1200"/>
              </a:spcBef>
              <a:spcAft>
                <a:spcPts val="0"/>
              </a:spcAft>
              <a:buClr>
                <a:schemeClr val="dk1"/>
              </a:buClr>
              <a:buSzPts val="2200"/>
              <a:buChar char="●"/>
            </a:pPr>
            <a:r>
              <a:rPr lang="en" sz="2200">
                <a:solidFill>
                  <a:schemeClr val="dk1"/>
                </a:solidFill>
              </a:rPr>
              <a:t>Data Analytics Activities</a:t>
            </a:r>
            <a:endParaRPr sz="2200">
              <a:solidFill>
                <a:schemeClr val="dk1"/>
              </a:solidFill>
            </a:endParaRPr>
          </a:p>
          <a:p>
            <a:pPr marL="914400" lvl="1" indent="-368300" algn="l" rtl="0">
              <a:lnSpc>
                <a:spcPct val="115000"/>
              </a:lnSpc>
              <a:spcBef>
                <a:spcPts val="1200"/>
              </a:spcBef>
              <a:spcAft>
                <a:spcPts val="0"/>
              </a:spcAft>
              <a:buClr>
                <a:schemeClr val="dk1"/>
              </a:buClr>
              <a:buSzPts val="2200"/>
              <a:buChar char="○"/>
            </a:pPr>
            <a:r>
              <a:rPr lang="en" sz="2200" b="1">
                <a:solidFill>
                  <a:schemeClr val="dk1"/>
                </a:solidFill>
              </a:rPr>
              <a:t>Career readiness</a:t>
            </a:r>
            <a:endParaRPr sz="2200" b="1">
              <a:solidFill>
                <a:schemeClr val="dk1"/>
              </a:solidFill>
            </a:endParaRPr>
          </a:p>
          <a:p>
            <a:pPr marL="0" lvl="0" indent="0" algn="l" rtl="0">
              <a:lnSpc>
                <a:spcPct val="115000"/>
              </a:lnSpc>
              <a:spcBef>
                <a:spcPts val="1200"/>
              </a:spcBef>
              <a:spcAft>
                <a:spcPts val="0"/>
              </a:spcAft>
              <a:buSzPts val="1800"/>
              <a:buNone/>
            </a:pPr>
            <a:endParaRPr sz="2200">
              <a:solidFill>
                <a:schemeClr val="dk1"/>
              </a:solidFill>
            </a:endParaRPr>
          </a:p>
          <a:p>
            <a:pPr marL="0" lvl="0" indent="0" algn="l" rtl="0">
              <a:lnSpc>
                <a:spcPct val="115000"/>
              </a:lnSpc>
              <a:spcBef>
                <a:spcPts val="1200"/>
              </a:spcBef>
              <a:spcAft>
                <a:spcPts val="0"/>
              </a:spcAft>
              <a:buSzPts val="1800"/>
              <a:buNone/>
            </a:pPr>
            <a:r>
              <a:rPr lang="en" sz="2200">
                <a:solidFill>
                  <a:schemeClr val="dk1"/>
                </a:solidFill>
              </a:rPr>
              <a:t>Forensic Chemistry, NS 215</a:t>
            </a:r>
            <a:endParaRPr sz="2200">
              <a:solidFill>
                <a:schemeClr val="dk1"/>
              </a:solidFill>
            </a:endParaRPr>
          </a:p>
          <a:p>
            <a:pPr marL="285750" lvl="0" indent="-311150" algn="l" rtl="0">
              <a:lnSpc>
                <a:spcPct val="115000"/>
              </a:lnSpc>
              <a:spcBef>
                <a:spcPts val="1200"/>
              </a:spcBef>
              <a:spcAft>
                <a:spcPts val="0"/>
              </a:spcAft>
              <a:buClr>
                <a:schemeClr val="dk1"/>
              </a:buClr>
              <a:buSzPts val="2200"/>
              <a:buChar char="●"/>
            </a:pPr>
            <a:r>
              <a:rPr lang="en" sz="2200">
                <a:solidFill>
                  <a:schemeClr val="dk1"/>
                </a:solidFill>
              </a:rPr>
              <a:t>Discussion forum</a:t>
            </a:r>
            <a:endParaRPr sz="2200">
              <a:solidFill>
                <a:schemeClr val="dk1"/>
              </a:solidFill>
            </a:endParaRPr>
          </a:p>
          <a:p>
            <a:pPr marL="285750" lvl="0" indent="-311150" algn="l" rtl="0">
              <a:lnSpc>
                <a:spcPct val="115000"/>
              </a:lnSpc>
              <a:spcBef>
                <a:spcPts val="1200"/>
              </a:spcBef>
              <a:spcAft>
                <a:spcPts val="0"/>
              </a:spcAft>
              <a:buClr>
                <a:schemeClr val="dk1"/>
              </a:buClr>
              <a:buSzPts val="2200"/>
              <a:buChar char="●"/>
            </a:pPr>
            <a:r>
              <a:rPr lang="en" sz="2200" b="1">
                <a:solidFill>
                  <a:schemeClr val="dk1"/>
                </a:solidFill>
              </a:rPr>
              <a:t>AI-created data analytics</a:t>
            </a:r>
            <a:endParaRPr sz="2200" b="1">
              <a:solidFill>
                <a:schemeClr val="dk1"/>
              </a:solidFill>
            </a:endParaRPr>
          </a:p>
          <a:p>
            <a:pPr marL="0" lvl="0" indent="0" algn="l" rtl="0">
              <a:lnSpc>
                <a:spcPct val="115000"/>
              </a:lnSpc>
              <a:spcBef>
                <a:spcPts val="1200"/>
              </a:spcBef>
              <a:spcAft>
                <a:spcPts val="0"/>
              </a:spcAft>
              <a:buSzPts val="1800"/>
              <a:buNone/>
            </a:pPr>
            <a:endParaRPr sz="2200">
              <a:solidFill>
                <a:schemeClr val="dk1"/>
              </a:solidFill>
            </a:endParaRPr>
          </a:p>
          <a:p>
            <a:pPr marL="0" lvl="0" indent="0" algn="l" rtl="0">
              <a:lnSpc>
                <a:spcPct val="115000"/>
              </a:lnSpc>
              <a:spcBef>
                <a:spcPts val="1200"/>
              </a:spcBef>
              <a:spcAft>
                <a:spcPts val="1200"/>
              </a:spcAft>
              <a:buSzPts val="1800"/>
              <a:buNone/>
            </a:pPr>
            <a:r>
              <a:rPr lang="en" sz="2200">
                <a:solidFill>
                  <a:schemeClr val="dk1"/>
                </a:solidFill>
              </a:rPr>
              <a:t> </a:t>
            </a:r>
            <a:endParaRPr sz="2200">
              <a:solidFill>
                <a:schemeClr val="dk1"/>
              </a:solidFill>
            </a:endParaRPr>
          </a:p>
        </p:txBody>
      </p:sp>
      <p:pic>
        <p:nvPicPr>
          <p:cNvPr id="169" name="Google Shape;169;p40"/>
          <p:cNvPicPr preferRelativeResize="0"/>
          <p:nvPr/>
        </p:nvPicPr>
        <p:blipFill rotWithShape="1">
          <a:blip r:embed="rId4">
            <a:alphaModFix/>
          </a:blip>
          <a:srcRect/>
          <a:stretch/>
        </p:blipFill>
        <p:spPr>
          <a:xfrm>
            <a:off x="3876128" y="975546"/>
            <a:ext cx="5058505" cy="3323770"/>
          </a:xfrm>
          <a:prstGeom prst="rect">
            <a:avLst/>
          </a:prstGeom>
          <a:noFill/>
          <a:ln>
            <a:noFill/>
          </a:ln>
          <a:effectLst>
            <a:outerShdw blurRad="190500" algn="tl" rotWithShape="0">
              <a:srgbClr val="000000">
                <a:alpha val="69803"/>
              </a:srgbClr>
            </a:outerShdw>
          </a:effectLst>
        </p:spPr>
      </p:pic>
      <p:pic>
        <p:nvPicPr>
          <p:cNvPr id="170" name="Google Shape;170;p40" descr="Walsh University Logo, Education for Life"/>
          <p:cNvPicPr preferRelativeResize="0"/>
          <p:nvPr/>
        </p:nvPicPr>
        <p:blipFill rotWithShape="1">
          <a:blip r:embed="rId5">
            <a:alphaModFix/>
          </a:blip>
          <a:srcRect/>
          <a:stretch/>
        </p:blipFill>
        <p:spPr>
          <a:xfrm>
            <a:off x="7847880" y="4428670"/>
            <a:ext cx="1189440" cy="55290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174"/>
        <p:cNvGrpSpPr/>
        <p:nvPr/>
      </p:nvGrpSpPr>
      <p:grpSpPr>
        <a:xfrm>
          <a:off x="0" y="0"/>
          <a:ext cx="0" cy="0"/>
          <a:chOff x="0" y="0"/>
          <a:chExt cx="0" cy="0"/>
        </a:xfrm>
      </p:grpSpPr>
      <p:sp>
        <p:nvSpPr>
          <p:cNvPr id="175" name="Google Shape;175;p41"/>
          <p:cNvSpPr txBox="1">
            <a:spLocks noGrp="1"/>
          </p:cNvSpPr>
          <p:nvPr>
            <p:ph type="title"/>
          </p:nvPr>
        </p:nvSpPr>
        <p:spPr>
          <a:xfrm>
            <a:off x="341624" y="-370773"/>
            <a:ext cx="8520600" cy="446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3300"/>
              </a:spcBef>
              <a:spcAft>
                <a:spcPts val="1200"/>
              </a:spcAft>
              <a:buSzPts val="2800"/>
              <a:buNone/>
            </a:pPr>
            <a:r>
              <a:rPr lang="en" sz="3600" b="1" dirty="0">
                <a:solidFill>
                  <a:srgbClr val="1F1F1F"/>
                </a:solidFill>
              </a:rPr>
              <a:t>Chemistry Internship, CHEM 390</a:t>
            </a:r>
            <a:endParaRPr sz="3600" dirty="0"/>
          </a:p>
        </p:txBody>
      </p:sp>
      <p:sp>
        <p:nvSpPr>
          <p:cNvPr id="176" name="Google Shape;176;p41"/>
          <p:cNvSpPr txBox="1">
            <a:spLocks noGrp="1"/>
          </p:cNvSpPr>
          <p:nvPr>
            <p:ph type="body" idx="1"/>
          </p:nvPr>
        </p:nvSpPr>
        <p:spPr>
          <a:xfrm>
            <a:off x="334000" y="589270"/>
            <a:ext cx="8528100" cy="3893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000" dirty="0">
                <a:solidFill>
                  <a:schemeClr val="dk1"/>
                </a:solidFill>
                <a:latin typeface="Arial"/>
                <a:ea typeface="Arial"/>
                <a:cs typeface="Arial"/>
                <a:sym typeface="Arial"/>
              </a:rPr>
              <a:t>AI-driven improvements:</a:t>
            </a:r>
            <a:endParaRPr sz="2000" dirty="0">
              <a:solidFill>
                <a:schemeClr val="dk1"/>
              </a:solidFill>
            </a:endParaRPr>
          </a:p>
          <a:p>
            <a:pPr marL="285750" lvl="0" indent="-298450" algn="l" rtl="0">
              <a:lnSpc>
                <a:spcPct val="115000"/>
              </a:lnSpc>
              <a:spcBef>
                <a:spcPts val="1200"/>
              </a:spcBef>
              <a:spcAft>
                <a:spcPts val="0"/>
              </a:spcAft>
              <a:buClr>
                <a:schemeClr val="dk1"/>
              </a:buClr>
              <a:buSzPts val="2000"/>
              <a:buChar char="●"/>
            </a:pPr>
            <a:r>
              <a:rPr lang="en" sz="2000" dirty="0">
                <a:solidFill>
                  <a:schemeClr val="dk1"/>
                </a:solidFill>
              </a:rPr>
              <a:t>Created s</a:t>
            </a:r>
            <a:r>
              <a:rPr lang="en" sz="2000" dirty="0">
                <a:solidFill>
                  <a:schemeClr val="dk1"/>
                </a:solidFill>
                <a:latin typeface="Arial"/>
                <a:ea typeface="Arial"/>
                <a:cs typeface="Arial"/>
                <a:sym typeface="Arial"/>
              </a:rPr>
              <a:t>tepwise </a:t>
            </a:r>
            <a:r>
              <a:rPr lang="en" sz="2000" dirty="0">
                <a:solidFill>
                  <a:schemeClr val="dk1"/>
                </a:solidFill>
              </a:rPr>
              <a:t>p</a:t>
            </a:r>
            <a:r>
              <a:rPr lang="en" sz="2000" dirty="0">
                <a:solidFill>
                  <a:schemeClr val="dk1"/>
                </a:solidFill>
                <a:latin typeface="Arial"/>
                <a:ea typeface="Arial"/>
                <a:cs typeface="Arial"/>
                <a:sym typeface="Arial"/>
              </a:rPr>
              <a:t>rocedure to</a:t>
            </a:r>
            <a:r>
              <a:rPr lang="en" sz="2000" dirty="0">
                <a:solidFill>
                  <a:schemeClr val="dk1"/>
                </a:solidFill>
              </a:rPr>
              <a:t> f</a:t>
            </a:r>
            <a:r>
              <a:rPr lang="en" sz="2000" dirty="0">
                <a:solidFill>
                  <a:schemeClr val="dk1"/>
                </a:solidFill>
                <a:latin typeface="Arial"/>
                <a:ea typeface="Arial"/>
                <a:cs typeface="Arial"/>
                <a:sym typeface="Arial"/>
              </a:rPr>
              <a:t>ind </a:t>
            </a:r>
            <a:r>
              <a:rPr lang="en" sz="2000" dirty="0">
                <a:solidFill>
                  <a:schemeClr val="dk1"/>
                </a:solidFill>
              </a:rPr>
              <a:t>i</a:t>
            </a:r>
            <a:r>
              <a:rPr lang="en" sz="2000" dirty="0">
                <a:solidFill>
                  <a:schemeClr val="dk1"/>
                </a:solidFill>
                <a:latin typeface="Arial"/>
                <a:ea typeface="Arial"/>
                <a:cs typeface="Arial"/>
                <a:sym typeface="Arial"/>
              </a:rPr>
              <a:t>nternships (</a:t>
            </a:r>
            <a:r>
              <a:rPr lang="en" sz="2000" b="1" dirty="0">
                <a:solidFill>
                  <a:schemeClr val="dk1"/>
                </a:solidFill>
              </a:rPr>
              <a:t>aligns with mission/core values</a:t>
            </a:r>
            <a:r>
              <a:rPr lang="en" sz="2000" dirty="0">
                <a:solidFill>
                  <a:schemeClr val="dk1"/>
                </a:solidFill>
                <a:latin typeface="Arial"/>
                <a:ea typeface="Arial"/>
                <a:cs typeface="Arial"/>
                <a:sym typeface="Arial"/>
              </a:rPr>
              <a:t>)</a:t>
            </a:r>
            <a:endParaRPr sz="2000" dirty="0">
              <a:solidFill>
                <a:schemeClr val="dk1"/>
              </a:solidFill>
            </a:endParaRPr>
          </a:p>
          <a:p>
            <a:pPr marL="285750" lvl="0" indent="-298450" algn="l" rtl="0">
              <a:lnSpc>
                <a:spcPct val="115000"/>
              </a:lnSpc>
              <a:spcBef>
                <a:spcPts val="1200"/>
              </a:spcBef>
              <a:spcAft>
                <a:spcPts val="0"/>
              </a:spcAft>
              <a:buClr>
                <a:schemeClr val="dk1"/>
              </a:buClr>
              <a:buSzPts val="2000"/>
              <a:buChar char="●"/>
            </a:pPr>
            <a:r>
              <a:rPr lang="en" sz="2000" dirty="0">
                <a:solidFill>
                  <a:schemeClr val="dk1"/>
                </a:solidFill>
              </a:rPr>
              <a:t>Provided a r</a:t>
            </a:r>
            <a:r>
              <a:rPr lang="en" sz="2000" dirty="0">
                <a:solidFill>
                  <a:schemeClr val="dk1"/>
                </a:solidFill>
                <a:latin typeface="Arial"/>
                <a:ea typeface="Arial"/>
                <a:cs typeface="Arial"/>
                <a:sym typeface="Arial"/>
              </a:rPr>
              <a:t>ubric to </a:t>
            </a:r>
            <a:r>
              <a:rPr lang="en" sz="2000" dirty="0">
                <a:solidFill>
                  <a:schemeClr val="dk1"/>
                </a:solidFill>
              </a:rPr>
              <a:t>e</a:t>
            </a:r>
            <a:r>
              <a:rPr lang="en" sz="2000" dirty="0">
                <a:solidFill>
                  <a:schemeClr val="dk1"/>
                </a:solidFill>
                <a:latin typeface="Arial"/>
                <a:ea typeface="Arial"/>
                <a:cs typeface="Arial"/>
                <a:sym typeface="Arial"/>
              </a:rPr>
              <a:t>valuate this </a:t>
            </a:r>
            <a:r>
              <a:rPr lang="en" sz="2000" b="1" dirty="0">
                <a:solidFill>
                  <a:schemeClr val="dk1"/>
                </a:solidFill>
              </a:rPr>
              <a:t>alignment</a:t>
            </a:r>
            <a:endParaRPr sz="2000" b="1" dirty="0">
              <a:solidFill>
                <a:schemeClr val="dk1"/>
              </a:solidFill>
            </a:endParaRPr>
          </a:p>
          <a:p>
            <a:pPr marL="285750" lvl="0" indent="-298450" algn="l" rtl="0">
              <a:lnSpc>
                <a:spcPct val="115000"/>
              </a:lnSpc>
              <a:spcBef>
                <a:spcPts val="1200"/>
              </a:spcBef>
              <a:spcAft>
                <a:spcPts val="0"/>
              </a:spcAft>
              <a:buClr>
                <a:schemeClr val="dk1"/>
              </a:buClr>
              <a:buSzPts val="2000"/>
              <a:buChar char="●"/>
            </a:pPr>
            <a:r>
              <a:rPr lang="en" sz="2000" dirty="0">
                <a:solidFill>
                  <a:schemeClr val="dk1"/>
                </a:solidFill>
              </a:rPr>
              <a:t>Suggested ways to avoid </a:t>
            </a:r>
            <a:r>
              <a:rPr lang="en" sz="2000" b="1" dirty="0">
                <a:solidFill>
                  <a:schemeClr val="dk1"/>
                </a:solidFill>
              </a:rPr>
              <a:t>bias</a:t>
            </a:r>
            <a:r>
              <a:rPr lang="en" sz="2000" dirty="0">
                <a:solidFill>
                  <a:schemeClr val="dk1"/>
                </a:solidFill>
              </a:rPr>
              <a:t> in assessment of internship</a:t>
            </a:r>
            <a:endParaRPr sz="2000" dirty="0">
              <a:solidFill>
                <a:schemeClr val="dk1"/>
              </a:solidFill>
            </a:endParaRPr>
          </a:p>
          <a:p>
            <a:pPr marL="285750" lvl="0" indent="-298450" algn="l" rtl="0">
              <a:lnSpc>
                <a:spcPct val="115000"/>
              </a:lnSpc>
              <a:spcBef>
                <a:spcPts val="1200"/>
              </a:spcBef>
              <a:spcAft>
                <a:spcPts val="0"/>
              </a:spcAft>
              <a:buClr>
                <a:schemeClr val="dk1"/>
              </a:buClr>
              <a:buSzPts val="2000"/>
              <a:buChar char="●"/>
            </a:pPr>
            <a:r>
              <a:rPr lang="en" sz="2000" dirty="0">
                <a:solidFill>
                  <a:schemeClr val="dk1"/>
                </a:solidFill>
                <a:latin typeface="Arial"/>
                <a:ea typeface="Arial"/>
                <a:cs typeface="Arial"/>
                <a:sym typeface="Arial"/>
              </a:rPr>
              <a:t>Gemini was the only AI tool that created a rubric in an easy-to-read </a:t>
            </a:r>
            <a:r>
              <a:rPr lang="en" sz="2000" b="1" dirty="0">
                <a:solidFill>
                  <a:schemeClr val="dk1"/>
                </a:solidFill>
              </a:rPr>
              <a:t>table format</a:t>
            </a:r>
            <a:r>
              <a:rPr lang="en" sz="2000" dirty="0">
                <a:solidFill>
                  <a:schemeClr val="dk1"/>
                </a:solidFill>
                <a:latin typeface="Arial"/>
                <a:ea typeface="Arial"/>
                <a:cs typeface="Arial"/>
                <a:sym typeface="Arial"/>
              </a:rPr>
              <a:t>. </a:t>
            </a:r>
            <a:endParaRPr sz="2000" dirty="0">
              <a:solidFill>
                <a:schemeClr val="dk1"/>
              </a:solidFill>
              <a:latin typeface="Arial"/>
              <a:ea typeface="Arial"/>
              <a:cs typeface="Arial"/>
              <a:sym typeface="Arial"/>
            </a:endParaRPr>
          </a:p>
          <a:p>
            <a:pPr marL="914400" lvl="1" indent="-355600" algn="l" rtl="0">
              <a:lnSpc>
                <a:spcPct val="115000"/>
              </a:lnSpc>
              <a:spcBef>
                <a:spcPts val="1200"/>
              </a:spcBef>
              <a:spcAft>
                <a:spcPts val="0"/>
              </a:spcAft>
              <a:buClr>
                <a:schemeClr val="dk1"/>
              </a:buClr>
              <a:buSzPts val="2000"/>
              <a:buChar char="○"/>
            </a:pPr>
            <a:r>
              <a:rPr lang="en" sz="2000" dirty="0">
                <a:solidFill>
                  <a:schemeClr val="dk1"/>
                </a:solidFill>
              </a:rPr>
              <a:t>Table </a:t>
            </a:r>
            <a:r>
              <a:rPr lang="en" sz="2000" dirty="0">
                <a:solidFill>
                  <a:schemeClr val="dk1"/>
                </a:solidFill>
                <a:latin typeface="Arial"/>
                <a:ea typeface="Arial"/>
                <a:cs typeface="Arial"/>
                <a:sym typeface="Arial"/>
              </a:rPr>
              <a:t>format increases efficiency by simplifying </a:t>
            </a:r>
            <a:r>
              <a:rPr lang="en" sz="2000" dirty="0">
                <a:solidFill>
                  <a:schemeClr val="dk1"/>
                </a:solidFill>
              </a:rPr>
              <a:t>assessment</a:t>
            </a:r>
            <a:r>
              <a:rPr lang="en" sz="2000" dirty="0">
                <a:solidFill>
                  <a:schemeClr val="dk1"/>
                </a:solidFill>
                <a:latin typeface="Arial"/>
                <a:ea typeface="Arial"/>
                <a:cs typeface="Arial"/>
                <a:sym typeface="Arial"/>
              </a:rPr>
              <a:t> </a:t>
            </a:r>
            <a:endParaRPr sz="2000" dirty="0">
              <a:solidFill>
                <a:schemeClr val="dk1"/>
              </a:solidFill>
            </a:endParaRPr>
          </a:p>
          <a:p>
            <a:pPr marL="285750" lvl="0" indent="-171450" algn="l" rtl="0">
              <a:lnSpc>
                <a:spcPct val="115000"/>
              </a:lnSpc>
              <a:spcBef>
                <a:spcPts val="1200"/>
              </a:spcBef>
              <a:spcAft>
                <a:spcPts val="0"/>
              </a:spcAft>
              <a:buSzPts val="1800"/>
              <a:buNone/>
            </a:pPr>
            <a:endParaRPr sz="2000" dirty="0">
              <a:solidFill>
                <a:schemeClr val="dk1"/>
              </a:solidFill>
              <a:latin typeface="Arial"/>
              <a:ea typeface="Arial"/>
              <a:cs typeface="Arial"/>
              <a:sym typeface="Arial"/>
            </a:endParaRPr>
          </a:p>
          <a:p>
            <a:pPr marL="0" lvl="0" indent="0" algn="l" rtl="0">
              <a:lnSpc>
                <a:spcPct val="115000"/>
              </a:lnSpc>
              <a:spcBef>
                <a:spcPts val="1200"/>
              </a:spcBef>
              <a:spcAft>
                <a:spcPts val="0"/>
              </a:spcAft>
              <a:buSzPts val="1800"/>
              <a:buNone/>
            </a:pPr>
            <a:endParaRPr sz="2000" dirty="0">
              <a:solidFill>
                <a:schemeClr val="dk1"/>
              </a:solidFill>
              <a:latin typeface="Arial"/>
              <a:ea typeface="Arial"/>
              <a:cs typeface="Arial"/>
              <a:sym typeface="Arial"/>
            </a:endParaRPr>
          </a:p>
          <a:p>
            <a:pPr marL="0" lvl="0" indent="0" algn="l" rtl="0">
              <a:lnSpc>
                <a:spcPct val="115000"/>
              </a:lnSpc>
              <a:spcBef>
                <a:spcPts val="1200"/>
              </a:spcBef>
              <a:spcAft>
                <a:spcPts val="1200"/>
              </a:spcAft>
              <a:buSzPts val="1800"/>
              <a:buNone/>
            </a:pPr>
            <a:r>
              <a:rPr lang="en" sz="2000" dirty="0">
                <a:solidFill>
                  <a:schemeClr val="dk1"/>
                </a:solidFill>
                <a:latin typeface="Arial"/>
                <a:ea typeface="Arial"/>
                <a:cs typeface="Arial"/>
                <a:sym typeface="Arial"/>
              </a:rPr>
              <a:t> </a:t>
            </a:r>
            <a:endParaRPr sz="2000" dirty="0">
              <a:solidFill>
                <a:schemeClr val="dk1"/>
              </a:solidFill>
              <a:latin typeface="Arial"/>
              <a:ea typeface="Arial"/>
              <a:cs typeface="Arial"/>
              <a:sym typeface="Arial"/>
            </a:endParaRPr>
          </a:p>
        </p:txBody>
      </p:sp>
      <p:pic>
        <p:nvPicPr>
          <p:cNvPr id="177" name="Google Shape;177;p41" descr="Walsh University Logo, Education for Life"/>
          <p:cNvPicPr preferRelativeResize="0"/>
          <p:nvPr/>
        </p:nvPicPr>
        <p:blipFill rotWithShape="1">
          <a:blip r:embed="rId4">
            <a:alphaModFix/>
          </a:blip>
          <a:srcRect/>
          <a:stretch/>
        </p:blipFill>
        <p:spPr>
          <a:xfrm>
            <a:off x="7847880" y="4428670"/>
            <a:ext cx="1189440" cy="5529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82"/>
        <p:cNvGrpSpPr/>
        <p:nvPr/>
      </p:nvGrpSpPr>
      <p:grpSpPr>
        <a:xfrm>
          <a:off x="0" y="0"/>
          <a:ext cx="0" cy="0"/>
          <a:chOff x="0" y="0"/>
          <a:chExt cx="0" cy="0"/>
        </a:xfrm>
      </p:grpSpPr>
      <p:sp>
        <p:nvSpPr>
          <p:cNvPr id="183" name="Google Shape;183;p42"/>
          <p:cNvSpPr txBox="1">
            <a:spLocks noGrp="1"/>
          </p:cNvSpPr>
          <p:nvPr>
            <p:ph type="title"/>
          </p:nvPr>
        </p:nvSpPr>
        <p:spPr>
          <a:xfrm>
            <a:off x="185738" y="-72896"/>
            <a:ext cx="8894100" cy="994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200" b="1"/>
              <a:t> Streamlining Research Design: </a:t>
            </a:r>
            <a:br>
              <a:rPr lang="en" sz="3200" b="1"/>
            </a:br>
            <a:r>
              <a:rPr lang="en" sz="3200" b="1"/>
              <a:t>Connected Papers &amp; ResearchRabbit</a:t>
            </a:r>
            <a:endParaRPr sz="3200"/>
          </a:p>
        </p:txBody>
      </p:sp>
      <p:sp>
        <p:nvSpPr>
          <p:cNvPr id="184" name="Google Shape;184;p42"/>
          <p:cNvSpPr txBox="1">
            <a:spLocks noGrp="1"/>
          </p:cNvSpPr>
          <p:nvPr>
            <p:ph type="body" idx="1"/>
          </p:nvPr>
        </p:nvSpPr>
        <p:spPr>
          <a:xfrm>
            <a:off x="100675" y="967650"/>
            <a:ext cx="8894100" cy="700200"/>
          </a:xfrm>
          <a:prstGeom prst="rect">
            <a:avLst/>
          </a:prstGeom>
          <a:noFill/>
          <a:ln>
            <a:noFill/>
          </a:ln>
        </p:spPr>
        <p:txBody>
          <a:bodyPr spcFirstLastPara="1" wrap="square" lIns="91425" tIns="91425" rIns="91425" bIns="91425" anchor="t" anchorCtr="0">
            <a:noAutofit/>
          </a:bodyPr>
          <a:lstStyle/>
          <a:p>
            <a:pPr marL="457200" lvl="0" indent="-355600" algn="l" rtl="0">
              <a:lnSpc>
                <a:spcPct val="95000"/>
              </a:lnSpc>
              <a:spcBef>
                <a:spcPts val="0"/>
              </a:spcBef>
              <a:spcAft>
                <a:spcPts val="0"/>
              </a:spcAft>
              <a:buClr>
                <a:schemeClr val="dk1"/>
              </a:buClr>
              <a:buSzPts val="2000"/>
              <a:buChar char="●"/>
            </a:pPr>
            <a:r>
              <a:rPr lang="en" sz="2000">
                <a:solidFill>
                  <a:schemeClr val="dk1"/>
                </a:solidFill>
                <a:latin typeface="Arial"/>
                <a:ea typeface="Arial"/>
                <a:cs typeface="Arial"/>
                <a:sym typeface="Arial"/>
              </a:rPr>
              <a:t>Time-saving AI tools for scholarly work: </a:t>
            </a:r>
            <a:r>
              <a:rPr lang="en" sz="2000" b="1">
                <a:solidFill>
                  <a:schemeClr val="dk1"/>
                </a:solidFill>
              </a:rPr>
              <a:t>Searching &amp; Connecting Ideas</a:t>
            </a:r>
            <a:endParaRPr sz="2000" b="1">
              <a:solidFill>
                <a:schemeClr val="dk1"/>
              </a:solidFill>
            </a:endParaRPr>
          </a:p>
          <a:p>
            <a:pPr marL="457200" lvl="0" indent="-355600" algn="l" rtl="0">
              <a:lnSpc>
                <a:spcPct val="95000"/>
              </a:lnSpc>
              <a:spcBef>
                <a:spcPts val="0"/>
              </a:spcBef>
              <a:spcAft>
                <a:spcPts val="0"/>
              </a:spcAft>
              <a:buClr>
                <a:schemeClr val="dk1"/>
              </a:buClr>
              <a:buSzPts val="2000"/>
              <a:buChar char="●"/>
            </a:pPr>
            <a:r>
              <a:rPr lang="en" sz="2000">
                <a:solidFill>
                  <a:schemeClr val="dk1"/>
                </a:solidFill>
                <a:latin typeface="Arial"/>
                <a:ea typeface="Arial"/>
                <a:cs typeface="Arial"/>
                <a:sym typeface="Arial"/>
              </a:rPr>
              <a:t>Saves time for students, faculty advisors, and collaborators  </a:t>
            </a:r>
            <a:endParaRPr sz="2000">
              <a:solidFill>
                <a:schemeClr val="dk1"/>
              </a:solidFill>
            </a:endParaRPr>
          </a:p>
        </p:txBody>
      </p:sp>
      <p:pic>
        <p:nvPicPr>
          <p:cNvPr id="185" name="Google Shape;185;p42" descr="Walsh University Logo, Education for Life"/>
          <p:cNvPicPr preferRelativeResize="0"/>
          <p:nvPr/>
        </p:nvPicPr>
        <p:blipFill rotWithShape="1">
          <a:blip r:embed="rId3">
            <a:alphaModFix/>
          </a:blip>
          <a:srcRect/>
          <a:stretch/>
        </p:blipFill>
        <p:spPr>
          <a:xfrm>
            <a:off x="7469661" y="4286250"/>
            <a:ext cx="1506071" cy="700088"/>
          </a:xfrm>
          <a:prstGeom prst="rect">
            <a:avLst/>
          </a:prstGeom>
          <a:noFill/>
          <a:ln>
            <a:noFill/>
          </a:ln>
        </p:spPr>
      </p:pic>
      <p:pic>
        <p:nvPicPr>
          <p:cNvPr id="186" name="Google Shape;186;p42" descr="A screenshot of a computer"/>
          <p:cNvPicPr preferRelativeResize="0"/>
          <p:nvPr/>
        </p:nvPicPr>
        <p:blipFill rotWithShape="1">
          <a:blip r:embed="rId4">
            <a:alphaModFix/>
          </a:blip>
          <a:srcRect/>
          <a:stretch/>
        </p:blipFill>
        <p:spPr>
          <a:xfrm>
            <a:off x="318146" y="1809401"/>
            <a:ext cx="3493766" cy="1965241"/>
          </a:xfrm>
          <a:prstGeom prst="rect">
            <a:avLst/>
          </a:prstGeom>
          <a:noFill/>
          <a:ln>
            <a:noFill/>
          </a:ln>
          <a:effectLst>
            <a:outerShdw blurRad="190500" algn="tl" rotWithShape="0">
              <a:srgbClr val="000000">
                <a:alpha val="69803"/>
              </a:srgbClr>
            </a:outerShdw>
          </a:effectLst>
        </p:spPr>
      </p:pic>
      <p:pic>
        <p:nvPicPr>
          <p:cNvPr id="187" name="Google Shape;187;p42" descr="A screenshot of a computer&#10;&#10;Description automatically generated"/>
          <p:cNvPicPr preferRelativeResize="0"/>
          <p:nvPr/>
        </p:nvPicPr>
        <p:blipFill rotWithShape="1">
          <a:blip r:embed="rId5">
            <a:alphaModFix/>
          </a:blip>
          <a:srcRect t="13057" b="5810"/>
          <a:stretch/>
        </p:blipFill>
        <p:spPr>
          <a:xfrm>
            <a:off x="4495022" y="1802257"/>
            <a:ext cx="4337966" cy="1979691"/>
          </a:xfrm>
          <a:prstGeom prst="rect">
            <a:avLst/>
          </a:prstGeom>
          <a:noFill/>
          <a:ln>
            <a:noFill/>
          </a:ln>
          <a:effectLst>
            <a:outerShdw blurRad="190500" algn="tl" rotWithShape="0">
              <a:srgbClr val="000000">
                <a:alpha val="69803"/>
              </a:srgbClr>
            </a:outerShdw>
          </a:effectLst>
        </p:spPr>
      </p:pic>
      <p:sp>
        <p:nvSpPr>
          <p:cNvPr id="188" name="Google Shape;188;p42"/>
          <p:cNvSpPr txBox="1"/>
          <p:nvPr/>
        </p:nvSpPr>
        <p:spPr>
          <a:xfrm>
            <a:off x="5811228" y="3868111"/>
            <a:ext cx="1838965" cy="36933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800" b="0" i="0" u="none" strike="noStrike" cap="none">
                <a:solidFill>
                  <a:schemeClr val="dk1"/>
                </a:solidFill>
                <a:latin typeface="Arial"/>
                <a:ea typeface="Arial"/>
                <a:cs typeface="Arial"/>
                <a:sym typeface="Arial"/>
              </a:rPr>
              <a:t>ResearchRabbit</a:t>
            </a:r>
            <a:endParaRPr/>
          </a:p>
        </p:txBody>
      </p:sp>
      <p:sp>
        <p:nvSpPr>
          <p:cNvPr id="189" name="Google Shape;189;p42"/>
          <p:cNvSpPr txBox="1"/>
          <p:nvPr/>
        </p:nvSpPr>
        <p:spPr>
          <a:xfrm>
            <a:off x="996802" y="3855404"/>
            <a:ext cx="2095445" cy="36933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800" b="0" i="0" u="none" strike="noStrike" cap="none">
                <a:solidFill>
                  <a:schemeClr val="dk1"/>
                </a:solidFill>
                <a:latin typeface="Arial"/>
                <a:ea typeface="Arial"/>
                <a:cs typeface="Arial"/>
                <a:sym typeface="Arial"/>
              </a:rPr>
              <a:t>Connected Papers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94"/>
        <p:cNvGrpSpPr/>
        <p:nvPr/>
      </p:nvGrpSpPr>
      <p:grpSpPr>
        <a:xfrm>
          <a:off x="0" y="0"/>
          <a:ext cx="0" cy="0"/>
          <a:chOff x="0" y="0"/>
          <a:chExt cx="0" cy="0"/>
        </a:xfrm>
      </p:grpSpPr>
      <p:pic>
        <p:nvPicPr>
          <p:cNvPr id="195" name="Google Shape;195;p43" descr="A screenshot of a computer&#10;&#10;Description automatically generated"/>
          <p:cNvPicPr preferRelativeResize="0"/>
          <p:nvPr/>
        </p:nvPicPr>
        <p:blipFill rotWithShape="1">
          <a:blip r:embed="rId3">
            <a:alphaModFix/>
          </a:blip>
          <a:srcRect l="7109" t="16929" r="2766" b="5972"/>
          <a:stretch/>
        </p:blipFill>
        <p:spPr>
          <a:xfrm>
            <a:off x="408798" y="1827370"/>
            <a:ext cx="4144837" cy="1994537"/>
          </a:xfrm>
          <a:prstGeom prst="rect">
            <a:avLst/>
          </a:prstGeom>
          <a:noFill/>
          <a:ln>
            <a:noFill/>
          </a:ln>
          <a:effectLst>
            <a:outerShdw blurRad="190500" algn="tl" rotWithShape="0">
              <a:srgbClr val="000000">
                <a:alpha val="69803"/>
              </a:srgbClr>
            </a:outerShdw>
          </a:effectLst>
        </p:spPr>
      </p:pic>
      <p:sp>
        <p:nvSpPr>
          <p:cNvPr id="196" name="Google Shape;196;p43"/>
          <p:cNvSpPr txBox="1">
            <a:spLocks noGrp="1"/>
          </p:cNvSpPr>
          <p:nvPr>
            <p:ph type="title"/>
          </p:nvPr>
        </p:nvSpPr>
        <p:spPr>
          <a:xfrm>
            <a:off x="551672" y="-30152"/>
            <a:ext cx="7886700" cy="704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400" b="1"/>
              <a:t>Scholarcy &amp; Elicit </a:t>
            </a:r>
            <a:endParaRPr sz="2600"/>
          </a:p>
        </p:txBody>
      </p:sp>
      <p:sp>
        <p:nvSpPr>
          <p:cNvPr id="197" name="Google Shape;197;p43"/>
          <p:cNvSpPr txBox="1">
            <a:spLocks noGrp="1"/>
          </p:cNvSpPr>
          <p:nvPr>
            <p:ph type="body" idx="1"/>
          </p:nvPr>
        </p:nvSpPr>
        <p:spPr>
          <a:xfrm>
            <a:off x="253087" y="586654"/>
            <a:ext cx="8625600" cy="700200"/>
          </a:xfrm>
          <a:prstGeom prst="rect">
            <a:avLst/>
          </a:prstGeom>
          <a:noFill/>
          <a:ln>
            <a:noFill/>
          </a:ln>
        </p:spPr>
        <p:txBody>
          <a:bodyPr spcFirstLastPara="1" wrap="square" lIns="91425" tIns="91425" rIns="91425" bIns="91425" anchor="t" anchorCtr="0">
            <a:noAutofit/>
          </a:bodyPr>
          <a:lstStyle/>
          <a:p>
            <a:pPr marL="457200" lvl="0" indent="-355600" algn="l" rtl="0">
              <a:lnSpc>
                <a:spcPct val="95000"/>
              </a:lnSpc>
              <a:spcBef>
                <a:spcPts val="0"/>
              </a:spcBef>
              <a:spcAft>
                <a:spcPts val="0"/>
              </a:spcAft>
              <a:buClr>
                <a:schemeClr val="dk1"/>
              </a:buClr>
              <a:buSzPts val="2000"/>
              <a:buChar char="●"/>
            </a:pPr>
            <a:r>
              <a:rPr lang="en" sz="2000">
                <a:solidFill>
                  <a:schemeClr val="dk1"/>
                </a:solidFill>
                <a:latin typeface="Arial"/>
                <a:ea typeface="Arial"/>
                <a:cs typeface="Arial"/>
                <a:sym typeface="Arial"/>
              </a:rPr>
              <a:t>Time-saving AI tools for scholarly work: </a:t>
            </a:r>
            <a:r>
              <a:rPr lang="en" sz="2000" b="1">
                <a:solidFill>
                  <a:schemeClr val="dk1"/>
                </a:solidFill>
              </a:rPr>
              <a:t>Snapshots, Key Concepts, Summaries, &amp; Practical Applications</a:t>
            </a:r>
            <a:endParaRPr sz="2000" b="1">
              <a:solidFill>
                <a:schemeClr val="dk1"/>
              </a:solidFill>
            </a:endParaRPr>
          </a:p>
          <a:p>
            <a:pPr marL="457200" lvl="0" indent="-355600" algn="l" rtl="0">
              <a:lnSpc>
                <a:spcPct val="95000"/>
              </a:lnSpc>
              <a:spcBef>
                <a:spcPts val="0"/>
              </a:spcBef>
              <a:spcAft>
                <a:spcPts val="0"/>
              </a:spcAft>
              <a:buClr>
                <a:schemeClr val="dk1"/>
              </a:buClr>
              <a:buSzPts val="2000"/>
              <a:buChar char="●"/>
            </a:pPr>
            <a:r>
              <a:rPr lang="en" sz="2000">
                <a:solidFill>
                  <a:schemeClr val="dk1"/>
                </a:solidFill>
                <a:latin typeface="Arial"/>
                <a:ea typeface="Arial"/>
                <a:cs typeface="Arial"/>
                <a:sym typeface="Arial"/>
              </a:rPr>
              <a:t>Saves time for students, faculty advisors, and research collaborators</a:t>
            </a:r>
            <a:endParaRPr sz="2000">
              <a:solidFill>
                <a:schemeClr val="dk1"/>
              </a:solidFill>
            </a:endParaRPr>
          </a:p>
        </p:txBody>
      </p:sp>
      <p:pic>
        <p:nvPicPr>
          <p:cNvPr id="198" name="Google Shape;198;p43" descr="Walsh University Logo, Education for Life"/>
          <p:cNvPicPr preferRelativeResize="0"/>
          <p:nvPr/>
        </p:nvPicPr>
        <p:blipFill rotWithShape="1">
          <a:blip r:embed="rId4">
            <a:alphaModFix/>
          </a:blip>
          <a:srcRect/>
          <a:stretch/>
        </p:blipFill>
        <p:spPr>
          <a:xfrm>
            <a:off x="7469661" y="4286250"/>
            <a:ext cx="1506071" cy="700088"/>
          </a:xfrm>
          <a:prstGeom prst="rect">
            <a:avLst/>
          </a:prstGeom>
          <a:noFill/>
          <a:ln>
            <a:noFill/>
          </a:ln>
        </p:spPr>
      </p:pic>
      <p:sp>
        <p:nvSpPr>
          <p:cNvPr id="199" name="Google Shape;199;p43"/>
          <p:cNvSpPr txBox="1"/>
          <p:nvPr/>
        </p:nvSpPr>
        <p:spPr>
          <a:xfrm>
            <a:off x="6585415" y="3956911"/>
            <a:ext cx="671979" cy="36933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800" b="0" i="0" u="none" strike="noStrike" cap="none">
                <a:solidFill>
                  <a:schemeClr val="dk1"/>
                </a:solidFill>
                <a:latin typeface="Arial"/>
                <a:ea typeface="Arial"/>
                <a:cs typeface="Arial"/>
                <a:sym typeface="Arial"/>
              </a:rPr>
              <a:t>Elicit</a:t>
            </a:r>
            <a:endParaRPr/>
          </a:p>
        </p:txBody>
      </p:sp>
      <p:sp>
        <p:nvSpPr>
          <p:cNvPr id="200" name="Google Shape;200;p43"/>
          <p:cNvSpPr txBox="1"/>
          <p:nvPr/>
        </p:nvSpPr>
        <p:spPr>
          <a:xfrm>
            <a:off x="1967613" y="3991988"/>
            <a:ext cx="1197764" cy="36933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800" b="0" i="0" u="none" strike="noStrike" cap="none">
                <a:solidFill>
                  <a:schemeClr val="dk1"/>
                </a:solidFill>
                <a:latin typeface="Arial"/>
                <a:ea typeface="Arial"/>
                <a:cs typeface="Arial"/>
                <a:sym typeface="Arial"/>
              </a:rPr>
              <a:t>Scholarcy</a:t>
            </a:r>
            <a:endParaRPr/>
          </a:p>
        </p:txBody>
      </p:sp>
      <p:pic>
        <p:nvPicPr>
          <p:cNvPr id="201" name="Google Shape;201;p43"/>
          <p:cNvPicPr preferRelativeResize="0"/>
          <p:nvPr/>
        </p:nvPicPr>
        <p:blipFill rotWithShape="1">
          <a:blip r:embed="rId5">
            <a:alphaModFix/>
          </a:blip>
          <a:srcRect/>
          <a:stretch/>
        </p:blipFill>
        <p:spPr>
          <a:xfrm>
            <a:off x="4845738" y="1808560"/>
            <a:ext cx="3865238" cy="1994537"/>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206"/>
        <p:cNvGrpSpPr/>
        <p:nvPr/>
      </p:nvGrpSpPr>
      <p:grpSpPr>
        <a:xfrm>
          <a:off x="0" y="0"/>
          <a:ext cx="0" cy="0"/>
          <a:chOff x="0" y="0"/>
          <a:chExt cx="0" cy="0"/>
        </a:xfrm>
      </p:grpSpPr>
      <p:sp>
        <p:nvSpPr>
          <p:cNvPr id="207" name="Google Shape;207;p44"/>
          <p:cNvSpPr txBox="1">
            <a:spLocks noGrp="1"/>
          </p:cNvSpPr>
          <p:nvPr>
            <p:ph type="title"/>
          </p:nvPr>
        </p:nvSpPr>
        <p:spPr>
          <a:xfrm>
            <a:off x="551672" y="-35726"/>
            <a:ext cx="7886700" cy="792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600" b="1"/>
              <a:t>NotebookLM </a:t>
            </a:r>
            <a:endParaRPr sz="3600"/>
          </a:p>
        </p:txBody>
      </p:sp>
      <p:sp>
        <p:nvSpPr>
          <p:cNvPr id="208" name="Google Shape;208;p44"/>
          <p:cNvSpPr txBox="1">
            <a:spLocks noGrp="1"/>
          </p:cNvSpPr>
          <p:nvPr>
            <p:ph type="body" idx="1"/>
          </p:nvPr>
        </p:nvSpPr>
        <p:spPr>
          <a:xfrm>
            <a:off x="4347325" y="630450"/>
            <a:ext cx="4681800" cy="3848400"/>
          </a:xfrm>
          <a:prstGeom prst="rect">
            <a:avLst/>
          </a:prstGeom>
          <a:noFill/>
          <a:ln>
            <a:noFill/>
          </a:ln>
        </p:spPr>
        <p:txBody>
          <a:bodyPr spcFirstLastPara="1" wrap="square" lIns="91425" tIns="91425" rIns="91425" bIns="91425" anchor="t" anchorCtr="0">
            <a:noAutofit/>
          </a:bodyPr>
          <a:lstStyle/>
          <a:p>
            <a:pPr marL="457200" lvl="0" indent="-361950" algn="l" rtl="0">
              <a:lnSpc>
                <a:spcPct val="105000"/>
              </a:lnSpc>
              <a:spcBef>
                <a:spcPts val="0"/>
              </a:spcBef>
              <a:spcAft>
                <a:spcPts val="0"/>
              </a:spcAft>
              <a:buClr>
                <a:schemeClr val="dk1"/>
              </a:buClr>
              <a:buSzPts val="2100"/>
              <a:buChar char="●"/>
            </a:pPr>
            <a:r>
              <a:rPr lang="en" sz="1829">
                <a:solidFill>
                  <a:schemeClr val="dk1"/>
                </a:solidFill>
                <a:latin typeface="Arial"/>
                <a:ea typeface="Arial"/>
                <a:cs typeface="Arial"/>
                <a:sym typeface="Arial"/>
              </a:rPr>
              <a:t>Time-saving AI tools for scholarly work: </a:t>
            </a:r>
            <a:r>
              <a:rPr lang="en" sz="1829" b="1">
                <a:solidFill>
                  <a:schemeClr val="dk1"/>
                </a:solidFill>
              </a:rPr>
              <a:t>Reports Trends in Multiple Documents, Analyzes Notes, Creates Timelines, Briefing Docs or FAQs, or Ask the AI Questions about Your Documents, &amp; More!</a:t>
            </a:r>
            <a:endParaRPr sz="1829" b="1">
              <a:solidFill>
                <a:schemeClr val="dk1"/>
              </a:solidFill>
            </a:endParaRPr>
          </a:p>
          <a:p>
            <a:pPr marL="457200" lvl="0" indent="0" algn="l" rtl="0">
              <a:lnSpc>
                <a:spcPct val="105000"/>
              </a:lnSpc>
              <a:spcBef>
                <a:spcPts val="0"/>
              </a:spcBef>
              <a:spcAft>
                <a:spcPts val="0"/>
              </a:spcAft>
              <a:buNone/>
            </a:pPr>
            <a:endParaRPr sz="1829" b="1">
              <a:solidFill>
                <a:schemeClr val="dk1"/>
              </a:solidFill>
            </a:endParaRPr>
          </a:p>
          <a:p>
            <a:pPr marL="457200" lvl="0" indent="-361950" algn="l" rtl="0">
              <a:lnSpc>
                <a:spcPct val="105000"/>
              </a:lnSpc>
              <a:spcBef>
                <a:spcPts val="0"/>
              </a:spcBef>
              <a:spcAft>
                <a:spcPts val="0"/>
              </a:spcAft>
              <a:buClr>
                <a:schemeClr val="dk1"/>
              </a:buClr>
              <a:buSzPts val="2100"/>
              <a:buChar char="●"/>
            </a:pPr>
            <a:r>
              <a:rPr lang="en" sz="1829">
                <a:solidFill>
                  <a:schemeClr val="dk1"/>
                </a:solidFill>
                <a:latin typeface="Arial"/>
                <a:ea typeface="Arial"/>
                <a:cs typeface="Arial"/>
                <a:sym typeface="Arial"/>
              </a:rPr>
              <a:t>Source-grounded AI: Train AI on specific/personalized notes </a:t>
            </a:r>
            <a:r>
              <a:rPr lang="en" sz="1829">
                <a:solidFill>
                  <a:schemeClr val="dk1"/>
                </a:solidFill>
              </a:rPr>
              <a:t>&amp; </a:t>
            </a:r>
            <a:r>
              <a:rPr lang="en" sz="1829">
                <a:solidFill>
                  <a:schemeClr val="dk1"/>
                </a:solidFill>
                <a:latin typeface="Arial"/>
                <a:ea typeface="Arial"/>
                <a:cs typeface="Arial"/>
                <a:sym typeface="Arial"/>
              </a:rPr>
              <a:t>trusted information</a:t>
            </a:r>
            <a:r>
              <a:rPr lang="en" sz="1829">
                <a:solidFill>
                  <a:schemeClr val="dk1"/>
                </a:solidFill>
              </a:rPr>
              <a:t>: </a:t>
            </a:r>
            <a:r>
              <a:rPr lang="en" sz="1829" b="1">
                <a:solidFill>
                  <a:schemeClr val="dk1"/>
                </a:solidFill>
              </a:rPr>
              <a:t>Virtual AI Research Assistant!</a:t>
            </a:r>
            <a:endParaRPr sz="1829" b="1">
              <a:solidFill>
                <a:schemeClr val="dk1"/>
              </a:solidFill>
            </a:endParaRPr>
          </a:p>
        </p:txBody>
      </p:sp>
      <p:pic>
        <p:nvPicPr>
          <p:cNvPr id="209" name="Google Shape;209;p44" descr="Walsh University Logo, Education for Life"/>
          <p:cNvPicPr preferRelativeResize="0"/>
          <p:nvPr/>
        </p:nvPicPr>
        <p:blipFill rotWithShape="1">
          <a:blip r:embed="rId3">
            <a:alphaModFix/>
          </a:blip>
          <a:srcRect/>
          <a:stretch/>
        </p:blipFill>
        <p:spPr>
          <a:xfrm>
            <a:off x="7469661" y="4286250"/>
            <a:ext cx="1506071" cy="700088"/>
          </a:xfrm>
          <a:prstGeom prst="rect">
            <a:avLst/>
          </a:prstGeom>
          <a:noFill/>
          <a:ln>
            <a:noFill/>
          </a:ln>
        </p:spPr>
      </p:pic>
      <p:pic>
        <p:nvPicPr>
          <p:cNvPr id="210" name="Google Shape;210;p44"/>
          <p:cNvPicPr preferRelativeResize="0"/>
          <p:nvPr/>
        </p:nvPicPr>
        <p:blipFill rotWithShape="1">
          <a:blip r:embed="rId4">
            <a:alphaModFix/>
          </a:blip>
          <a:srcRect/>
          <a:stretch/>
        </p:blipFill>
        <p:spPr>
          <a:xfrm>
            <a:off x="555574" y="1623925"/>
            <a:ext cx="3254427" cy="1468526"/>
          </a:xfrm>
          <a:prstGeom prst="rect">
            <a:avLst/>
          </a:prstGeom>
          <a:noFill/>
          <a:ln>
            <a:noFill/>
          </a:ln>
          <a:effectLst>
            <a:outerShdw blurRad="190500" algn="tl" rotWithShape="0">
              <a:srgbClr val="000000">
                <a:alpha val="69800"/>
              </a:srgbClr>
            </a:outerShdw>
          </a:effectLst>
        </p:spPr>
      </p:pic>
      <p:pic>
        <p:nvPicPr>
          <p:cNvPr id="211" name="Google Shape;211;p44"/>
          <p:cNvPicPr preferRelativeResize="0"/>
          <p:nvPr/>
        </p:nvPicPr>
        <p:blipFill>
          <a:blip r:embed="rId5">
            <a:alphaModFix/>
          </a:blip>
          <a:stretch>
            <a:fillRect/>
          </a:stretch>
        </p:blipFill>
        <p:spPr>
          <a:xfrm>
            <a:off x="1068650" y="3218225"/>
            <a:ext cx="2996825" cy="1628950"/>
          </a:xfrm>
          <a:prstGeom prst="rect">
            <a:avLst/>
          </a:prstGeom>
          <a:noFill/>
          <a:ln>
            <a:noFill/>
          </a:ln>
          <a:effectLst>
            <a:outerShdw blurRad="185738" algn="bl" rotWithShape="0">
              <a:srgbClr val="000000">
                <a:alpha val="70000"/>
              </a:srgbClr>
            </a:outerShdw>
          </a:effectLst>
        </p:spPr>
      </p:pic>
      <p:pic>
        <p:nvPicPr>
          <p:cNvPr id="212" name="Google Shape;212;p44"/>
          <p:cNvPicPr preferRelativeResize="0"/>
          <p:nvPr/>
        </p:nvPicPr>
        <p:blipFill>
          <a:blip r:embed="rId6">
            <a:alphaModFix/>
          </a:blip>
          <a:stretch>
            <a:fillRect/>
          </a:stretch>
        </p:blipFill>
        <p:spPr>
          <a:xfrm>
            <a:off x="174575" y="138775"/>
            <a:ext cx="2676762" cy="1359375"/>
          </a:xfrm>
          <a:prstGeom prst="rect">
            <a:avLst/>
          </a:prstGeom>
          <a:noFill/>
          <a:ln>
            <a:noFill/>
          </a:ln>
          <a:effectLst>
            <a:outerShdw blurRad="190500" algn="tl" rotWithShape="0">
              <a:srgbClr val="000000">
                <a:alpha val="698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0192E"/>
        </a:solidFill>
        <a:effectLst/>
      </p:bgPr>
    </p:bg>
    <p:spTree>
      <p:nvGrpSpPr>
        <p:cNvPr id="1" name="Shape 216"/>
        <p:cNvGrpSpPr/>
        <p:nvPr/>
      </p:nvGrpSpPr>
      <p:grpSpPr>
        <a:xfrm>
          <a:off x="0" y="0"/>
          <a:ext cx="0" cy="0"/>
          <a:chOff x="0" y="0"/>
          <a:chExt cx="0" cy="0"/>
        </a:xfrm>
      </p:grpSpPr>
      <p:sp>
        <p:nvSpPr>
          <p:cNvPr id="217" name="Google Shape;217;p45"/>
          <p:cNvSpPr txBox="1">
            <a:spLocks noGrp="1"/>
          </p:cNvSpPr>
          <p:nvPr>
            <p:ph type="ctrTitle"/>
          </p:nvPr>
        </p:nvSpPr>
        <p:spPr>
          <a:xfrm>
            <a:off x="1066381" y="1905000"/>
            <a:ext cx="7011237" cy="1516143"/>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sz="4300" b="1">
                <a:solidFill>
                  <a:schemeClr val="lt1"/>
                </a:solidFill>
                <a:latin typeface="Montserrat"/>
                <a:ea typeface="Montserrat"/>
                <a:cs typeface="Montserrat"/>
                <a:sym typeface="Montserrat"/>
              </a:rPr>
              <a:t>Course Design Models in the Age of AI</a:t>
            </a:r>
            <a:endParaRPr sz="4300" b="1">
              <a:solidFill>
                <a:schemeClr val="lt1"/>
              </a:solidFill>
              <a:latin typeface="Montserrat"/>
              <a:ea typeface="Montserrat"/>
              <a:cs typeface="Montserrat"/>
              <a:sym typeface="Montserrat"/>
            </a:endParaRPr>
          </a:p>
        </p:txBody>
      </p:sp>
      <p:cxnSp>
        <p:nvCxnSpPr>
          <p:cNvPr id="218" name="Google Shape;218;p45"/>
          <p:cNvCxnSpPr/>
          <p:nvPr/>
        </p:nvCxnSpPr>
        <p:spPr>
          <a:xfrm>
            <a:off x="587600" y="1094700"/>
            <a:ext cx="7984800" cy="0"/>
          </a:xfrm>
          <a:prstGeom prst="straightConnector1">
            <a:avLst/>
          </a:prstGeom>
          <a:noFill/>
          <a:ln w="19050" cap="flat" cmpd="sng">
            <a:solidFill>
              <a:srgbClr val="FFC72C"/>
            </a:solidFill>
            <a:prstDash val="solid"/>
            <a:round/>
            <a:headEnd type="none" w="sm" len="sm"/>
            <a:tailEnd type="none" w="sm" len="sm"/>
          </a:ln>
        </p:spPr>
      </p:cxnSp>
      <p:pic>
        <p:nvPicPr>
          <p:cNvPr id="219" name="Google Shape;219;p45" descr="Oberlin College &amp; Conservatory&#10;" title="Logo"/>
          <p:cNvPicPr preferRelativeResize="0"/>
          <p:nvPr/>
        </p:nvPicPr>
        <p:blipFill rotWithShape="1">
          <a:blip r:embed="rId3">
            <a:alphaModFix/>
          </a:blip>
          <a:srcRect/>
          <a:stretch/>
        </p:blipFill>
        <p:spPr>
          <a:xfrm>
            <a:off x="338048" y="156050"/>
            <a:ext cx="1988748" cy="835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6"/>
          <p:cNvSpPr txBox="1">
            <a:spLocks noGrp="1"/>
          </p:cNvSpPr>
          <p:nvPr>
            <p:ph type="title"/>
          </p:nvPr>
        </p:nvSpPr>
        <p:spPr>
          <a:xfrm>
            <a:off x="311700" y="28690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solidFill>
                  <a:srgbClr val="80192E"/>
                </a:solidFill>
                <a:latin typeface="Georgia"/>
                <a:ea typeface="Georgia"/>
                <a:cs typeface="Georgia"/>
                <a:sym typeface="Georgia"/>
              </a:rPr>
              <a:t>ESOL Accreditation Project</a:t>
            </a:r>
            <a:endParaRPr b="1">
              <a:solidFill>
                <a:srgbClr val="80192E"/>
              </a:solidFill>
              <a:latin typeface="Georgia"/>
              <a:ea typeface="Georgia"/>
              <a:cs typeface="Georgia"/>
              <a:sym typeface="Georgia"/>
            </a:endParaRPr>
          </a:p>
        </p:txBody>
      </p:sp>
      <p:sp>
        <p:nvSpPr>
          <p:cNvPr id="225" name="Google Shape;225;p4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Font typeface="Arial"/>
              <a:buChar char="•"/>
            </a:pPr>
            <a:r>
              <a:rPr lang="en" sz="1800" b="0" i="0" u="none" strike="noStrike">
                <a:solidFill>
                  <a:srgbClr val="595959"/>
                </a:solidFill>
                <a:latin typeface="Arial"/>
                <a:ea typeface="Arial"/>
                <a:cs typeface="Arial"/>
                <a:sym typeface="Arial"/>
              </a:rPr>
              <a:t>May 2024 - October 2024: Collaboration with ESOL Program Manager for Accreditation Preparation</a:t>
            </a:r>
            <a:endParaRPr/>
          </a:p>
          <a:p>
            <a:pPr marL="457200" lvl="0" indent="-342900" algn="l" rtl="0">
              <a:lnSpc>
                <a:spcPct val="115000"/>
              </a:lnSpc>
              <a:spcBef>
                <a:spcPts val="0"/>
              </a:spcBef>
              <a:spcAft>
                <a:spcPts val="0"/>
              </a:spcAft>
              <a:buSzPts val="1800"/>
              <a:buFont typeface="Arial"/>
              <a:buChar char="•"/>
            </a:pPr>
            <a:r>
              <a:rPr lang="en" sz="1800" b="0" i="0" u="none" strike="noStrike">
                <a:solidFill>
                  <a:srgbClr val="595959"/>
                </a:solidFill>
                <a:latin typeface="Arial"/>
                <a:ea typeface="Arial"/>
                <a:cs typeface="Arial"/>
                <a:sym typeface="Arial"/>
              </a:rPr>
              <a:t>Collaborated bi-weekly to design a comprehensive year-long curriculum, focusing on both teaching objectives and student learning outcomes.</a:t>
            </a:r>
            <a:endParaRPr/>
          </a:p>
          <a:p>
            <a:pPr marL="457200" lvl="0" indent="-342900" algn="l" rtl="0">
              <a:lnSpc>
                <a:spcPct val="115000"/>
              </a:lnSpc>
              <a:spcBef>
                <a:spcPts val="0"/>
              </a:spcBef>
              <a:spcAft>
                <a:spcPts val="0"/>
              </a:spcAft>
              <a:buSzPts val="1800"/>
              <a:buFont typeface="Arial"/>
              <a:buChar char="•"/>
            </a:pPr>
            <a:r>
              <a:rPr lang="en" sz="1800" b="0" i="0" u="none" strike="noStrike">
                <a:solidFill>
                  <a:srgbClr val="595959"/>
                </a:solidFill>
                <a:latin typeface="Arial"/>
                <a:ea typeface="Arial"/>
                <a:cs typeface="Arial"/>
                <a:sym typeface="Arial"/>
              </a:rPr>
              <a:t>Developed course alignment maps to ensure cohesive learning objectives across all courses.</a:t>
            </a:r>
            <a:endParaRPr/>
          </a:p>
          <a:p>
            <a:pPr marL="457200" lvl="0" indent="-342900" algn="l" rtl="0">
              <a:lnSpc>
                <a:spcPct val="115000"/>
              </a:lnSpc>
              <a:spcBef>
                <a:spcPts val="0"/>
              </a:spcBef>
              <a:spcAft>
                <a:spcPts val="0"/>
              </a:spcAft>
              <a:buSzPts val="1800"/>
              <a:buFont typeface="Arial"/>
              <a:buChar char="•"/>
            </a:pPr>
            <a:r>
              <a:rPr lang="en" sz="1800" b="0" i="0" u="none" strike="noStrike">
                <a:solidFill>
                  <a:srgbClr val="595959"/>
                </a:solidFill>
                <a:latin typeface="Arial"/>
                <a:ea typeface="Arial"/>
                <a:cs typeface="Arial"/>
                <a:sym typeface="Arial"/>
              </a:rPr>
              <a:t>Created assignments and established master shells for some courses in the program in Blackboard.</a:t>
            </a:r>
            <a:endParaRPr/>
          </a:p>
          <a:p>
            <a:pPr marL="457200" lvl="0" indent="-342900" algn="l" rtl="0">
              <a:lnSpc>
                <a:spcPct val="115000"/>
              </a:lnSpc>
              <a:spcBef>
                <a:spcPts val="0"/>
              </a:spcBef>
              <a:spcAft>
                <a:spcPts val="0"/>
              </a:spcAft>
              <a:buSzPts val="1800"/>
              <a:buFont typeface="Arial"/>
              <a:buChar char="•"/>
            </a:pPr>
            <a:r>
              <a:rPr lang="en" sz="1800" b="0" i="0" u="none" strike="noStrike">
                <a:solidFill>
                  <a:srgbClr val="595959"/>
                </a:solidFill>
                <a:latin typeface="Arial"/>
                <a:ea typeface="Arial"/>
                <a:cs typeface="Arial"/>
                <a:sym typeface="Arial"/>
              </a:rPr>
              <a:t>Leveraged AI tools, particularly ChatGPT, to formulate course learning objectives, emphasizing emerging digital and information literacy areas.</a:t>
            </a:r>
            <a:endParaRPr/>
          </a:p>
        </p:txBody>
      </p:sp>
      <p:cxnSp>
        <p:nvCxnSpPr>
          <p:cNvPr id="226" name="Google Shape;226;p46"/>
          <p:cNvCxnSpPr/>
          <p:nvPr/>
        </p:nvCxnSpPr>
        <p:spPr>
          <a:xfrm>
            <a:off x="420775" y="939500"/>
            <a:ext cx="8276700" cy="0"/>
          </a:xfrm>
          <a:prstGeom prst="straightConnector1">
            <a:avLst/>
          </a:prstGeom>
          <a:noFill/>
          <a:ln w="19050" cap="flat" cmpd="sng">
            <a:solidFill>
              <a:srgbClr val="E81726"/>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1387</Words>
  <Application>Microsoft Office PowerPoint</Application>
  <PresentationFormat>On-screen Show (16:9)</PresentationFormat>
  <Paragraphs>127</Paragraphs>
  <Slides>16</Slides>
  <Notes>16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Georgia</vt:lpstr>
      <vt:lpstr>Calibri</vt:lpstr>
      <vt:lpstr>Arial</vt:lpstr>
      <vt:lpstr>Montserrat</vt:lpstr>
      <vt:lpstr>Simple Light</vt:lpstr>
      <vt:lpstr>Simple Light</vt:lpstr>
      <vt:lpstr>Simple Light</vt:lpstr>
      <vt:lpstr>AI Strategies for New Directions in Learning: Pioneering Successful Pathways   </vt:lpstr>
      <vt:lpstr>Introduction</vt:lpstr>
      <vt:lpstr>Data Analytics Across the Curriculum </vt:lpstr>
      <vt:lpstr>Chemistry Internship, CHEM 390</vt:lpstr>
      <vt:lpstr> Streamlining Research Design:  Connected Papers &amp; ResearchRabbit</vt:lpstr>
      <vt:lpstr>Scholarcy &amp; Elicit </vt:lpstr>
      <vt:lpstr>NotebookLM </vt:lpstr>
      <vt:lpstr>Course Design Models in the Age of AI</vt:lpstr>
      <vt:lpstr>ESOL Accreditation Project</vt:lpstr>
      <vt:lpstr>The Role of AI in Developing Course Objectives</vt:lpstr>
      <vt:lpstr>Conclusion and Next Steps</vt:lpstr>
      <vt:lpstr>Hidden Gems of Our Collaboration </vt:lpstr>
      <vt:lpstr>Our Twists and Turns</vt:lpstr>
      <vt:lpstr>Implementation Strategies for Becoming an AI Pioneer </vt:lpstr>
      <vt:lpstr>Future Work </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Amy Heston</cp:lastModifiedBy>
  <cp:revision>1</cp:revision>
  <dcterms:modified xsi:type="dcterms:W3CDTF">2024-10-31T19:13:38Z</dcterms:modified>
</cp:coreProperties>
</file>