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74" r:id="rId3"/>
    <p:sldId id="257" r:id="rId4"/>
    <p:sldId id="258" r:id="rId5"/>
    <p:sldId id="259" r:id="rId6"/>
    <p:sldId id="262" r:id="rId7"/>
    <p:sldId id="263" r:id="rId8"/>
    <p:sldId id="264" r:id="rId9"/>
    <p:sldId id="266" r:id="rId10"/>
    <p:sldId id="267" r:id="rId11"/>
    <p:sldId id="268" r:id="rId12"/>
    <p:sldId id="269" r:id="rId13"/>
    <p:sldId id="270" r:id="rId14"/>
    <p:sldId id="271" r:id="rId15"/>
    <p:sldId id="272" r:id="rId16"/>
    <p:sldId id="273" r:id="rId17"/>
  </p:sldIdLst>
  <p:sldSz cx="14630400" cy="8229600"/>
  <p:notesSz cx="8229600" cy="14630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218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hgkim2zoqvagS0C4QKwZM6TB3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0" y="53"/>
      </p:cViewPr>
      <p:guideLst>
        <p:guide orient="horz" pos="2592"/>
        <p:guide pos="2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 name="Google Shape;53;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54" name="Google Shape;54;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0ed9186c88_0_17:notes"/>
          <p:cNvSpPr>
            <a:spLocks noGrp="1" noRot="1" noChangeAspect="1"/>
          </p:cNvSpPr>
          <p:nvPr>
            <p:ph type="sldImg" idx="2"/>
          </p:nvPr>
        </p:nvSpPr>
        <p:spPr>
          <a:xfrm>
            <a:off x="1371850" y="1097275"/>
            <a:ext cx="54867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30ed9186c88_0_17:notes"/>
          <p:cNvSpPr txBox="1">
            <a:spLocks noGrp="1"/>
          </p:cNvSpPr>
          <p:nvPr>
            <p:ph type="body" idx="1"/>
          </p:nvPr>
        </p:nvSpPr>
        <p:spPr>
          <a:xfrm>
            <a:off x="822950" y="6949425"/>
            <a:ext cx="6583800" cy="658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0ed9186c88_0_29:notes"/>
          <p:cNvSpPr>
            <a:spLocks noGrp="1" noRot="1" noChangeAspect="1"/>
          </p:cNvSpPr>
          <p:nvPr>
            <p:ph type="sldImg" idx="2"/>
          </p:nvPr>
        </p:nvSpPr>
        <p:spPr>
          <a:xfrm>
            <a:off x="1371850" y="1097275"/>
            <a:ext cx="54867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30ed9186c88_0_29:notes"/>
          <p:cNvSpPr txBox="1">
            <a:spLocks noGrp="1"/>
          </p:cNvSpPr>
          <p:nvPr>
            <p:ph type="body" idx="1"/>
          </p:nvPr>
        </p:nvSpPr>
        <p:spPr>
          <a:xfrm>
            <a:off x="822950" y="6949425"/>
            <a:ext cx="6583800" cy="658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0ed9186c88_0_36:notes"/>
          <p:cNvSpPr>
            <a:spLocks noGrp="1" noRot="1" noChangeAspect="1"/>
          </p:cNvSpPr>
          <p:nvPr>
            <p:ph type="sldImg" idx="2"/>
          </p:nvPr>
        </p:nvSpPr>
        <p:spPr>
          <a:xfrm>
            <a:off x="1371850" y="1097275"/>
            <a:ext cx="54867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30ed9186c88_0_36:notes"/>
          <p:cNvSpPr txBox="1">
            <a:spLocks noGrp="1"/>
          </p:cNvSpPr>
          <p:nvPr>
            <p:ph type="body" idx="1"/>
          </p:nvPr>
        </p:nvSpPr>
        <p:spPr>
          <a:xfrm>
            <a:off x="822950" y="6949425"/>
            <a:ext cx="6583800" cy="658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0ed9186c88_0_26:notes"/>
          <p:cNvSpPr>
            <a:spLocks noGrp="1" noRot="1" noChangeAspect="1"/>
          </p:cNvSpPr>
          <p:nvPr>
            <p:ph type="sldImg" idx="2"/>
          </p:nvPr>
        </p:nvSpPr>
        <p:spPr>
          <a:xfrm>
            <a:off x="1371850" y="1097275"/>
            <a:ext cx="54867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30ed9186c88_0_26:notes"/>
          <p:cNvSpPr txBox="1">
            <a:spLocks noGrp="1"/>
          </p:cNvSpPr>
          <p:nvPr>
            <p:ph type="body" idx="1"/>
          </p:nvPr>
        </p:nvSpPr>
        <p:spPr>
          <a:xfrm>
            <a:off x="822950" y="6949425"/>
            <a:ext cx="6583800" cy="658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Arial"/>
                <a:ea typeface="Arial"/>
                <a:cs typeface="Arial"/>
                <a:sym typeface="Arial"/>
              </a:rPr>
              <a:t>Ritu</a:t>
            </a:r>
            <a:endParaRPr/>
          </a:p>
        </p:txBody>
      </p:sp>
      <p:sp>
        <p:nvSpPr>
          <p:cNvPr id="262" name="Google Shape;262;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15</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273050" y="1828800"/>
            <a:ext cx="8775700" cy="493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822325" y="7040563"/>
            <a:ext cx="6584950" cy="5761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Arial"/>
                <a:ea typeface="Arial"/>
                <a:cs typeface="Arial"/>
                <a:sym typeface="Arial"/>
              </a:rPr>
              <a:t>Includes Ritu’s and Rekha’s references so far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Arial"/>
                <a:ea typeface="Arial"/>
                <a:cs typeface="Arial"/>
                <a:sym typeface="Arial"/>
              </a:rPr>
              <a:t>Ritu</a:t>
            </a:r>
            <a:endParaRPr/>
          </a:p>
        </p:txBody>
      </p:sp>
      <p:sp>
        <p:nvSpPr>
          <p:cNvPr id="62" name="Google Shape;62;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3</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Arial"/>
                <a:ea typeface="Arial"/>
                <a:cs typeface="Arial"/>
                <a:sym typeface="Arial"/>
              </a:rPr>
              <a:t>Ritu</a:t>
            </a:r>
            <a:endParaRPr/>
          </a:p>
        </p:txBody>
      </p:sp>
      <p:sp>
        <p:nvSpPr>
          <p:cNvPr id="78" name="Google Shape;78;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4</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Arial"/>
                <a:ea typeface="Arial"/>
                <a:cs typeface="Arial"/>
                <a:sym typeface="Arial"/>
              </a:rPr>
              <a:t>Ritu</a:t>
            </a:r>
            <a:endParaRPr/>
          </a:p>
        </p:txBody>
      </p:sp>
      <p:sp>
        <p:nvSpPr>
          <p:cNvPr id="88" name="Google Shape;8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5</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Arial"/>
                <a:ea typeface="Arial"/>
                <a:cs typeface="Arial"/>
                <a:sym typeface="Arial"/>
              </a:rPr>
              <a:t>Ritu</a:t>
            </a:r>
            <a:endParaRPr/>
          </a:p>
        </p:txBody>
      </p:sp>
      <p:sp>
        <p:nvSpPr>
          <p:cNvPr id="151" name="Google Shape;151;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6</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 name="Google Shape;165;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Arial"/>
                <a:ea typeface="Arial"/>
                <a:cs typeface="Arial"/>
                <a:sym typeface="Arial"/>
              </a:rPr>
              <a:t>Ritu</a:t>
            </a:r>
            <a:endParaRPr/>
          </a:p>
        </p:txBody>
      </p:sp>
      <p:sp>
        <p:nvSpPr>
          <p:cNvPr id="166" name="Google Shape;166;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7</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Arial"/>
                <a:ea typeface="Arial"/>
                <a:cs typeface="Arial"/>
                <a:sym typeface="Arial"/>
              </a:rPr>
              <a:t>Rekha</a:t>
            </a:r>
            <a:endParaRPr/>
          </a:p>
        </p:txBody>
      </p:sp>
      <p:sp>
        <p:nvSpPr>
          <p:cNvPr id="175" name="Google Shape;175;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8</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0ed9186c88_0_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30ed9186c88_0_0:notes"/>
          <p:cNvSpPr txBox="1">
            <a:spLocks noGrp="1"/>
          </p:cNvSpPr>
          <p:nvPr>
            <p:ph type="body" idx="1"/>
          </p:nvPr>
        </p:nvSpPr>
        <p:spPr>
          <a:xfrm>
            <a:off x="822950" y="6949425"/>
            <a:ext cx="6583800" cy="658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0ed9186c88_0_7:notes"/>
          <p:cNvSpPr>
            <a:spLocks noGrp="1" noRot="1" noChangeAspect="1"/>
          </p:cNvSpPr>
          <p:nvPr>
            <p:ph type="sldImg" idx="2"/>
          </p:nvPr>
        </p:nvSpPr>
        <p:spPr>
          <a:xfrm>
            <a:off x="1371850" y="1097275"/>
            <a:ext cx="54867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30ed9186c88_0_7:notes"/>
          <p:cNvSpPr txBox="1">
            <a:spLocks noGrp="1"/>
          </p:cNvSpPr>
          <p:nvPr>
            <p:ph type="body" idx="1"/>
          </p:nvPr>
        </p:nvSpPr>
        <p:spPr>
          <a:xfrm>
            <a:off x="822950" y="6949425"/>
            <a:ext cx="6583800" cy="658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
        <p:cNvGrpSpPr/>
        <p:nvPr/>
      </p:nvGrpSpPr>
      <p:grpSpPr>
        <a:xfrm>
          <a:off x="0" y="0"/>
          <a:ext cx="0" cy="0"/>
          <a:chOff x="0" y="0"/>
          <a:chExt cx="0" cy="0"/>
        </a:xfrm>
      </p:grpSpPr>
      <p:sp>
        <p:nvSpPr>
          <p:cNvPr id="7" name="Google Shape;7;p15"/>
          <p:cNvSpPr/>
          <p:nvPr/>
        </p:nvSpPr>
        <p:spPr>
          <a:xfrm>
            <a:off x="535179" y="727866"/>
            <a:ext cx="13560043" cy="151059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p15"/>
          <p:cNvSpPr txBox="1">
            <a:spLocks noGrp="1"/>
          </p:cNvSpPr>
          <p:nvPr>
            <p:ph type="title"/>
          </p:nvPr>
        </p:nvSpPr>
        <p:spPr>
          <a:xfrm>
            <a:off x="697432" y="875590"/>
            <a:ext cx="13235539" cy="118599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15"/>
          <p:cNvSpPr txBox="1">
            <a:spLocks noGrp="1"/>
          </p:cNvSpPr>
          <p:nvPr>
            <p:ph type="body" idx="1"/>
          </p:nvPr>
        </p:nvSpPr>
        <p:spPr>
          <a:xfrm>
            <a:off x="697432" y="2673604"/>
            <a:ext cx="6506868" cy="4359656"/>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body" idx="2"/>
          </p:nvPr>
        </p:nvSpPr>
        <p:spPr>
          <a:xfrm>
            <a:off x="7426101" y="2673604"/>
            <a:ext cx="6506870" cy="4359656"/>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43"/>
        <p:cNvGrpSpPr/>
        <p:nvPr/>
      </p:nvGrpSpPr>
      <p:grpSpPr>
        <a:xfrm>
          <a:off x="0" y="0"/>
          <a:ext cx="0" cy="0"/>
          <a:chOff x="0" y="0"/>
          <a:chExt cx="0" cy="0"/>
        </a:xfrm>
      </p:grpSpPr>
      <p:pic>
        <p:nvPicPr>
          <p:cNvPr id="44" name="Google Shape;44;p24"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45" name="Google Shape;45;p24"/>
          <p:cNvSpPr/>
          <p:nvPr/>
        </p:nvSpPr>
        <p:spPr>
          <a:xfrm>
            <a:off x="0" y="0"/>
            <a:ext cx="14630400" cy="8229600"/>
          </a:xfrm>
          <a:prstGeom prst="rect">
            <a:avLst/>
          </a:prstGeom>
          <a:solidFill>
            <a:srgbClr val="FFFFFF">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 name="Google Shape;46;p24"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47"/>
        <p:cNvGrpSpPr/>
        <p:nvPr/>
      </p:nvGrpSpPr>
      <p:grpSpPr>
        <a:xfrm>
          <a:off x="0" y="0"/>
          <a:ext cx="0" cy="0"/>
          <a:chOff x="0" y="0"/>
          <a:chExt cx="0" cy="0"/>
        </a:xfrm>
      </p:grpSpPr>
      <p:pic>
        <p:nvPicPr>
          <p:cNvPr id="48" name="Google Shape;48;p25"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49" name="Google Shape;49;p25"/>
          <p:cNvSpPr/>
          <p:nvPr/>
        </p:nvSpPr>
        <p:spPr>
          <a:xfrm>
            <a:off x="0" y="0"/>
            <a:ext cx="14630400" cy="8229600"/>
          </a:xfrm>
          <a:prstGeom prst="rect">
            <a:avLst/>
          </a:prstGeom>
          <a:solidFill>
            <a:srgbClr val="FFFFFF">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 name="Google Shape;50;p25"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4"/>
        <p:cNvGrpSpPr/>
        <p:nvPr/>
      </p:nvGrpSpPr>
      <p:grpSpPr>
        <a:xfrm>
          <a:off x="0" y="0"/>
          <a:ext cx="0" cy="0"/>
          <a:chOff x="0" y="0"/>
          <a:chExt cx="0" cy="0"/>
        </a:xfrm>
      </p:grpSpPr>
      <p:pic>
        <p:nvPicPr>
          <p:cNvPr id="15" name="Google Shape;15;p16"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6" name="Google Shape;16;p16"/>
          <p:cNvSpPr/>
          <p:nvPr/>
        </p:nvSpPr>
        <p:spPr>
          <a:xfrm>
            <a:off x="0" y="0"/>
            <a:ext cx="14630400" cy="8229600"/>
          </a:xfrm>
          <a:prstGeom prst="rect">
            <a:avLst/>
          </a:prstGeom>
          <a:solidFill>
            <a:srgbClr val="FFFFFF">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17;p16"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8"/>
        <p:cNvGrpSpPr/>
        <p:nvPr/>
      </p:nvGrpSpPr>
      <p:grpSpPr>
        <a:xfrm>
          <a:off x="0" y="0"/>
          <a:ext cx="0" cy="0"/>
          <a:chOff x="0" y="0"/>
          <a:chExt cx="0" cy="0"/>
        </a:xfrm>
      </p:grpSpPr>
      <p:pic>
        <p:nvPicPr>
          <p:cNvPr id="19" name="Google Shape;19;p17"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20" name="Google Shape;20;p17"/>
          <p:cNvSpPr/>
          <p:nvPr/>
        </p:nvSpPr>
        <p:spPr>
          <a:xfrm>
            <a:off x="0" y="0"/>
            <a:ext cx="14630400" cy="8229600"/>
          </a:xfrm>
          <a:prstGeom prst="rect">
            <a:avLst/>
          </a:prstGeom>
          <a:solidFill>
            <a:srgbClr val="FFFFFF">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 name="Google Shape;21;p17"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22"/>
        <p:cNvGrpSpPr/>
        <p:nvPr/>
      </p:nvGrpSpPr>
      <p:grpSpPr>
        <a:xfrm>
          <a:off x="0" y="0"/>
          <a:ext cx="0" cy="0"/>
          <a:chOff x="0" y="0"/>
          <a:chExt cx="0" cy="0"/>
        </a:xfrm>
      </p:grpSpPr>
      <p:pic>
        <p:nvPicPr>
          <p:cNvPr id="23" name="Google Shape;23;p18"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24" name="Google Shape;24;p18"/>
          <p:cNvSpPr/>
          <p:nvPr/>
        </p:nvSpPr>
        <p:spPr>
          <a:xfrm>
            <a:off x="0" y="0"/>
            <a:ext cx="14630400" cy="8229600"/>
          </a:xfrm>
          <a:prstGeom prst="rect">
            <a:avLst/>
          </a:prstGeom>
          <a:solidFill>
            <a:srgbClr val="FFFFFF">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 name="Google Shape;25;p18"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6"/>
        <p:cNvGrpSpPr/>
        <p:nvPr/>
      </p:nvGrpSpPr>
      <p:grpSpPr>
        <a:xfrm>
          <a:off x="0" y="0"/>
          <a:ext cx="0" cy="0"/>
          <a:chOff x="0" y="0"/>
          <a:chExt cx="0" cy="0"/>
        </a:xfrm>
      </p:grpSpPr>
      <p:pic>
        <p:nvPicPr>
          <p:cNvPr id="27" name="Google Shape;27;p19"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28" name="Google Shape;28;p19"/>
          <p:cNvSpPr/>
          <p:nvPr/>
        </p:nvSpPr>
        <p:spPr>
          <a:xfrm>
            <a:off x="0" y="0"/>
            <a:ext cx="14630400" cy="8229600"/>
          </a:xfrm>
          <a:prstGeom prst="rect">
            <a:avLst/>
          </a:prstGeom>
          <a:solidFill>
            <a:srgbClr val="FFFFFF">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 name="Google Shape;29;p19"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30"/>
        <p:cNvGrpSpPr/>
        <p:nvPr/>
      </p:nvGrpSpPr>
      <p:grpSpPr>
        <a:xfrm>
          <a:off x="0" y="0"/>
          <a:ext cx="0" cy="0"/>
          <a:chOff x="0" y="0"/>
          <a:chExt cx="0" cy="0"/>
        </a:xfrm>
      </p:grpSpPr>
      <p:pic>
        <p:nvPicPr>
          <p:cNvPr id="31" name="Google Shape;31;p20"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32" name="Google Shape;32;p20"/>
          <p:cNvSpPr/>
          <p:nvPr/>
        </p:nvSpPr>
        <p:spPr>
          <a:xfrm>
            <a:off x="0" y="0"/>
            <a:ext cx="14630400" cy="8229600"/>
          </a:xfrm>
          <a:prstGeom prst="rect">
            <a:avLst/>
          </a:prstGeom>
          <a:solidFill>
            <a:srgbClr val="FFFFFF">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 name="Google Shape;33;p20"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34"/>
        <p:cNvGrpSpPr/>
        <p:nvPr/>
      </p:nvGrpSpPr>
      <p:grpSpPr>
        <a:xfrm>
          <a:off x="0" y="0"/>
          <a:ext cx="0" cy="0"/>
          <a:chOff x="0" y="0"/>
          <a:chExt cx="0" cy="0"/>
        </a:xfrm>
      </p:grpSpPr>
      <p:pic>
        <p:nvPicPr>
          <p:cNvPr id="35" name="Google Shape;35;p21"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36" name="Google Shape;36;p21"/>
          <p:cNvSpPr/>
          <p:nvPr/>
        </p:nvSpPr>
        <p:spPr>
          <a:xfrm>
            <a:off x="0" y="0"/>
            <a:ext cx="14630400" cy="8229600"/>
          </a:xfrm>
          <a:prstGeom prst="rect">
            <a:avLst/>
          </a:prstGeom>
          <a:solidFill>
            <a:srgbClr val="FFFFFF">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21"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2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4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hyperlink" Target="https://doi.org/10.14689/ejer.2023.106.019"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title"/>
          </p:nvPr>
        </p:nvSpPr>
        <p:spPr>
          <a:xfrm>
            <a:off x="697432" y="875590"/>
            <a:ext cx="13235539" cy="1185998"/>
          </a:xfrm>
          <a:prstGeom prst="rect">
            <a:avLst/>
          </a:prstGeom>
          <a:noFill/>
          <a:ln>
            <a:noFill/>
          </a:ln>
        </p:spPr>
        <p:txBody>
          <a:bodyPr spcFirstLastPara="1" wrap="square" lIns="109725" tIns="54850" rIns="109725" bIns="54850" anchor="ctr" anchorCtr="0">
            <a:noAutofit/>
          </a:bodyPr>
          <a:lstStyle/>
          <a:p>
            <a:pPr marL="0" lvl="0" indent="0" algn="ctr" rtl="0">
              <a:lnSpc>
                <a:spcPct val="100000"/>
              </a:lnSpc>
              <a:spcBef>
                <a:spcPts val="0"/>
              </a:spcBef>
              <a:spcAft>
                <a:spcPts val="0"/>
              </a:spcAft>
              <a:buClr>
                <a:schemeClr val="lt1"/>
              </a:buClr>
              <a:buSzPts val="3960"/>
              <a:buFont typeface="Calibri"/>
              <a:buNone/>
            </a:pPr>
            <a:r>
              <a:rPr lang="en-US" sz="4059" b="1" dirty="0">
                <a:solidFill>
                  <a:schemeClr val="lt1"/>
                </a:solidFill>
              </a:rPr>
              <a:t>Embracing Innovation in Education: Triumphing the Integration of Artificial Intelligence </a:t>
            </a:r>
            <a:endParaRPr sz="4059" b="1" dirty="0">
              <a:solidFill>
                <a:schemeClr val="lt1"/>
              </a:solidFill>
            </a:endParaRPr>
          </a:p>
        </p:txBody>
      </p:sp>
      <p:pic>
        <p:nvPicPr>
          <p:cNvPr id="57" name="Google Shape;57;p1" descr="Digital Connections"/>
          <p:cNvPicPr preferRelativeResize="0"/>
          <p:nvPr/>
        </p:nvPicPr>
        <p:blipFill rotWithShape="1">
          <a:blip r:embed="rId3">
            <a:alphaModFix/>
          </a:blip>
          <a:srcRect l="16449" r="6684" b="-1"/>
          <a:stretch/>
        </p:blipFill>
        <p:spPr>
          <a:xfrm>
            <a:off x="562260" y="2697457"/>
            <a:ext cx="7331163" cy="4911940"/>
          </a:xfrm>
          <a:prstGeom prst="rect">
            <a:avLst/>
          </a:prstGeom>
          <a:noFill/>
          <a:ln>
            <a:noFill/>
          </a:ln>
        </p:spPr>
      </p:pic>
      <p:sp>
        <p:nvSpPr>
          <p:cNvPr id="58" name="Google Shape;58;p1"/>
          <p:cNvSpPr txBox="1"/>
          <p:nvPr/>
        </p:nvSpPr>
        <p:spPr>
          <a:xfrm>
            <a:off x="8088826" y="2697456"/>
            <a:ext cx="5740778" cy="4911937"/>
          </a:xfrm>
          <a:prstGeom prst="rect">
            <a:avLst/>
          </a:prstGeom>
          <a:noFill/>
          <a:ln>
            <a:noFill/>
          </a:ln>
        </p:spPr>
        <p:txBody>
          <a:bodyPr spcFirstLastPara="1" wrap="square" lIns="109725" tIns="54850" rIns="109725" bIns="54850" anchor="t" anchorCtr="0">
            <a:normAutofit/>
          </a:bodyPr>
          <a:lstStyle/>
          <a:p>
            <a:pPr marL="367200" marR="0" lvl="0" indent="-367200" algn="l" rtl="0">
              <a:lnSpc>
                <a:spcPct val="100000"/>
              </a:lnSpc>
              <a:spcBef>
                <a:spcPts val="0"/>
              </a:spcBef>
              <a:spcAft>
                <a:spcPts val="0"/>
              </a:spcAft>
              <a:buClr>
                <a:schemeClr val="accent2"/>
              </a:buClr>
              <a:buSzPts val="2650"/>
              <a:buFont typeface="Noto Sans Symbols"/>
              <a:buChar char="◼"/>
            </a:pPr>
            <a:r>
              <a:rPr lang="en-US" sz="2880" b="1" i="0" u="none" strike="noStrike" cap="none">
                <a:solidFill>
                  <a:schemeClr val="dk1"/>
                </a:solidFill>
                <a:latin typeface="Calibri"/>
                <a:ea typeface="Calibri"/>
                <a:cs typeface="Calibri"/>
                <a:sym typeface="Calibri"/>
              </a:rPr>
              <a:t>Dr. Ritu Sharma</a:t>
            </a:r>
            <a:br>
              <a:rPr lang="en-US" sz="2880" b="1" i="0" u="none" strike="noStrike" cap="none">
                <a:solidFill>
                  <a:schemeClr val="dk1"/>
                </a:solidFill>
                <a:latin typeface="Calibri"/>
                <a:ea typeface="Calibri"/>
                <a:cs typeface="Calibri"/>
                <a:sym typeface="Calibri"/>
              </a:rPr>
            </a:br>
            <a:r>
              <a:rPr lang="en-US" sz="2880" b="0" i="0" u="none" strike="noStrike" cap="none">
                <a:solidFill>
                  <a:schemeClr val="dk1"/>
                </a:solidFill>
                <a:latin typeface="Calibri"/>
                <a:ea typeface="Calibri"/>
                <a:cs typeface="Calibri"/>
                <a:sym typeface="Calibri"/>
              </a:rPr>
              <a:t>Purdue University</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1296"/>
              </a:spcBef>
              <a:spcAft>
                <a:spcPts val="0"/>
              </a:spcAft>
              <a:buNone/>
            </a:pPr>
            <a:endParaRPr sz="1400" b="0" i="0" u="none" strike="noStrike" cap="none">
              <a:solidFill>
                <a:srgbClr val="000000"/>
              </a:solidFill>
              <a:latin typeface="Arial"/>
              <a:ea typeface="Arial"/>
              <a:cs typeface="Arial"/>
              <a:sym typeface="Arial"/>
            </a:endParaRPr>
          </a:p>
          <a:p>
            <a:pPr marL="367200" marR="0" lvl="0" indent="-367200" algn="l" rtl="0">
              <a:lnSpc>
                <a:spcPct val="100000"/>
              </a:lnSpc>
              <a:spcBef>
                <a:spcPts val="1296"/>
              </a:spcBef>
              <a:spcAft>
                <a:spcPts val="0"/>
              </a:spcAft>
              <a:buClr>
                <a:schemeClr val="accent2"/>
              </a:buClr>
              <a:buSzPts val="2650"/>
              <a:buFont typeface="Noto Sans Symbols"/>
              <a:buChar char="◼"/>
            </a:pPr>
            <a:r>
              <a:rPr lang="en-US" sz="2880" b="1" i="0" u="none" strike="noStrike" cap="none">
                <a:solidFill>
                  <a:schemeClr val="dk1"/>
                </a:solidFill>
                <a:latin typeface="Calibri"/>
                <a:ea typeface="Calibri"/>
                <a:cs typeface="Calibri"/>
                <a:sym typeface="Calibri"/>
              </a:rPr>
              <a:t>Prof. Ramona Anand</a:t>
            </a:r>
            <a:br>
              <a:rPr lang="en-US" sz="2880" b="1" i="0" u="none" strike="noStrike" cap="none">
                <a:solidFill>
                  <a:schemeClr val="dk1"/>
                </a:solidFill>
                <a:latin typeface="Calibri"/>
                <a:ea typeface="Calibri"/>
                <a:cs typeface="Calibri"/>
                <a:sym typeface="Calibri"/>
              </a:rPr>
            </a:br>
            <a:r>
              <a:rPr lang="en-US" sz="2880" b="0" i="0" u="none" strike="noStrike" cap="none">
                <a:solidFill>
                  <a:schemeClr val="dk1"/>
                </a:solidFill>
                <a:latin typeface="Calibri"/>
                <a:ea typeface="Calibri"/>
                <a:cs typeface="Calibri"/>
                <a:sym typeface="Calibri"/>
              </a:rPr>
              <a:t>Lorain County Community College</a:t>
            </a:r>
            <a:br>
              <a:rPr lang="en-US" sz="2880" b="0" i="0" u="none" strike="noStrike" cap="none">
                <a:solidFill>
                  <a:schemeClr val="dk1"/>
                </a:solidFill>
                <a:latin typeface="Calibri"/>
                <a:ea typeface="Calibri"/>
                <a:cs typeface="Calibri"/>
                <a:sym typeface="Calibri"/>
              </a:rPr>
            </a:br>
            <a:br>
              <a:rPr lang="en-US" sz="2880" b="0" i="0" u="none" strike="noStrike" cap="none">
                <a:solidFill>
                  <a:schemeClr val="dk2"/>
                </a:solidFill>
                <a:latin typeface="Calibri"/>
                <a:ea typeface="Calibri"/>
                <a:cs typeface="Calibri"/>
                <a:sym typeface="Calibri"/>
              </a:rPr>
            </a:br>
            <a:br>
              <a:rPr lang="en-US" sz="2880" b="0" i="0" u="none" strike="noStrike" cap="none">
                <a:solidFill>
                  <a:schemeClr val="dk2"/>
                </a:solidFill>
                <a:latin typeface="Calibri"/>
                <a:ea typeface="Calibri"/>
                <a:cs typeface="Calibri"/>
                <a:sym typeface="Calibri"/>
              </a:rPr>
            </a:br>
            <a:r>
              <a:rPr lang="en-US" sz="2880" b="0" i="1" u="none" strike="noStrike" cap="none">
                <a:solidFill>
                  <a:schemeClr val="dk1"/>
                </a:solidFill>
                <a:latin typeface="Calibri"/>
                <a:ea typeface="Calibri"/>
                <a:cs typeface="Calibri"/>
                <a:sym typeface="Calibri"/>
              </a:rPr>
              <a:t>N</a:t>
            </a:r>
            <a:r>
              <a:rPr lang="en-US" sz="2880" i="1">
                <a:solidFill>
                  <a:schemeClr val="dk1"/>
                </a:solidFill>
                <a:latin typeface="Calibri"/>
                <a:ea typeface="Calibri"/>
                <a:cs typeface="Calibri"/>
                <a:sym typeface="Calibri"/>
              </a:rPr>
              <a:t>EXT</a:t>
            </a:r>
            <a:r>
              <a:rPr lang="en-US" sz="2880" b="0" i="1" u="none" strike="noStrike" cap="none">
                <a:solidFill>
                  <a:schemeClr val="dk1"/>
                </a:solidFill>
                <a:latin typeface="Calibri"/>
                <a:ea typeface="Calibri"/>
                <a:cs typeface="Calibri"/>
                <a:sym typeface="Calibri"/>
              </a:rPr>
              <a:t> Annual Conference 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30ed9186c88_0_7"/>
          <p:cNvPicPr preferRelativeResize="0"/>
          <p:nvPr/>
        </p:nvPicPr>
        <p:blipFill rotWithShape="1">
          <a:blip r:embed="rId3">
            <a:alphaModFix/>
          </a:blip>
          <a:srcRect/>
          <a:stretch/>
        </p:blipFill>
        <p:spPr>
          <a:xfrm>
            <a:off x="1016700" y="2255825"/>
            <a:ext cx="6639200" cy="3717950"/>
          </a:xfrm>
          <a:prstGeom prst="rect">
            <a:avLst/>
          </a:prstGeom>
          <a:noFill/>
          <a:ln>
            <a:noFill/>
          </a:ln>
        </p:spPr>
      </p:pic>
      <p:sp>
        <p:nvSpPr>
          <p:cNvPr id="229" name="Google Shape;229;g30ed9186c88_0_7"/>
          <p:cNvSpPr txBox="1"/>
          <p:nvPr/>
        </p:nvSpPr>
        <p:spPr>
          <a:xfrm>
            <a:off x="-93950" y="300625"/>
            <a:ext cx="141144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25581"/>
              </a:lnSpc>
              <a:spcBef>
                <a:spcPts val="0"/>
              </a:spcBef>
              <a:spcAft>
                <a:spcPts val="0"/>
              </a:spcAft>
              <a:buClr>
                <a:srgbClr val="000000"/>
              </a:buClr>
              <a:buSzPts val="4300"/>
              <a:buFont typeface="Arial"/>
              <a:buNone/>
            </a:pPr>
            <a:r>
              <a:rPr lang="en-US" sz="4300" b="1" i="0" u="none" strike="noStrike" cap="none">
                <a:solidFill>
                  <a:schemeClr val="dk1"/>
                </a:solidFill>
                <a:latin typeface="Calibri"/>
                <a:ea typeface="Calibri"/>
                <a:cs typeface="Calibri"/>
                <a:sym typeface="Calibri"/>
              </a:rPr>
              <a:t>AI &amp; Electrical Engineering</a:t>
            </a:r>
            <a:endParaRPr sz="1400" b="0" i="0" u="none" strike="noStrike" cap="none">
              <a:solidFill>
                <a:srgbClr val="000000"/>
              </a:solidFill>
              <a:latin typeface="Arial"/>
              <a:ea typeface="Arial"/>
              <a:cs typeface="Arial"/>
              <a:sym typeface="Arial"/>
            </a:endParaRPr>
          </a:p>
        </p:txBody>
      </p:sp>
      <p:sp>
        <p:nvSpPr>
          <p:cNvPr id="230" name="Google Shape;230;g30ed9186c88_0_7"/>
          <p:cNvSpPr txBox="1"/>
          <p:nvPr/>
        </p:nvSpPr>
        <p:spPr>
          <a:xfrm>
            <a:off x="8797025" y="1522200"/>
            <a:ext cx="4950300" cy="560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Circuit Design </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Optimization</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Smart grids </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Automation</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Electromagnetic </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Thermal Simulation</a:t>
            </a: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30ed9186c88_0_17"/>
          <p:cNvSpPr txBox="1"/>
          <p:nvPr/>
        </p:nvSpPr>
        <p:spPr>
          <a:xfrm>
            <a:off x="0" y="413350"/>
            <a:ext cx="146304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25581"/>
              </a:lnSpc>
              <a:spcBef>
                <a:spcPts val="0"/>
              </a:spcBef>
              <a:spcAft>
                <a:spcPts val="0"/>
              </a:spcAft>
              <a:buClr>
                <a:srgbClr val="000000"/>
              </a:buClr>
              <a:buSzPts val="4300"/>
              <a:buFont typeface="Arial"/>
              <a:buNone/>
            </a:pPr>
            <a:r>
              <a:rPr lang="en-US" sz="4300" b="1" i="0" u="none" strike="noStrike" cap="none">
                <a:solidFill>
                  <a:schemeClr val="dk1"/>
                </a:solidFill>
                <a:latin typeface="Calibri"/>
                <a:ea typeface="Calibri"/>
                <a:cs typeface="Calibri"/>
                <a:sym typeface="Calibri"/>
              </a:rPr>
              <a:t>AI &amp; Civil Engineering</a:t>
            </a:r>
            <a:endParaRPr sz="1400" b="0" i="0" u="none" strike="noStrike" cap="none">
              <a:solidFill>
                <a:schemeClr val="dk1"/>
              </a:solidFill>
              <a:latin typeface="Arial"/>
              <a:ea typeface="Arial"/>
              <a:cs typeface="Arial"/>
              <a:sym typeface="Arial"/>
            </a:endParaRPr>
          </a:p>
        </p:txBody>
      </p:sp>
      <p:pic>
        <p:nvPicPr>
          <p:cNvPr id="236" name="Google Shape;236;g30ed9186c88_0_17"/>
          <p:cNvPicPr preferRelativeResize="0"/>
          <p:nvPr/>
        </p:nvPicPr>
        <p:blipFill rotWithShape="1">
          <a:blip r:embed="rId3">
            <a:alphaModFix/>
          </a:blip>
          <a:srcRect/>
          <a:stretch/>
        </p:blipFill>
        <p:spPr>
          <a:xfrm>
            <a:off x="8284900" y="1407000"/>
            <a:ext cx="5415600" cy="6040975"/>
          </a:xfrm>
          <a:prstGeom prst="rect">
            <a:avLst/>
          </a:prstGeom>
          <a:noFill/>
          <a:ln>
            <a:noFill/>
          </a:ln>
        </p:spPr>
      </p:pic>
      <p:sp>
        <p:nvSpPr>
          <p:cNvPr id="237" name="Google Shape;237;g30ed9186c88_0_17"/>
          <p:cNvSpPr txBox="1"/>
          <p:nvPr/>
        </p:nvSpPr>
        <p:spPr>
          <a:xfrm>
            <a:off x="1296475" y="1878900"/>
            <a:ext cx="5922300" cy="532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Structural health monitoring</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Construction management</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Building information modelling</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Site analysis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Urban Planning &amp; Smart Cities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30ed9186c88_0_29"/>
          <p:cNvSpPr txBox="1"/>
          <p:nvPr/>
        </p:nvSpPr>
        <p:spPr>
          <a:xfrm>
            <a:off x="93950" y="450925"/>
            <a:ext cx="146304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25581"/>
              </a:lnSpc>
              <a:spcBef>
                <a:spcPts val="0"/>
              </a:spcBef>
              <a:spcAft>
                <a:spcPts val="0"/>
              </a:spcAft>
              <a:buClr>
                <a:srgbClr val="000000"/>
              </a:buClr>
              <a:buSzPts val="4300"/>
              <a:buFont typeface="Arial"/>
              <a:buNone/>
            </a:pPr>
            <a:r>
              <a:rPr lang="en-US" sz="4300" b="1" i="0" u="none" strike="noStrike" cap="none">
                <a:solidFill>
                  <a:schemeClr val="dk1"/>
                </a:solidFill>
                <a:latin typeface="Calibri"/>
                <a:ea typeface="Calibri"/>
                <a:cs typeface="Calibri"/>
                <a:sym typeface="Calibri"/>
              </a:rPr>
              <a:t>AI &amp; Mechanical Engineering</a:t>
            </a:r>
            <a:endParaRPr sz="1400" b="0" i="0" u="none" strike="noStrike" cap="none">
              <a:solidFill>
                <a:schemeClr val="dk1"/>
              </a:solidFill>
              <a:latin typeface="Arial"/>
              <a:ea typeface="Arial"/>
              <a:cs typeface="Arial"/>
              <a:sym typeface="Arial"/>
            </a:endParaRPr>
          </a:p>
        </p:txBody>
      </p:sp>
      <p:sp>
        <p:nvSpPr>
          <p:cNvPr id="243" name="Google Shape;243;g30ed9186c88_0_29"/>
          <p:cNvSpPr txBox="1"/>
          <p:nvPr/>
        </p:nvSpPr>
        <p:spPr>
          <a:xfrm>
            <a:off x="7534425" y="1841300"/>
            <a:ext cx="5922300" cy="560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Design simulation</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Predictive conditioning</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3D printing</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Product life cycle management</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Ergonomics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pic>
        <p:nvPicPr>
          <p:cNvPr id="244" name="Google Shape;244;g30ed9186c88_0_29"/>
          <p:cNvPicPr preferRelativeResize="0"/>
          <p:nvPr/>
        </p:nvPicPr>
        <p:blipFill rotWithShape="1">
          <a:blip r:embed="rId3">
            <a:alphaModFix/>
          </a:blip>
          <a:srcRect/>
          <a:stretch/>
        </p:blipFill>
        <p:spPr>
          <a:xfrm>
            <a:off x="971975" y="2731950"/>
            <a:ext cx="5731375" cy="2985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0ed9186c88_0_36"/>
          <p:cNvSpPr txBox="1"/>
          <p:nvPr/>
        </p:nvSpPr>
        <p:spPr>
          <a:xfrm>
            <a:off x="0" y="676400"/>
            <a:ext cx="146304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25581"/>
              </a:lnSpc>
              <a:spcBef>
                <a:spcPts val="0"/>
              </a:spcBef>
              <a:spcAft>
                <a:spcPts val="0"/>
              </a:spcAft>
              <a:buClr>
                <a:srgbClr val="000000"/>
              </a:buClr>
              <a:buSzPts val="4300"/>
              <a:buFont typeface="Arial"/>
              <a:buNone/>
            </a:pPr>
            <a:r>
              <a:rPr lang="en-US" sz="4300" b="1" i="0" u="none" strike="noStrike" cap="none">
                <a:solidFill>
                  <a:schemeClr val="dk1"/>
                </a:solidFill>
                <a:latin typeface="Calibri"/>
                <a:ea typeface="Calibri"/>
                <a:cs typeface="Calibri"/>
                <a:sym typeface="Calibri"/>
              </a:rPr>
              <a:t>AI &amp; Computer Engineering</a:t>
            </a:r>
            <a:endParaRPr sz="1400" b="0" i="0" u="none" strike="noStrike" cap="none">
              <a:solidFill>
                <a:schemeClr val="dk1"/>
              </a:solidFill>
              <a:latin typeface="Arial"/>
              <a:ea typeface="Arial"/>
              <a:cs typeface="Arial"/>
              <a:sym typeface="Arial"/>
            </a:endParaRPr>
          </a:p>
        </p:txBody>
      </p:sp>
      <p:sp>
        <p:nvSpPr>
          <p:cNvPr id="250" name="Google Shape;250;g30ed9186c88_0_36"/>
          <p:cNvSpPr txBox="1"/>
          <p:nvPr/>
        </p:nvSpPr>
        <p:spPr>
          <a:xfrm>
            <a:off x="1521925" y="1653425"/>
            <a:ext cx="5922300" cy="560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Chat bots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Cyber security</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System on chip organization</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Natural language processing</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Accelerated Hardware </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Neuromorphic Computing</a:t>
            </a:r>
            <a:endParaRPr sz="3200" b="0" i="0" u="none" strike="noStrike" cap="none">
              <a:solidFill>
                <a:srgbClr val="000000"/>
              </a:solidFill>
              <a:latin typeface="Arial"/>
              <a:ea typeface="Arial"/>
              <a:cs typeface="Arial"/>
              <a:sym typeface="Arial"/>
            </a:endParaRPr>
          </a:p>
        </p:txBody>
      </p:sp>
      <p:pic>
        <p:nvPicPr>
          <p:cNvPr id="251" name="Google Shape;251;g30ed9186c88_0_36"/>
          <p:cNvPicPr preferRelativeResize="0"/>
          <p:nvPr/>
        </p:nvPicPr>
        <p:blipFill rotWithShape="1">
          <a:blip r:embed="rId3">
            <a:alphaModFix/>
          </a:blip>
          <a:srcRect/>
          <a:stretch/>
        </p:blipFill>
        <p:spPr>
          <a:xfrm>
            <a:off x="7746925" y="2235203"/>
            <a:ext cx="5922300" cy="37591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g30ed9186c88_0_26"/>
          <p:cNvPicPr preferRelativeResize="0"/>
          <p:nvPr/>
        </p:nvPicPr>
        <p:blipFill rotWithShape="1">
          <a:blip r:embed="rId3">
            <a:alphaModFix/>
          </a:blip>
          <a:srcRect/>
          <a:stretch/>
        </p:blipFill>
        <p:spPr>
          <a:xfrm>
            <a:off x="616655" y="2662587"/>
            <a:ext cx="6715475" cy="3843875"/>
          </a:xfrm>
          <a:prstGeom prst="rect">
            <a:avLst/>
          </a:prstGeom>
          <a:noFill/>
          <a:ln>
            <a:noFill/>
          </a:ln>
        </p:spPr>
      </p:pic>
      <p:sp>
        <p:nvSpPr>
          <p:cNvPr id="257" name="Google Shape;257;g30ed9186c88_0_26"/>
          <p:cNvSpPr txBox="1"/>
          <p:nvPr/>
        </p:nvSpPr>
        <p:spPr>
          <a:xfrm>
            <a:off x="2461375" y="608750"/>
            <a:ext cx="9510900" cy="1677600"/>
          </a:xfrm>
          <a:prstGeom prst="rect">
            <a:avLst/>
          </a:prstGeom>
          <a:noFill/>
          <a:ln>
            <a:noFill/>
          </a:ln>
        </p:spPr>
        <p:txBody>
          <a:bodyPr spcFirstLastPara="1" wrap="square" lIns="91425" tIns="91425" rIns="91425" bIns="91425" anchor="t" anchorCtr="0">
            <a:spAutoFit/>
          </a:bodyPr>
          <a:lstStyle/>
          <a:p>
            <a:pPr marL="0" marR="0" lvl="0" indent="0" algn="ctr" rtl="0">
              <a:lnSpc>
                <a:spcPct val="125581"/>
              </a:lnSpc>
              <a:spcBef>
                <a:spcPts val="0"/>
              </a:spcBef>
              <a:spcAft>
                <a:spcPts val="0"/>
              </a:spcAft>
              <a:buClr>
                <a:srgbClr val="000000"/>
              </a:buClr>
              <a:buSzPts val="4300"/>
              <a:buFont typeface="Arial"/>
              <a:buNone/>
            </a:pPr>
            <a:r>
              <a:rPr lang="en-US" sz="4300" b="1" i="0" u="none" strike="noStrike" cap="none">
                <a:solidFill>
                  <a:schemeClr val="dk1"/>
                </a:solidFill>
                <a:latin typeface="Calibri"/>
                <a:ea typeface="Calibri"/>
                <a:cs typeface="Calibri"/>
                <a:sym typeface="Calibri"/>
              </a:rPr>
              <a:t>AI &amp; Aerospace Engineering</a:t>
            </a:r>
            <a:endParaRPr sz="1400" b="0" i="0" u="none" strike="noStrike" cap="none">
              <a:solidFill>
                <a:schemeClr val="dk1"/>
              </a:solidFill>
              <a:latin typeface="Arial"/>
              <a:ea typeface="Arial"/>
              <a:cs typeface="Arial"/>
              <a:sym typeface="Arial"/>
            </a:endParaRPr>
          </a:p>
          <a:p>
            <a:pPr marL="0" marR="0" lvl="0" indent="0" algn="ctr" rtl="0">
              <a:lnSpc>
                <a:spcPct val="125581"/>
              </a:lnSpc>
              <a:spcBef>
                <a:spcPts val="0"/>
              </a:spcBef>
              <a:spcAft>
                <a:spcPts val="0"/>
              </a:spcAft>
              <a:buClr>
                <a:schemeClr val="dk1"/>
              </a:buClr>
              <a:buSzPts val="1100"/>
              <a:buFont typeface="Arial"/>
              <a:buNone/>
            </a:pPr>
            <a:endParaRPr sz="4300" b="1" i="0" u="none" strike="noStrike" cap="none">
              <a:solidFill>
                <a:schemeClr val="dk1"/>
              </a:solidFill>
              <a:latin typeface="Calibri"/>
              <a:ea typeface="Calibri"/>
              <a:cs typeface="Calibri"/>
              <a:sym typeface="Calibri"/>
            </a:endParaRPr>
          </a:p>
        </p:txBody>
      </p:sp>
      <p:sp>
        <p:nvSpPr>
          <p:cNvPr id="258" name="Google Shape;258;g30ed9186c88_0_26"/>
          <p:cNvSpPr txBox="1"/>
          <p:nvPr/>
        </p:nvSpPr>
        <p:spPr>
          <a:xfrm>
            <a:off x="8022925" y="1969200"/>
            <a:ext cx="14227200" cy="560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Spacecraft design</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Health monitoring</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Flight control</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Robotic space exploration</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Satellite image analysis</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Weather prediction</a:t>
            </a: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2"/>
          <p:cNvSpPr/>
          <p:nvPr/>
        </p:nvSpPr>
        <p:spPr>
          <a:xfrm>
            <a:off x="714256" y="647224"/>
            <a:ext cx="7715488" cy="1339453"/>
          </a:xfrm>
          <a:prstGeom prst="rect">
            <a:avLst/>
          </a:prstGeom>
          <a:noFill/>
          <a:ln>
            <a:noFill/>
          </a:ln>
        </p:spPr>
        <p:txBody>
          <a:bodyPr spcFirstLastPara="1" wrap="square" lIns="0" tIns="0" rIns="0" bIns="0" anchor="t" anchorCtr="0">
            <a:noAutofit/>
          </a:bodyPr>
          <a:lstStyle/>
          <a:p>
            <a:pPr marL="0" marR="0" lvl="0" indent="0" algn="l" rtl="0">
              <a:lnSpc>
                <a:spcPct val="109375"/>
              </a:lnSpc>
              <a:spcBef>
                <a:spcPts val="0"/>
              </a:spcBef>
              <a:spcAft>
                <a:spcPts val="0"/>
              </a:spcAft>
              <a:buClr>
                <a:srgbClr val="000000"/>
              </a:buClr>
              <a:buSzPts val="4800"/>
              <a:buFont typeface="Calibri"/>
              <a:buNone/>
            </a:pPr>
            <a:r>
              <a:rPr lang="en-US" sz="4800" b="1" i="0" u="none" strike="noStrike" cap="none">
                <a:solidFill>
                  <a:srgbClr val="000000"/>
                </a:solidFill>
                <a:latin typeface="Calibri"/>
                <a:ea typeface="Calibri"/>
                <a:cs typeface="Calibri"/>
                <a:sym typeface="Calibri"/>
              </a:rPr>
              <a:t>Ethical Considerations </a:t>
            </a:r>
            <a:endParaRPr sz="4800" b="0" i="0" u="none" strike="noStrike" cap="none">
              <a:solidFill>
                <a:schemeClr val="dk1"/>
              </a:solidFill>
              <a:latin typeface="Calibri"/>
              <a:ea typeface="Calibri"/>
              <a:cs typeface="Calibri"/>
              <a:sym typeface="Calibri"/>
            </a:endParaRPr>
          </a:p>
        </p:txBody>
      </p:sp>
      <p:sp>
        <p:nvSpPr>
          <p:cNvPr id="265" name="Google Shape;265;p12"/>
          <p:cNvSpPr/>
          <p:nvPr/>
        </p:nvSpPr>
        <p:spPr>
          <a:xfrm>
            <a:off x="1008936" y="2292787"/>
            <a:ext cx="22860" cy="5289471"/>
          </a:xfrm>
          <a:prstGeom prst="roundRect">
            <a:avLst>
              <a:gd name="adj" fmla="val 374993"/>
            </a:avLst>
          </a:prstGeom>
          <a:solidFill>
            <a:srgbClr val="B2D4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12"/>
          <p:cNvSpPr/>
          <p:nvPr/>
        </p:nvSpPr>
        <p:spPr>
          <a:xfrm>
            <a:off x="1227118" y="2740462"/>
            <a:ext cx="714256" cy="22860"/>
          </a:xfrm>
          <a:prstGeom prst="roundRect">
            <a:avLst>
              <a:gd name="adj" fmla="val 374993"/>
            </a:avLst>
          </a:prstGeom>
          <a:solidFill>
            <a:srgbClr val="B2D4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12"/>
          <p:cNvSpPr/>
          <p:nvPr/>
        </p:nvSpPr>
        <p:spPr>
          <a:xfrm>
            <a:off x="790754" y="2522339"/>
            <a:ext cx="459224" cy="459224"/>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12"/>
          <p:cNvSpPr/>
          <p:nvPr/>
        </p:nvSpPr>
        <p:spPr>
          <a:xfrm>
            <a:off x="951488" y="2591157"/>
            <a:ext cx="137636" cy="32146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00"/>
              <a:buFont typeface="Calibri"/>
              <a:buNone/>
            </a:pPr>
            <a:r>
              <a:rPr lang="en-US" sz="2500" b="1" i="0" u="none" strike="noStrike" cap="none">
                <a:solidFill>
                  <a:srgbClr val="272525"/>
                </a:solidFill>
                <a:latin typeface="Calibri"/>
                <a:ea typeface="Calibri"/>
                <a:cs typeface="Calibri"/>
                <a:sym typeface="Calibri"/>
              </a:rPr>
              <a:t>1</a:t>
            </a:r>
            <a:endParaRPr sz="2500" b="0" i="0" u="none" strike="noStrike" cap="none">
              <a:solidFill>
                <a:schemeClr val="dk1"/>
              </a:solidFill>
              <a:latin typeface="Calibri"/>
              <a:ea typeface="Calibri"/>
              <a:cs typeface="Calibri"/>
              <a:sym typeface="Calibri"/>
            </a:endParaRPr>
          </a:p>
        </p:txBody>
      </p:sp>
      <p:sp>
        <p:nvSpPr>
          <p:cNvPr id="269" name="Google Shape;269;p12"/>
          <p:cNvSpPr/>
          <p:nvPr/>
        </p:nvSpPr>
        <p:spPr>
          <a:xfrm>
            <a:off x="2142887" y="2496860"/>
            <a:ext cx="2678787" cy="334804"/>
          </a:xfrm>
          <a:prstGeom prst="rect">
            <a:avLst/>
          </a:prstGeom>
          <a:noFill/>
          <a:ln>
            <a:noFill/>
          </a:ln>
        </p:spPr>
        <p:txBody>
          <a:bodyPr spcFirstLastPara="1" wrap="square" lIns="0" tIns="0" rIns="0" bIns="0" anchor="t" anchorCtr="0">
            <a:noAutofit/>
          </a:bodyPr>
          <a:lstStyle/>
          <a:p>
            <a:pPr marL="0" marR="0" lvl="0" indent="0" algn="l" rtl="0">
              <a:lnSpc>
                <a:spcPct val="92857"/>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Bias Mitigation</a:t>
            </a:r>
            <a:endParaRPr sz="2800" b="0" i="0" u="none" strike="noStrike" cap="none">
              <a:solidFill>
                <a:schemeClr val="dk1"/>
              </a:solidFill>
              <a:latin typeface="Calibri"/>
              <a:ea typeface="Calibri"/>
              <a:cs typeface="Calibri"/>
              <a:sym typeface="Calibri"/>
            </a:endParaRPr>
          </a:p>
        </p:txBody>
      </p:sp>
      <p:sp>
        <p:nvSpPr>
          <p:cNvPr id="270" name="Google Shape;270;p12"/>
          <p:cNvSpPr/>
          <p:nvPr/>
        </p:nvSpPr>
        <p:spPr>
          <a:xfrm>
            <a:off x="1227118" y="4462820"/>
            <a:ext cx="714256" cy="22860"/>
          </a:xfrm>
          <a:prstGeom prst="roundRect">
            <a:avLst>
              <a:gd name="adj" fmla="val 374993"/>
            </a:avLst>
          </a:prstGeom>
          <a:solidFill>
            <a:srgbClr val="B2D4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12"/>
          <p:cNvSpPr/>
          <p:nvPr/>
        </p:nvSpPr>
        <p:spPr>
          <a:xfrm>
            <a:off x="790754" y="4244697"/>
            <a:ext cx="459224" cy="459224"/>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 name="Google Shape;272;p12"/>
          <p:cNvSpPr/>
          <p:nvPr/>
        </p:nvSpPr>
        <p:spPr>
          <a:xfrm>
            <a:off x="929223" y="4313515"/>
            <a:ext cx="182285" cy="32146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00"/>
              <a:buFont typeface="Calibri"/>
              <a:buNone/>
            </a:pPr>
            <a:r>
              <a:rPr lang="en-US" sz="2500" b="1" i="0" u="none" strike="noStrike" cap="none">
                <a:solidFill>
                  <a:srgbClr val="272525"/>
                </a:solidFill>
                <a:latin typeface="Calibri"/>
                <a:ea typeface="Calibri"/>
                <a:cs typeface="Calibri"/>
                <a:sym typeface="Calibri"/>
              </a:rPr>
              <a:t>2</a:t>
            </a:r>
            <a:endParaRPr sz="2500" b="0" i="0" u="none" strike="noStrike" cap="none">
              <a:solidFill>
                <a:schemeClr val="dk1"/>
              </a:solidFill>
              <a:latin typeface="Calibri"/>
              <a:ea typeface="Calibri"/>
              <a:cs typeface="Calibri"/>
              <a:sym typeface="Calibri"/>
            </a:endParaRPr>
          </a:p>
        </p:txBody>
      </p:sp>
      <p:sp>
        <p:nvSpPr>
          <p:cNvPr id="273" name="Google Shape;273;p12"/>
          <p:cNvSpPr/>
          <p:nvPr/>
        </p:nvSpPr>
        <p:spPr>
          <a:xfrm>
            <a:off x="2142887" y="4219218"/>
            <a:ext cx="3144203" cy="334804"/>
          </a:xfrm>
          <a:prstGeom prst="rect">
            <a:avLst/>
          </a:prstGeom>
          <a:noFill/>
          <a:ln>
            <a:noFill/>
          </a:ln>
        </p:spPr>
        <p:txBody>
          <a:bodyPr spcFirstLastPara="1" wrap="square" lIns="0" tIns="0" rIns="0" bIns="0" anchor="t" anchorCtr="0">
            <a:noAutofit/>
          </a:bodyPr>
          <a:lstStyle/>
          <a:p>
            <a:pPr marL="0" marR="0" lvl="0" indent="0" algn="l" rtl="0">
              <a:lnSpc>
                <a:spcPct val="92857"/>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Privacy and Data Security</a:t>
            </a:r>
            <a:endParaRPr sz="2800" b="0" i="0" u="none" strike="noStrike" cap="none">
              <a:solidFill>
                <a:schemeClr val="dk1"/>
              </a:solidFill>
              <a:latin typeface="Calibri"/>
              <a:ea typeface="Calibri"/>
              <a:cs typeface="Calibri"/>
              <a:sym typeface="Calibri"/>
            </a:endParaRPr>
          </a:p>
        </p:txBody>
      </p:sp>
      <p:sp>
        <p:nvSpPr>
          <p:cNvPr id="274" name="Google Shape;274;p12"/>
          <p:cNvSpPr/>
          <p:nvPr/>
        </p:nvSpPr>
        <p:spPr>
          <a:xfrm>
            <a:off x="2142887" y="4676418"/>
            <a:ext cx="6286857" cy="652939"/>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75" name="Google Shape;275;p12"/>
          <p:cNvSpPr/>
          <p:nvPr/>
        </p:nvSpPr>
        <p:spPr>
          <a:xfrm>
            <a:off x="1227118" y="6185178"/>
            <a:ext cx="714256" cy="22860"/>
          </a:xfrm>
          <a:prstGeom prst="roundRect">
            <a:avLst>
              <a:gd name="adj" fmla="val 374993"/>
            </a:avLst>
          </a:prstGeom>
          <a:solidFill>
            <a:srgbClr val="B2D4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 name="Google Shape;276;p12"/>
          <p:cNvSpPr/>
          <p:nvPr/>
        </p:nvSpPr>
        <p:spPr>
          <a:xfrm>
            <a:off x="790754" y="5967055"/>
            <a:ext cx="459224" cy="459224"/>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 name="Google Shape;277;p12"/>
          <p:cNvSpPr/>
          <p:nvPr/>
        </p:nvSpPr>
        <p:spPr>
          <a:xfrm>
            <a:off x="929342" y="6035873"/>
            <a:ext cx="181928" cy="32146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00"/>
              <a:buFont typeface="Calibri"/>
              <a:buNone/>
            </a:pPr>
            <a:r>
              <a:rPr lang="en-US" sz="2500" b="1" i="0" u="none" strike="noStrike" cap="none">
                <a:solidFill>
                  <a:srgbClr val="272525"/>
                </a:solidFill>
                <a:latin typeface="Calibri"/>
                <a:ea typeface="Calibri"/>
                <a:cs typeface="Calibri"/>
                <a:sym typeface="Calibri"/>
              </a:rPr>
              <a:t>3</a:t>
            </a:r>
            <a:endParaRPr sz="2500" b="0" i="0" u="none" strike="noStrike" cap="none">
              <a:solidFill>
                <a:schemeClr val="dk1"/>
              </a:solidFill>
              <a:latin typeface="Calibri"/>
              <a:ea typeface="Calibri"/>
              <a:cs typeface="Calibri"/>
              <a:sym typeface="Calibri"/>
            </a:endParaRPr>
          </a:p>
        </p:txBody>
      </p:sp>
      <p:sp>
        <p:nvSpPr>
          <p:cNvPr id="278" name="Google Shape;278;p12"/>
          <p:cNvSpPr/>
          <p:nvPr/>
        </p:nvSpPr>
        <p:spPr>
          <a:xfrm>
            <a:off x="2142887" y="5941576"/>
            <a:ext cx="4094321" cy="334804"/>
          </a:xfrm>
          <a:prstGeom prst="rect">
            <a:avLst/>
          </a:prstGeom>
          <a:noFill/>
          <a:ln>
            <a:noFill/>
          </a:ln>
        </p:spPr>
        <p:txBody>
          <a:bodyPr spcFirstLastPara="1" wrap="square" lIns="0" tIns="0" rIns="0" bIns="0" anchor="t" anchorCtr="0">
            <a:noAutofit/>
          </a:bodyPr>
          <a:lstStyle/>
          <a:p>
            <a:pPr marL="0" marR="0" lvl="0" indent="0" algn="l" rtl="0">
              <a:lnSpc>
                <a:spcPct val="92857"/>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Transparency and Accountability</a:t>
            </a:r>
            <a:endParaRPr sz="2800" b="0" i="0" u="none" strike="noStrike" cap="none">
              <a:solidFill>
                <a:schemeClr val="dk1"/>
              </a:solidFill>
              <a:latin typeface="Calibri"/>
              <a:ea typeface="Calibri"/>
              <a:cs typeface="Calibri"/>
              <a:sym typeface="Calibri"/>
            </a:endParaRPr>
          </a:p>
        </p:txBody>
      </p:sp>
      <p:pic>
        <p:nvPicPr>
          <p:cNvPr id="279" name="Google Shape;279;p12"/>
          <p:cNvPicPr preferRelativeResize="0"/>
          <p:nvPr/>
        </p:nvPicPr>
        <p:blipFill rotWithShape="1">
          <a:blip r:embed="rId3">
            <a:alphaModFix/>
          </a:blip>
          <a:srcRect/>
          <a:stretch/>
        </p:blipFill>
        <p:spPr>
          <a:xfrm>
            <a:off x="8129239" y="1024801"/>
            <a:ext cx="6122253" cy="61222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3" descr="A tree with branching roots and leaves symbolizes resources and growth. The roots are made of books, tools, and data streams, while the branches extend into a wide network of icons representing various resources like digital platforms, community support, financial aid, and research materials. The leaves are made of symbols like open books, lightbulbs, computer icons, and helping hands, emphasizing different types of resources, both traditional and digital. The background shows a dynamic mix of a library and a digital interface, blending the old and new."/>
          <p:cNvSpPr/>
          <p:nvPr/>
        </p:nvSpPr>
        <p:spPr>
          <a:xfrm>
            <a:off x="7132320" y="3931920"/>
            <a:ext cx="365760" cy="365760"/>
          </a:xfrm>
          <a:prstGeom prst="rect">
            <a:avLst/>
          </a:prstGeom>
          <a:noFill/>
          <a:ln>
            <a:noFill/>
          </a:ln>
        </p:spPr>
        <p:txBody>
          <a:bodyPr spcFirstLastPara="1" wrap="square" lIns="109725" tIns="54850" rIns="109725" bIns="54850" anchor="t" anchorCtr="0">
            <a:noAutofit/>
          </a:bodyPr>
          <a:lstStyle/>
          <a:p>
            <a:pPr marL="0" marR="0" lvl="0" indent="0" algn="l" rtl="0">
              <a:lnSpc>
                <a:spcPct val="100000"/>
              </a:lnSpc>
              <a:spcBef>
                <a:spcPts val="0"/>
              </a:spcBef>
              <a:spcAft>
                <a:spcPts val="0"/>
              </a:spcAft>
              <a:buClr>
                <a:srgbClr val="000000"/>
              </a:buClr>
              <a:buSzPts val="2160"/>
              <a:buFont typeface="Arial"/>
              <a:buNone/>
            </a:pPr>
            <a:endParaRPr sz="2160" b="0" i="0" u="none" strike="noStrike" cap="none">
              <a:solidFill>
                <a:schemeClr val="dk1"/>
              </a:solidFill>
              <a:latin typeface="Calibri"/>
              <a:ea typeface="Calibri"/>
              <a:cs typeface="Calibri"/>
              <a:sym typeface="Calibri"/>
            </a:endParaRPr>
          </a:p>
        </p:txBody>
      </p:sp>
      <p:sp>
        <p:nvSpPr>
          <p:cNvPr id="285" name="Google Shape;285;p13" descr="A tree with branching roots and leaves symbolizes resources and growth. The roots are made of books, tools, and data streams, while the branches extend into a wide network of icons representing various resources like digital platforms, community support, financial aid, and research materials. The leaves are made of symbols like open books, lightbulbs, computer icons, and helping hands, emphasizing different types of resources, both traditional and digital. The background shows a dynamic mix of a library and a digital interface, blending the old and new."/>
          <p:cNvSpPr/>
          <p:nvPr/>
        </p:nvSpPr>
        <p:spPr>
          <a:xfrm>
            <a:off x="7315200" y="4114800"/>
            <a:ext cx="365760" cy="365760"/>
          </a:xfrm>
          <a:prstGeom prst="rect">
            <a:avLst/>
          </a:prstGeom>
          <a:noFill/>
          <a:ln>
            <a:noFill/>
          </a:ln>
        </p:spPr>
        <p:txBody>
          <a:bodyPr spcFirstLastPara="1" wrap="square" lIns="109725" tIns="54850" rIns="109725" bIns="54850" anchor="t" anchorCtr="0">
            <a:noAutofit/>
          </a:bodyPr>
          <a:lstStyle/>
          <a:p>
            <a:pPr marL="0" marR="0" lvl="0" indent="0" algn="l" rtl="0">
              <a:lnSpc>
                <a:spcPct val="100000"/>
              </a:lnSpc>
              <a:spcBef>
                <a:spcPts val="0"/>
              </a:spcBef>
              <a:spcAft>
                <a:spcPts val="0"/>
              </a:spcAft>
              <a:buClr>
                <a:srgbClr val="000000"/>
              </a:buClr>
              <a:buSzPts val="2160"/>
              <a:buFont typeface="Arial"/>
              <a:buNone/>
            </a:pPr>
            <a:endParaRPr sz="2160" b="0" i="0" u="none" strike="noStrike" cap="none">
              <a:solidFill>
                <a:schemeClr val="dk1"/>
              </a:solidFill>
              <a:latin typeface="Calibri"/>
              <a:ea typeface="Calibri"/>
              <a:cs typeface="Calibri"/>
              <a:sym typeface="Calibri"/>
            </a:endParaRPr>
          </a:p>
        </p:txBody>
      </p:sp>
      <p:sp>
        <p:nvSpPr>
          <p:cNvPr id="286" name="Google Shape;286;p13" descr="A tree with branching roots and leaves symbolizes resources and growth. The roots are made of books, tools, and data streams, while the branches extend into a wide network of icons representing various resources like digital platforms, community support, financial aid, and research materials. The leaves are made of symbols like open books, lightbulbs, computer icons, and helping hands, emphasizing different types of resources, both traditional and digital. The background shows a dynamic mix of a library and a digital interface, blending the old and new."/>
          <p:cNvSpPr/>
          <p:nvPr/>
        </p:nvSpPr>
        <p:spPr>
          <a:xfrm>
            <a:off x="7498080" y="4297680"/>
            <a:ext cx="365760" cy="365760"/>
          </a:xfrm>
          <a:prstGeom prst="rect">
            <a:avLst/>
          </a:prstGeom>
          <a:noFill/>
          <a:ln>
            <a:noFill/>
          </a:ln>
        </p:spPr>
        <p:txBody>
          <a:bodyPr spcFirstLastPara="1" wrap="square" lIns="109725" tIns="54850" rIns="109725" bIns="54850" anchor="t" anchorCtr="0">
            <a:noAutofit/>
          </a:bodyPr>
          <a:lstStyle/>
          <a:p>
            <a:pPr marL="0" marR="0" lvl="0" indent="0" algn="l" rtl="0">
              <a:lnSpc>
                <a:spcPct val="100000"/>
              </a:lnSpc>
              <a:spcBef>
                <a:spcPts val="0"/>
              </a:spcBef>
              <a:spcAft>
                <a:spcPts val="0"/>
              </a:spcAft>
              <a:buClr>
                <a:srgbClr val="000000"/>
              </a:buClr>
              <a:buSzPts val="2160"/>
              <a:buFont typeface="Arial"/>
              <a:buNone/>
            </a:pPr>
            <a:endParaRPr sz="2160" b="0" i="0" u="none" strike="noStrike" cap="none">
              <a:solidFill>
                <a:schemeClr val="dk1"/>
              </a:solidFill>
              <a:latin typeface="Calibri"/>
              <a:ea typeface="Calibri"/>
              <a:cs typeface="Calibri"/>
              <a:sym typeface="Calibri"/>
            </a:endParaRPr>
          </a:p>
        </p:txBody>
      </p:sp>
      <p:pic>
        <p:nvPicPr>
          <p:cNvPr id="287" name="Google Shape;287;p13"/>
          <p:cNvPicPr preferRelativeResize="0"/>
          <p:nvPr/>
        </p:nvPicPr>
        <p:blipFill rotWithShape="1">
          <a:blip r:embed="rId3">
            <a:alphaModFix/>
          </a:blip>
          <a:srcRect/>
          <a:stretch/>
        </p:blipFill>
        <p:spPr>
          <a:xfrm>
            <a:off x="9447415" y="1616826"/>
            <a:ext cx="4480560" cy="5727469"/>
          </a:xfrm>
          <a:prstGeom prst="rect">
            <a:avLst/>
          </a:prstGeom>
          <a:noFill/>
          <a:ln>
            <a:noFill/>
          </a:ln>
        </p:spPr>
      </p:pic>
      <p:sp>
        <p:nvSpPr>
          <p:cNvPr id="288" name="Google Shape;288;p13"/>
          <p:cNvSpPr txBox="1"/>
          <p:nvPr/>
        </p:nvSpPr>
        <p:spPr>
          <a:xfrm>
            <a:off x="536171" y="922712"/>
            <a:ext cx="7874231" cy="609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59"/>
              <a:buFont typeface="Arial"/>
              <a:buNone/>
            </a:pPr>
            <a:r>
              <a:rPr lang="en-US" sz="3359" b="1" i="0" u="none" strike="noStrike" cap="none">
                <a:solidFill>
                  <a:schemeClr val="dk1"/>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89" name="Google Shape;289;p13"/>
          <p:cNvSpPr txBox="1"/>
          <p:nvPr/>
        </p:nvSpPr>
        <p:spPr>
          <a:xfrm>
            <a:off x="536171" y="1616826"/>
            <a:ext cx="8753700" cy="532449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ED7D31"/>
              </a:buClr>
              <a:buSzPts val="1600"/>
              <a:buFont typeface="Noto Sans Symbols"/>
              <a:buChar char="▪"/>
            </a:pPr>
            <a:r>
              <a:rPr lang="en-US" sz="2000" b="0" i="0" u="none" strike="noStrike" cap="none" dirty="0" err="1">
                <a:solidFill>
                  <a:srgbClr val="000000"/>
                </a:solidFill>
                <a:latin typeface="Calibri"/>
                <a:ea typeface="Calibri"/>
                <a:cs typeface="Calibri"/>
                <a:sym typeface="Calibri"/>
              </a:rPr>
              <a:t>Alabidi</a:t>
            </a:r>
            <a:r>
              <a:rPr lang="en-US" sz="2000" b="0" i="0" u="none" strike="noStrike" cap="none" dirty="0">
                <a:solidFill>
                  <a:srgbClr val="000000"/>
                </a:solidFill>
                <a:latin typeface="Calibri"/>
                <a:ea typeface="Calibri"/>
                <a:cs typeface="Calibri"/>
                <a:sym typeface="Calibri"/>
              </a:rPr>
              <a:t>, S., </a:t>
            </a:r>
            <a:r>
              <a:rPr lang="en-US" sz="2000" b="0" i="0" u="none" strike="noStrike" cap="none" dirty="0" err="1">
                <a:solidFill>
                  <a:srgbClr val="000000"/>
                </a:solidFill>
                <a:latin typeface="Calibri"/>
                <a:ea typeface="Calibri"/>
                <a:cs typeface="Calibri"/>
                <a:sym typeface="Calibri"/>
              </a:rPr>
              <a:t>AlArabi</a:t>
            </a:r>
            <a:r>
              <a:rPr lang="en-US" sz="2000" b="0" i="0" u="none" strike="noStrike" cap="none" dirty="0">
                <a:solidFill>
                  <a:srgbClr val="000000"/>
                </a:solidFill>
                <a:latin typeface="Calibri"/>
                <a:ea typeface="Calibri"/>
                <a:cs typeface="Calibri"/>
                <a:sym typeface="Calibri"/>
              </a:rPr>
              <a:t>, K., </a:t>
            </a:r>
            <a:r>
              <a:rPr lang="en-US" sz="2000" b="0" i="0" u="none" strike="noStrike" cap="none" dirty="0" err="1">
                <a:solidFill>
                  <a:srgbClr val="000000"/>
                </a:solidFill>
                <a:latin typeface="Calibri"/>
                <a:ea typeface="Calibri"/>
                <a:cs typeface="Calibri"/>
                <a:sym typeface="Calibri"/>
              </a:rPr>
              <a:t>Alsalhi</a:t>
            </a:r>
            <a:r>
              <a:rPr lang="en-US" sz="2000" b="0" i="0" u="none" strike="noStrike" cap="none" dirty="0">
                <a:solidFill>
                  <a:srgbClr val="000000"/>
                </a:solidFill>
                <a:latin typeface="Calibri"/>
                <a:ea typeface="Calibri"/>
                <a:cs typeface="Calibri"/>
                <a:sym typeface="Calibri"/>
              </a:rPr>
              <a:t>, N. R., &amp; al </a:t>
            </a:r>
            <a:r>
              <a:rPr lang="en-US" sz="2000" b="0" i="0" u="none" strike="noStrike" cap="none" dirty="0" err="1">
                <a:solidFill>
                  <a:srgbClr val="000000"/>
                </a:solidFill>
                <a:latin typeface="Calibri"/>
                <a:ea typeface="Calibri"/>
                <a:cs typeface="Calibri"/>
                <a:sym typeface="Calibri"/>
              </a:rPr>
              <a:t>Mansoori</a:t>
            </a:r>
            <a:r>
              <a:rPr lang="en-US" sz="2000" b="0" i="0" u="none" strike="noStrike" cap="none" dirty="0">
                <a:solidFill>
                  <a:srgbClr val="000000"/>
                </a:solidFill>
                <a:latin typeface="Calibri"/>
                <a:ea typeface="Calibri"/>
                <a:cs typeface="Calibri"/>
                <a:sym typeface="Calibri"/>
              </a:rPr>
              <a:t>, M. (2023). The dawn of ChatGPT: Transformation in science assessment. </a:t>
            </a:r>
            <a:r>
              <a:rPr lang="en-US" sz="2000" b="0" i="1" u="none" strike="noStrike" cap="none" dirty="0">
                <a:solidFill>
                  <a:srgbClr val="000000"/>
                </a:solidFill>
                <a:latin typeface="Calibri"/>
                <a:ea typeface="Calibri"/>
                <a:cs typeface="Calibri"/>
                <a:sym typeface="Calibri"/>
              </a:rPr>
              <a:t>Eurasian Journal of  Educational Research</a:t>
            </a:r>
            <a:r>
              <a:rPr lang="en-US" sz="2000" b="0" i="0" u="none" strike="noStrike" cap="none" dirty="0">
                <a:solidFill>
                  <a:srgbClr val="000000"/>
                </a:solidFill>
                <a:latin typeface="Calibri"/>
                <a:ea typeface="Calibri"/>
                <a:cs typeface="Calibri"/>
                <a:sym typeface="Calibri"/>
              </a:rPr>
              <a:t> </a:t>
            </a:r>
            <a:r>
              <a:rPr lang="en-US" sz="2000" b="0" i="1" u="none" strike="noStrike" cap="none" dirty="0">
                <a:solidFill>
                  <a:srgbClr val="000000"/>
                </a:solidFill>
                <a:latin typeface="Calibri"/>
                <a:ea typeface="Calibri"/>
                <a:cs typeface="Calibri"/>
                <a:sym typeface="Calibri"/>
              </a:rPr>
              <a:t>(EJER), 106</a:t>
            </a:r>
            <a:r>
              <a:rPr lang="en-US" sz="2000" b="0" i="0" u="none" strike="noStrike" cap="none" dirty="0">
                <a:solidFill>
                  <a:srgbClr val="000000"/>
                </a:solidFill>
                <a:latin typeface="Calibri"/>
                <a:ea typeface="Calibri"/>
                <a:cs typeface="Calibri"/>
                <a:sym typeface="Calibri"/>
              </a:rPr>
              <a:t>, 321–337. </a:t>
            </a:r>
            <a:r>
              <a:rPr lang="en-US" sz="2000" b="0" i="0" u="none" strike="noStrike" cap="none" dirty="0">
                <a:solidFill>
                  <a:srgbClr val="000000"/>
                </a:solidFill>
                <a:latin typeface="Calibri"/>
                <a:ea typeface="Calibri"/>
                <a:cs typeface="Calibri"/>
                <a:sym typeface="Calibri"/>
                <a:hlinkClick r:id="rId4"/>
              </a:rPr>
              <a:t>https://doi.org/10.14689/ejer.2023.106.019</a:t>
            </a:r>
            <a:endParaRPr lang="en-US" sz="20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ED7D31"/>
              </a:buClr>
              <a:buSzPts val="1600"/>
              <a:buFont typeface="Noto Sans Symbols"/>
              <a:buChar char="▪"/>
            </a:pP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ED7D31"/>
              </a:buClr>
              <a:buSzPts val="1600"/>
              <a:buFont typeface="Noto Sans Symbols"/>
              <a:buChar char="▪"/>
            </a:pPr>
            <a:r>
              <a:rPr lang="en-US" sz="2000" b="0" i="0" u="none" strike="noStrike" cap="none" dirty="0" err="1">
                <a:solidFill>
                  <a:schemeClr val="dk1"/>
                </a:solidFill>
                <a:latin typeface="Calibri"/>
                <a:ea typeface="Calibri"/>
                <a:cs typeface="Calibri"/>
                <a:sym typeface="Calibri"/>
              </a:rPr>
              <a:t>Jukiewicz</a:t>
            </a:r>
            <a:r>
              <a:rPr lang="en-US" sz="2000" b="0" i="0" u="none" strike="noStrike" cap="none" dirty="0">
                <a:solidFill>
                  <a:schemeClr val="dk1"/>
                </a:solidFill>
                <a:latin typeface="Calibri"/>
                <a:ea typeface="Calibri"/>
                <a:cs typeface="Calibri"/>
                <a:sym typeface="Calibri"/>
              </a:rPr>
              <a:t>, M. (2024). The future of grading programming assignments in education: the role of ChatGPT in automating the assessment and feedback process. </a:t>
            </a:r>
            <a:r>
              <a:rPr lang="en-US" sz="2000" b="0" i="1" u="none" strike="noStrike" cap="none" dirty="0">
                <a:solidFill>
                  <a:schemeClr val="dk1"/>
                </a:solidFill>
                <a:latin typeface="Calibri"/>
                <a:ea typeface="Calibri"/>
                <a:cs typeface="Calibri"/>
                <a:sym typeface="Calibri"/>
              </a:rPr>
              <a:t>Thinking Skills and Creativity, 52</a:t>
            </a:r>
            <a:r>
              <a:rPr lang="en-US" sz="2000" b="0" i="0" u="none" strike="noStrike" cap="none" dirty="0">
                <a:solidFill>
                  <a:schemeClr val="dk1"/>
                </a:solidFill>
                <a:latin typeface="Calibri"/>
                <a:ea typeface="Calibri"/>
                <a:cs typeface="Calibri"/>
                <a:sym typeface="Calibri"/>
              </a:rPr>
              <a:t>, 101522, </a:t>
            </a:r>
            <a:r>
              <a:rPr lang="en-US" sz="2000" b="0" i="0" u="none" strike="noStrike" cap="none" dirty="0" err="1">
                <a:solidFill>
                  <a:schemeClr val="dk1"/>
                </a:solidFill>
                <a:latin typeface="Calibri"/>
                <a:ea typeface="Calibri"/>
                <a:cs typeface="Calibri"/>
                <a:sym typeface="Calibri"/>
              </a:rPr>
              <a:t>doi</a:t>
            </a:r>
            <a:r>
              <a:rPr lang="en-US" sz="2000" b="0" i="0" u="none" strike="noStrike" cap="none" dirty="0">
                <a:solidFill>
                  <a:schemeClr val="dk1"/>
                </a:solidFill>
                <a:latin typeface="Calibri"/>
                <a:ea typeface="Calibri"/>
                <a:cs typeface="Calibri"/>
                <a:sym typeface="Calibri"/>
              </a:rPr>
              <a:t>: 10.1016/j.tsc.2024.101522</a:t>
            </a:r>
          </a:p>
          <a:p>
            <a:pPr marL="285750" marR="0" lvl="0" indent="-285750" algn="l" rtl="0">
              <a:lnSpc>
                <a:spcPct val="100000"/>
              </a:lnSpc>
              <a:spcBef>
                <a:spcPts val="0"/>
              </a:spcBef>
              <a:spcAft>
                <a:spcPts val="0"/>
              </a:spcAft>
              <a:buClr>
                <a:srgbClr val="ED7D31"/>
              </a:buClr>
              <a:buSzPts val="1600"/>
              <a:buFont typeface="Noto Sans Symbols"/>
              <a:buChar char="▪"/>
            </a:pPr>
            <a:endParaRPr lang="en-US"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ED7D31"/>
              </a:buClr>
              <a:buSzPts val="1600"/>
              <a:buFont typeface="Noto Sans Symbols"/>
              <a:buChar char="▪"/>
            </a:pPr>
            <a:r>
              <a:rPr lang="en-US" sz="2000" b="0" i="0" u="none" strike="noStrike" cap="none" dirty="0" err="1">
                <a:solidFill>
                  <a:schemeClr val="dk1"/>
                </a:solidFill>
                <a:latin typeface="Calibri"/>
                <a:ea typeface="Calibri"/>
                <a:cs typeface="Calibri"/>
                <a:sym typeface="Calibri"/>
              </a:rPr>
              <a:t>Miserandino</a:t>
            </a:r>
            <a:r>
              <a:rPr lang="en-US" sz="2000" b="0" i="0" u="none" strike="noStrike" cap="none" dirty="0">
                <a:solidFill>
                  <a:schemeClr val="dk1"/>
                </a:solidFill>
                <a:latin typeface="Calibri"/>
                <a:ea typeface="Calibri"/>
                <a:cs typeface="Calibri"/>
                <a:sym typeface="Calibri"/>
              </a:rPr>
              <a:t>, M. (2024). Authentic and creative assessment in a world with AI. </a:t>
            </a:r>
            <a:r>
              <a:rPr lang="en-US" sz="2000" b="0" i="1" u="none" strike="noStrike" cap="none" dirty="0">
                <a:solidFill>
                  <a:schemeClr val="dk1"/>
                </a:solidFill>
                <a:latin typeface="Calibri"/>
                <a:ea typeface="Calibri"/>
                <a:cs typeface="Calibri"/>
                <a:sym typeface="Calibri"/>
              </a:rPr>
              <a:t>Teaching of Psychology</a:t>
            </a:r>
            <a:r>
              <a:rPr lang="en-US" sz="2000" b="0" i="0" u="none" strike="noStrike" cap="none" dirty="0">
                <a:solidFill>
                  <a:schemeClr val="dk1"/>
                </a:solidFill>
                <a:latin typeface="Calibri"/>
                <a:ea typeface="Calibri"/>
                <a:cs typeface="Calibri"/>
                <a:sym typeface="Calibri"/>
              </a:rPr>
              <a:t>, </a:t>
            </a:r>
            <a:r>
              <a:rPr lang="en-US" sz="2000" b="0" i="1" u="none" strike="noStrike" cap="none" dirty="0">
                <a:solidFill>
                  <a:schemeClr val="dk1"/>
                </a:solidFill>
                <a:latin typeface="Calibri"/>
                <a:ea typeface="Calibri"/>
                <a:cs typeface="Calibri"/>
                <a:sym typeface="Calibri"/>
              </a:rPr>
              <a:t>0(0)</a:t>
            </a:r>
            <a:r>
              <a:rPr lang="en-US" sz="2000" b="0" i="0" u="none" strike="noStrike" cap="none" dirty="0">
                <a:solidFill>
                  <a:schemeClr val="dk1"/>
                </a:solidFill>
                <a:latin typeface="Calibri"/>
                <a:ea typeface="Calibri"/>
                <a:cs typeface="Calibri"/>
                <a:sym typeface="Calibri"/>
              </a:rPr>
              <a:t>, 1-6. </a:t>
            </a:r>
            <a:r>
              <a:rPr lang="en-US" sz="2000" b="0" i="0" u="none" strike="noStrike" cap="none" dirty="0" err="1">
                <a:solidFill>
                  <a:schemeClr val="dk1"/>
                </a:solidFill>
                <a:latin typeface="Calibri"/>
                <a:ea typeface="Calibri"/>
                <a:cs typeface="Calibri"/>
                <a:sym typeface="Calibri"/>
              </a:rPr>
              <a:t>doi</a:t>
            </a:r>
            <a:r>
              <a:rPr lang="en-US" sz="2000" b="0" i="0" u="none" strike="noStrike" cap="none" dirty="0">
                <a:solidFill>
                  <a:schemeClr val="dk1"/>
                </a:solidFill>
                <a:latin typeface="Calibri"/>
                <a:ea typeface="Calibri"/>
                <a:cs typeface="Calibri"/>
                <a:sym typeface="Calibri"/>
              </a:rPr>
              <a:t>: 10.1177/00986283241260370</a:t>
            </a:r>
          </a:p>
          <a:p>
            <a:pPr marL="285750" marR="0" lvl="0" indent="-285750" algn="l" rtl="0">
              <a:lnSpc>
                <a:spcPct val="100000"/>
              </a:lnSpc>
              <a:spcBef>
                <a:spcPts val="0"/>
              </a:spcBef>
              <a:spcAft>
                <a:spcPts val="0"/>
              </a:spcAft>
              <a:buClr>
                <a:srgbClr val="ED7D31"/>
              </a:buClr>
              <a:buSzPts val="1600"/>
              <a:buFont typeface="Noto Sans Symbols"/>
              <a:buChar char="▪"/>
            </a:pP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ED7D31"/>
              </a:buClr>
              <a:buSzPts val="1600"/>
              <a:buFont typeface="Noto Sans Symbols"/>
              <a:buChar char="▪"/>
            </a:pPr>
            <a:r>
              <a:rPr lang="en-US" sz="2000" b="0" i="0" u="none" strike="noStrike" cap="none" dirty="0">
                <a:solidFill>
                  <a:schemeClr val="dk1"/>
                </a:solidFill>
                <a:latin typeface="Calibri"/>
                <a:ea typeface="Calibri"/>
                <a:cs typeface="Calibri"/>
                <a:sym typeface="Calibri"/>
              </a:rPr>
              <a:t>Yang, X., Wang, Q. and Lyu, J. (2023), Assessing </a:t>
            </a:r>
            <a:r>
              <a:rPr lang="en-US" sz="2000" b="0" i="0" u="none" strike="noStrike" cap="none" dirty="0" err="1">
                <a:solidFill>
                  <a:schemeClr val="dk1"/>
                </a:solidFill>
                <a:latin typeface="Calibri"/>
                <a:ea typeface="Calibri"/>
                <a:cs typeface="Calibri"/>
                <a:sym typeface="Calibri"/>
              </a:rPr>
              <a:t>chatgpt’s</a:t>
            </a:r>
            <a:r>
              <a:rPr lang="en-US" sz="2000" b="0" i="0" u="none" strike="noStrike" cap="none" dirty="0">
                <a:solidFill>
                  <a:schemeClr val="dk1"/>
                </a:solidFill>
                <a:latin typeface="Calibri"/>
                <a:ea typeface="Calibri"/>
                <a:cs typeface="Calibri"/>
                <a:sym typeface="Calibri"/>
              </a:rPr>
              <a:t> educational capabilities and application potential. </a:t>
            </a:r>
            <a:r>
              <a:rPr lang="en-US" sz="2000" b="0" i="1" u="none" strike="noStrike" cap="none" dirty="0">
                <a:solidFill>
                  <a:schemeClr val="dk1"/>
                </a:solidFill>
                <a:latin typeface="Calibri"/>
                <a:ea typeface="Calibri"/>
                <a:cs typeface="Calibri"/>
                <a:sym typeface="Calibri"/>
              </a:rPr>
              <a:t>ECNU Review of Education</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doi</a:t>
            </a:r>
            <a:r>
              <a:rPr lang="en-US" sz="2000" b="0" i="0" u="none" strike="noStrike" cap="none" dirty="0">
                <a:solidFill>
                  <a:schemeClr val="dk1"/>
                </a:solidFill>
                <a:latin typeface="Calibri"/>
                <a:ea typeface="Calibri"/>
                <a:cs typeface="Calibri"/>
                <a:sym typeface="Calibri"/>
              </a:rPr>
              <a:t>: 10.1177/20965311231210006</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Calibri"/>
              <a:buChar char="▪"/>
            </a:pPr>
            <a:r>
              <a:rPr lang="en-US" sz="2000" b="0" i="0" u="none" strike="noStrike" cap="none" dirty="0">
                <a:solidFill>
                  <a:schemeClr val="dk1"/>
                </a:solidFill>
                <a:latin typeface="Calibri"/>
                <a:ea typeface="Calibri"/>
                <a:cs typeface="Calibri"/>
                <a:sym typeface="Calibri"/>
              </a:rPr>
              <a:t>Uncited </a:t>
            </a:r>
            <a:r>
              <a:rPr lang="en-US" sz="2000" dirty="0">
                <a:solidFill>
                  <a:schemeClr val="dk1"/>
                </a:solidFill>
                <a:latin typeface="Calibri"/>
                <a:ea typeface="Calibri"/>
                <a:cs typeface="Calibri"/>
                <a:sym typeface="Calibri"/>
              </a:rPr>
              <a:t>i</a:t>
            </a:r>
            <a:r>
              <a:rPr lang="en-US" sz="2000" b="0" i="0" u="none" strike="noStrike" cap="none" dirty="0">
                <a:solidFill>
                  <a:schemeClr val="dk1"/>
                </a:solidFill>
                <a:latin typeface="Calibri"/>
                <a:ea typeface="Calibri"/>
                <a:cs typeface="Calibri"/>
                <a:sym typeface="Calibri"/>
              </a:rPr>
              <a:t>mages are from public domain or AI generated</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BD59A42-4420-8A08-EA44-B27010E6D03E}"/>
              </a:ext>
            </a:extLst>
          </p:cNvPr>
          <p:cNvSpPr txBox="1"/>
          <p:nvPr/>
        </p:nvSpPr>
        <p:spPr>
          <a:xfrm>
            <a:off x="1817079" y="463469"/>
            <a:ext cx="12527502" cy="7848302"/>
          </a:xfrm>
          <a:prstGeom prst="rect">
            <a:avLst/>
          </a:prstGeom>
          <a:noFill/>
        </p:spPr>
        <p:txBody>
          <a:bodyPr wrap="square">
            <a:spAutoFit/>
          </a:bodyPr>
          <a:lstStyle/>
          <a:p>
            <a:r>
              <a:rPr lang="en-US" sz="2400" dirty="0"/>
              <a:t>A decorated and multiple awards winning educator &amp; community leader</a:t>
            </a:r>
          </a:p>
          <a:p>
            <a:endParaRPr lang="en-US" sz="2400" dirty="0"/>
          </a:p>
          <a:p>
            <a:r>
              <a:rPr lang="en-US" sz="2400" dirty="0"/>
              <a:t>President of the Global Indigenous People Leadership Team</a:t>
            </a:r>
          </a:p>
          <a:p>
            <a:endParaRPr lang="en-US" sz="2400" dirty="0"/>
          </a:p>
          <a:p>
            <a:r>
              <a:rPr lang="en-US" sz="2400" dirty="0"/>
              <a:t>Founding member of Asian American Pacific Islander ERG</a:t>
            </a:r>
          </a:p>
          <a:p>
            <a:endParaRPr lang="en-US" sz="2400" dirty="0"/>
          </a:p>
          <a:p>
            <a:r>
              <a:rPr lang="en-US" sz="2400" dirty="0"/>
              <a:t>Executive education specialist for United Nations</a:t>
            </a:r>
          </a:p>
          <a:p>
            <a:endParaRPr lang="en-US" sz="2400" dirty="0"/>
          </a:p>
          <a:p>
            <a:r>
              <a:rPr lang="en-US" sz="2400" dirty="0"/>
              <a:t>Board of directors for NOSS and AWAC</a:t>
            </a:r>
          </a:p>
          <a:p>
            <a:endParaRPr lang="en-US" sz="2400" dirty="0"/>
          </a:p>
          <a:p>
            <a:r>
              <a:rPr lang="en-US" sz="2400" dirty="0"/>
              <a:t>Published as the 2019 Top Educators in Ohio</a:t>
            </a:r>
          </a:p>
          <a:p>
            <a:endParaRPr lang="en-US" sz="2400" dirty="0"/>
          </a:p>
          <a:p>
            <a:r>
              <a:rPr lang="en-US" sz="2400" dirty="0"/>
              <a:t>Pursues a rigorous scholarly agenda and publish widely, serve on editorial boards, and review for national and international scholarly journals, publications, and conferences</a:t>
            </a:r>
          </a:p>
          <a:p>
            <a:endParaRPr lang="en-US" sz="2400" dirty="0"/>
          </a:p>
          <a:p>
            <a:r>
              <a:rPr lang="en-US" sz="2400" dirty="0"/>
              <a:t>A widely sought-after speaker, facilitator, and collaborator</a:t>
            </a:r>
          </a:p>
          <a:p>
            <a:endParaRPr lang="en-US" sz="2400" dirty="0"/>
          </a:p>
          <a:p>
            <a:r>
              <a:rPr lang="en-US" sz="2400" dirty="0"/>
              <a:t>Earned local, national, and international recognition for leadership and futuristic approach to engaged scholarship</a:t>
            </a:r>
          </a:p>
          <a:p>
            <a:endParaRPr lang="en-US" sz="2400" dirty="0"/>
          </a:p>
          <a:p>
            <a:r>
              <a:rPr lang="en-US" sz="2400" dirty="0"/>
              <a:t>Recognized as one the Top Ten Educators in the USA in 2012</a:t>
            </a:r>
          </a:p>
        </p:txBody>
      </p:sp>
      <p:pic>
        <p:nvPicPr>
          <p:cNvPr id="1026" name="Picture 2" descr="Emerging Leaders Fellowship Program ...">
            <a:extLst>
              <a:ext uri="{FF2B5EF4-FFF2-40B4-BE49-F238E27FC236}">
                <a16:creationId xmlns:a16="http://schemas.microsoft.com/office/drawing/2014/main" id="{4C1B85BB-9829-4546-E52A-A4B7008D3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8529" y="1638300"/>
            <a:ext cx="3727101" cy="184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60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696066" y="686038"/>
            <a:ext cx="11503740" cy="1488519"/>
          </a:xfrm>
          <a:prstGeom prst="rect">
            <a:avLst/>
          </a:prstGeom>
          <a:noFill/>
          <a:ln>
            <a:noFill/>
          </a:ln>
        </p:spPr>
        <p:txBody>
          <a:bodyPr spcFirstLastPara="1" wrap="square" lIns="0" tIns="0" rIns="0" bIns="0" anchor="t" anchorCtr="0">
            <a:noAutofit/>
          </a:bodyPr>
          <a:lstStyle/>
          <a:p>
            <a:pPr marL="0" marR="0" lvl="0" indent="0" algn="ctr" rtl="0">
              <a:lnSpc>
                <a:spcPct val="125806"/>
              </a:lnSpc>
              <a:spcBef>
                <a:spcPts val="0"/>
              </a:spcBef>
              <a:spcAft>
                <a:spcPts val="0"/>
              </a:spcAft>
              <a:buClr>
                <a:srgbClr val="000000"/>
              </a:buClr>
              <a:buSzPts val="4650"/>
              <a:buFont typeface="Calibri"/>
              <a:buNone/>
            </a:pPr>
            <a:r>
              <a:rPr lang="en-US" sz="4650" b="1">
                <a:latin typeface="Calibri"/>
                <a:ea typeface="Calibri"/>
                <a:cs typeface="Calibri"/>
                <a:sym typeface="Calibri"/>
              </a:rPr>
              <a:t>AI + </a:t>
            </a:r>
            <a:r>
              <a:rPr lang="en-US" sz="4650" b="1" i="0" u="none" strike="noStrike" cap="none">
                <a:solidFill>
                  <a:srgbClr val="000000"/>
                </a:solidFill>
                <a:latin typeface="Calibri"/>
                <a:ea typeface="Calibri"/>
                <a:cs typeface="Calibri"/>
                <a:sym typeface="Calibri"/>
              </a:rPr>
              <a:t>Integrity-Based Authentic Assessment</a:t>
            </a:r>
            <a:endParaRPr sz="4650" b="0" i="0" u="none" strike="noStrike" cap="none">
              <a:solidFill>
                <a:schemeClr val="dk1"/>
              </a:solidFill>
              <a:latin typeface="Calibri"/>
              <a:ea typeface="Calibri"/>
              <a:cs typeface="Calibri"/>
              <a:sym typeface="Calibri"/>
            </a:endParaRPr>
          </a:p>
        </p:txBody>
      </p:sp>
      <p:sp>
        <p:nvSpPr>
          <p:cNvPr id="65" name="Google Shape;65;p2"/>
          <p:cNvSpPr/>
          <p:nvPr/>
        </p:nvSpPr>
        <p:spPr>
          <a:xfrm>
            <a:off x="6280190" y="2769870"/>
            <a:ext cx="510302" cy="510302"/>
          </a:xfrm>
          <a:prstGeom prst="roundRect">
            <a:avLst>
              <a:gd name="adj" fmla="val 18669"/>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2"/>
          <p:cNvSpPr/>
          <p:nvPr/>
        </p:nvSpPr>
        <p:spPr>
          <a:xfrm>
            <a:off x="6458903" y="2846308"/>
            <a:ext cx="152876" cy="35730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1</a:t>
            </a:r>
            <a:endParaRPr sz="2800" b="0" i="0" u="none" strike="noStrike" cap="none">
              <a:solidFill>
                <a:schemeClr val="dk1"/>
              </a:solidFill>
              <a:latin typeface="Calibri"/>
              <a:ea typeface="Calibri"/>
              <a:cs typeface="Calibri"/>
              <a:sym typeface="Calibri"/>
            </a:endParaRPr>
          </a:p>
        </p:txBody>
      </p:sp>
      <p:sp>
        <p:nvSpPr>
          <p:cNvPr id="67" name="Google Shape;67;p2"/>
          <p:cNvSpPr/>
          <p:nvPr/>
        </p:nvSpPr>
        <p:spPr>
          <a:xfrm>
            <a:off x="7017306" y="2769870"/>
            <a:ext cx="2927747" cy="744141"/>
          </a:xfrm>
          <a:prstGeom prst="rect">
            <a:avLst/>
          </a:prstGeom>
          <a:noFill/>
          <a:ln>
            <a:noFill/>
          </a:ln>
        </p:spPr>
        <p:txBody>
          <a:bodyPr spcFirstLastPara="1" wrap="square" lIns="0" tIns="0" rIns="0" bIns="0" anchor="t" anchorCtr="0">
            <a:noAutofit/>
          </a:bodyPr>
          <a:lstStyle/>
          <a:p>
            <a:pPr marL="0" marR="0" lvl="0" indent="0" algn="l" rtl="0">
              <a:lnSpc>
                <a:spcPct val="103571"/>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Meaningful Evaluation</a:t>
            </a:r>
            <a:endParaRPr sz="2800" b="0" i="0" u="none" strike="noStrike" cap="none">
              <a:solidFill>
                <a:schemeClr val="dk1"/>
              </a:solidFill>
              <a:latin typeface="Calibri"/>
              <a:ea typeface="Calibri"/>
              <a:cs typeface="Calibri"/>
              <a:sym typeface="Calibri"/>
            </a:endParaRPr>
          </a:p>
        </p:txBody>
      </p:sp>
      <p:sp>
        <p:nvSpPr>
          <p:cNvPr id="68" name="Google Shape;68;p2"/>
          <p:cNvSpPr/>
          <p:nvPr/>
        </p:nvSpPr>
        <p:spPr>
          <a:xfrm>
            <a:off x="10171867" y="2769870"/>
            <a:ext cx="510302" cy="510302"/>
          </a:xfrm>
          <a:prstGeom prst="roundRect">
            <a:avLst>
              <a:gd name="adj" fmla="val 18669"/>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2"/>
          <p:cNvSpPr/>
          <p:nvPr/>
        </p:nvSpPr>
        <p:spPr>
          <a:xfrm>
            <a:off x="10325695" y="2846308"/>
            <a:ext cx="202525" cy="35730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2</a:t>
            </a:r>
            <a:endParaRPr sz="2800" b="0" i="0" u="none" strike="noStrike" cap="none">
              <a:solidFill>
                <a:schemeClr val="dk1"/>
              </a:solidFill>
              <a:latin typeface="Calibri"/>
              <a:ea typeface="Calibri"/>
              <a:cs typeface="Calibri"/>
              <a:sym typeface="Calibri"/>
            </a:endParaRPr>
          </a:p>
        </p:txBody>
      </p:sp>
      <p:sp>
        <p:nvSpPr>
          <p:cNvPr id="70" name="Google Shape;70;p2"/>
          <p:cNvSpPr/>
          <p:nvPr/>
        </p:nvSpPr>
        <p:spPr>
          <a:xfrm>
            <a:off x="10908983" y="2769870"/>
            <a:ext cx="2927747" cy="372070"/>
          </a:xfrm>
          <a:prstGeom prst="rect">
            <a:avLst/>
          </a:prstGeom>
          <a:noFill/>
          <a:ln>
            <a:noFill/>
          </a:ln>
        </p:spPr>
        <p:txBody>
          <a:bodyPr spcFirstLastPara="1" wrap="square" lIns="0" tIns="0" rIns="0" bIns="0" anchor="t" anchorCtr="0">
            <a:noAutofit/>
          </a:bodyPr>
          <a:lstStyle/>
          <a:p>
            <a:pPr marL="0" marR="0" lvl="0" indent="0" algn="l" rtl="0">
              <a:lnSpc>
                <a:spcPct val="103571"/>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Ethical Foundation</a:t>
            </a:r>
            <a:endParaRPr sz="2800" b="0" i="0" u="none" strike="noStrike" cap="none">
              <a:solidFill>
                <a:schemeClr val="dk1"/>
              </a:solidFill>
              <a:latin typeface="Calibri"/>
              <a:ea typeface="Calibri"/>
              <a:cs typeface="Calibri"/>
              <a:sym typeface="Calibri"/>
            </a:endParaRPr>
          </a:p>
        </p:txBody>
      </p:sp>
      <p:sp>
        <p:nvSpPr>
          <p:cNvPr id="71" name="Google Shape;71;p2"/>
          <p:cNvSpPr/>
          <p:nvPr/>
        </p:nvSpPr>
        <p:spPr>
          <a:xfrm>
            <a:off x="6280190" y="4933903"/>
            <a:ext cx="510302" cy="510302"/>
          </a:xfrm>
          <a:prstGeom prst="roundRect">
            <a:avLst>
              <a:gd name="adj" fmla="val 18669"/>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2"/>
          <p:cNvSpPr/>
          <p:nvPr/>
        </p:nvSpPr>
        <p:spPr>
          <a:xfrm>
            <a:off x="6434257" y="5010341"/>
            <a:ext cx="202168" cy="35730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3</a:t>
            </a:r>
            <a:endParaRPr sz="2800" b="0" i="0" u="none" strike="noStrike" cap="none">
              <a:solidFill>
                <a:schemeClr val="dk1"/>
              </a:solidFill>
              <a:latin typeface="Calibri"/>
              <a:ea typeface="Calibri"/>
              <a:cs typeface="Calibri"/>
              <a:sym typeface="Calibri"/>
            </a:endParaRPr>
          </a:p>
        </p:txBody>
      </p:sp>
      <p:sp>
        <p:nvSpPr>
          <p:cNvPr id="73" name="Google Shape;73;p2"/>
          <p:cNvSpPr/>
          <p:nvPr/>
        </p:nvSpPr>
        <p:spPr>
          <a:xfrm>
            <a:off x="7017306" y="4933903"/>
            <a:ext cx="3102173" cy="372070"/>
          </a:xfrm>
          <a:prstGeom prst="rect">
            <a:avLst/>
          </a:prstGeom>
          <a:noFill/>
          <a:ln>
            <a:noFill/>
          </a:ln>
        </p:spPr>
        <p:txBody>
          <a:bodyPr spcFirstLastPara="1" wrap="square" lIns="0" tIns="0" rIns="0" bIns="0" anchor="t" anchorCtr="0">
            <a:noAutofit/>
          </a:bodyPr>
          <a:lstStyle/>
          <a:p>
            <a:pPr marL="0" marR="0" lvl="0" indent="0" algn="l" rtl="0">
              <a:lnSpc>
                <a:spcPct val="103571"/>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Personalized Feedback </a:t>
            </a:r>
            <a:r>
              <a:rPr lang="en-US" sz="2000" b="1" i="0" u="none" strike="noStrike" cap="none">
                <a:solidFill>
                  <a:srgbClr val="272525"/>
                </a:solidFill>
                <a:latin typeface="Calibri"/>
                <a:ea typeface="Calibri"/>
                <a:cs typeface="Calibri"/>
                <a:sym typeface="Calibri"/>
              </a:rPr>
              <a:t>(Alabidi, et. al., 2023)</a:t>
            </a:r>
            <a:endParaRPr sz="2000" b="0" i="0" u="none" strike="noStrike" cap="none">
              <a:solidFill>
                <a:schemeClr val="dk1"/>
              </a:solidFill>
              <a:latin typeface="Calibri"/>
              <a:ea typeface="Calibri"/>
              <a:cs typeface="Calibri"/>
              <a:sym typeface="Calibri"/>
            </a:endParaRPr>
          </a:p>
        </p:txBody>
      </p:sp>
      <p:pic>
        <p:nvPicPr>
          <p:cNvPr id="74" name="Google Shape;74;p2"/>
          <p:cNvPicPr preferRelativeResize="0"/>
          <p:nvPr/>
        </p:nvPicPr>
        <p:blipFill rotWithShape="1">
          <a:blip r:embed="rId3">
            <a:alphaModFix/>
          </a:blip>
          <a:srcRect/>
          <a:stretch/>
        </p:blipFill>
        <p:spPr>
          <a:xfrm>
            <a:off x="969613" y="2168587"/>
            <a:ext cx="4201896" cy="4201896"/>
          </a:xfrm>
          <a:prstGeom prst="rect">
            <a:avLst/>
          </a:prstGeom>
          <a:solidFill>
            <a:srgbClr val="FFFFFF"/>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p:nvPr/>
        </p:nvSpPr>
        <p:spPr>
          <a:xfrm>
            <a:off x="793790" y="1297858"/>
            <a:ext cx="12774216" cy="1415339"/>
          </a:xfrm>
          <a:prstGeom prst="rect">
            <a:avLst/>
          </a:prstGeom>
          <a:noFill/>
          <a:ln>
            <a:noFill/>
          </a:ln>
        </p:spPr>
        <p:txBody>
          <a:bodyPr spcFirstLastPara="1" wrap="square" lIns="0" tIns="0" rIns="0" bIns="0" anchor="t" anchorCtr="0">
            <a:noAutofit/>
          </a:bodyPr>
          <a:lstStyle/>
          <a:p>
            <a:pPr marL="0" marR="0" lvl="0" indent="0" algn="ctr" rtl="0">
              <a:lnSpc>
                <a:spcPct val="125806"/>
              </a:lnSpc>
              <a:spcBef>
                <a:spcPts val="0"/>
              </a:spcBef>
              <a:spcAft>
                <a:spcPts val="0"/>
              </a:spcAft>
              <a:buClr>
                <a:srgbClr val="000000"/>
              </a:buClr>
              <a:buSzPts val="4650"/>
              <a:buFont typeface="Calibri"/>
              <a:buNone/>
            </a:pPr>
            <a:r>
              <a:rPr lang="en-US" sz="4650" b="1" i="0" u="none" strike="noStrike" cap="none">
                <a:solidFill>
                  <a:srgbClr val="000000"/>
                </a:solidFill>
                <a:latin typeface="Calibri"/>
                <a:ea typeface="Calibri"/>
                <a:cs typeface="Calibri"/>
                <a:sym typeface="Calibri"/>
              </a:rPr>
              <a:t>Benefits of Authentic Assessment</a:t>
            </a:r>
            <a:endParaRPr sz="4650" b="0" i="0" u="none" strike="noStrike" cap="none">
              <a:solidFill>
                <a:schemeClr val="dk1"/>
              </a:solidFill>
              <a:latin typeface="Calibri"/>
              <a:ea typeface="Calibri"/>
              <a:cs typeface="Calibri"/>
              <a:sym typeface="Calibri"/>
            </a:endParaRPr>
          </a:p>
        </p:txBody>
      </p:sp>
      <p:sp>
        <p:nvSpPr>
          <p:cNvPr id="81" name="Google Shape;81;p3"/>
          <p:cNvSpPr/>
          <p:nvPr/>
        </p:nvSpPr>
        <p:spPr>
          <a:xfrm>
            <a:off x="1696065" y="3392128"/>
            <a:ext cx="2772696" cy="339213"/>
          </a:xfrm>
          <a:prstGeom prst="rect">
            <a:avLst/>
          </a:prstGeom>
          <a:noFill/>
          <a:ln>
            <a:noFill/>
          </a:ln>
        </p:spPr>
        <p:txBody>
          <a:bodyPr spcFirstLastPara="1" wrap="square" lIns="0" tIns="0" rIns="0" bIns="0" anchor="t" anchorCtr="0">
            <a:noAutofit/>
          </a:bodyPr>
          <a:lstStyle/>
          <a:p>
            <a:pPr marL="0" marR="0" lvl="0" indent="0" algn="l" rtl="0">
              <a:lnSpc>
                <a:spcPct val="80555"/>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Improved Learning</a:t>
            </a:r>
            <a:endParaRPr sz="3600" b="0" i="0" u="none" strike="noStrike" cap="none">
              <a:solidFill>
                <a:schemeClr val="dk1"/>
              </a:solidFill>
              <a:latin typeface="Calibri"/>
              <a:ea typeface="Calibri"/>
              <a:cs typeface="Calibri"/>
              <a:sym typeface="Calibri"/>
            </a:endParaRPr>
          </a:p>
        </p:txBody>
      </p:sp>
      <p:sp>
        <p:nvSpPr>
          <p:cNvPr id="82" name="Google Shape;82;p3"/>
          <p:cNvSpPr/>
          <p:nvPr/>
        </p:nvSpPr>
        <p:spPr>
          <a:xfrm>
            <a:off x="1696066" y="4837471"/>
            <a:ext cx="6613902" cy="1032387"/>
          </a:xfrm>
          <a:prstGeom prst="rect">
            <a:avLst/>
          </a:prstGeom>
          <a:noFill/>
          <a:ln>
            <a:noFill/>
          </a:ln>
        </p:spPr>
        <p:txBody>
          <a:bodyPr spcFirstLastPara="1" wrap="square" lIns="0" tIns="0" rIns="0" bIns="0" anchor="t" anchorCtr="0">
            <a:noAutofit/>
          </a:bodyPr>
          <a:lstStyle/>
          <a:p>
            <a:pPr marL="0" marR="0" lvl="0" indent="0" algn="l" rtl="0">
              <a:lnSpc>
                <a:spcPct val="80555"/>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Engaged Students</a:t>
            </a:r>
            <a:endParaRPr sz="3600" b="0" i="0" u="none" strike="noStrike" cap="none">
              <a:solidFill>
                <a:schemeClr val="dk1"/>
              </a:solidFill>
              <a:latin typeface="Calibri"/>
              <a:ea typeface="Calibri"/>
              <a:cs typeface="Calibri"/>
              <a:sym typeface="Calibri"/>
            </a:endParaRPr>
          </a:p>
        </p:txBody>
      </p:sp>
      <p:sp>
        <p:nvSpPr>
          <p:cNvPr id="83" name="Google Shape;83;p3"/>
          <p:cNvSpPr/>
          <p:nvPr/>
        </p:nvSpPr>
        <p:spPr>
          <a:xfrm>
            <a:off x="1704190" y="6269076"/>
            <a:ext cx="12055318" cy="1268361"/>
          </a:xfrm>
          <a:prstGeom prst="rect">
            <a:avLst/>
          </a:prstGeom>
          <a:noFill/>
          <a:ln>
            <a:noFill/>
          </a:ln>
        </p:spPr>
        <p:txBody>
          <a:bodyPr spcFirstLastPara="1" wrap="square" lIns="0" tIns="0" rIns="0" bIns="0" anchor="t" anchorCtr="0">
            <a:noAutofit/>
          </a:bodyPr>
          <a:lstStyle/>
          <a:p>
            <a:pPr marL="0" marR="0" lvl="0" indent="0" algn="l" rtl="0">
              <a:lnSpc>
                <a:spcPct val="80555"/>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Practical Skills</a:t>
            </a:r>
            <a:endParaRPr sz="3600" b="0" i="0" u="none" strike="noStrike" cap="none">
              <a:solidFill>
                <a:schemeClr val="dk1"/>
              </a:solidFill>
              <a:latin typeface="Calibri"/>
              <a:ea typeface="Calibri"/>
              <a:cs typeface="Calibri"/>
              <a:sym typeface="Calibri"/>
            </a:endParaRPr>
          </a:p>
        </p:txBody>
      </p:sp>
      <p:pic>
        <p:nvPicPr>
          <p:cNvPr id="84" name="Google Shape;84;p3"/>
          <p:cNvPicPr preferRelativeResize="0"/>
          <p:nvPr/>
        </p:nvPicPr>
        <p:blipFill rotWithShape="1">
          <a:blip r:embed="rId3">
            <a:alphaModFix/>
          </a:blip>
          <a:srcRect/>
          <a:stretch/>
        </p:blipFill>
        <p:spPr>
          <a:xfrm>
            <a:off x="8722922" y="3244645"/>
            <a:ext cx="3864077" cy="38640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4"/>
          <p:cNvSpPr/>
          <p:nvPr/>
        </p:nvSpPr>
        <p:spPr>
          <a:xfrm>
            <a:off x="1681316" y="682703"/>
            <a:ext cx="11268400" cy="806884"/>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000000"/>
              </a:buClr>
              <a:buSzPts val="4300"/>
              <a:buFont typeface="Calibri"/>
              <a:buNone/>
            </a:pPr>
            <a:r>
              <a:rPr lang="en-US" sz="4300" b="1" i="0" u="none" strike="noStrike" cap="none">
                <a:solidFill>
                  <a:srgbClr val="000000"/>
                </a:solidFill>
                <a:latin typeface="Calibri"/>
                <a:ea typeface="Calibri"/>
                <a:cs typeface="Calibri"/>
                <a:sym typeface="Calibri"/>
              </a:rPr>
              <a:t>Challenges of Traditional Assessment Methods</a:t>
            </a:r>
            <a:endParaRPr sz="4300" b="0" i="0" u="none" strike="noStrike" cap="none">
              <a:solidFill>
                <a:schemeClr val="dk1"/>
              </a:solidFill>
              <a:latin typeface="Calibri"/>
              <a:ea typeface="Calibri"/>
              <a:cs typeface="Calibri"/>
              <a:sym typeface="Calibri"/>
            </a:endParaRPr>
          </a:p>
        </p:txBody>
      </p:sp>
      <p:sp>
        <p:nvSpPr>
          <p:cNvPr id="91" name="Google Shape;91;p4"/>
          <p:cNvSpPr/>
          <p:nvPr/>
        </p:nvSpPr>
        <p:spPr>
          <a:xfrm>
            <a:off x="735330" y="2271474"/>
            <a:ext cx="3731657" cy="2587109"/>
          </a:xfrm>
          <a:prstGeom prst="roundRect">
            <a:avLst>
              <a:gd name="adj" fmla="val 3411"/>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
          <p:cNvSpPr/>
          <p:nvPr/>
        </p:nvSpPr>
        <p:spPr>
          <a:xfrm>
            <a:off x="952976" y="2489121"/>
            <a:ext cx="2757488" cy="344686"/>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272525"/>
              </a:buClr>
              <a:buSzPts val="2400"/>
              <a:buFont typeface="Calibri"/>
              <a:buNone/>
            </a:pPr>
            <a:r>
              <a:rPr lang="en-US" sz="2400" b="1" i="0" u="none" strike="noStrike" cap="none">
                <a:solidFill>
                  <a:srgbClr val="272525"/>
                </a:solidFill>
                <a:latin typeface="Calibri"/>
                <a:ea typeface="Calibri"/>
                <a:cs typeface="Calibri"/>
                <a:sym typeface="Calibri"/>
              </a:rPr>
              <a:t>Narrow Scope</a:t>
            </a:r>
            <a:endParaRPr sz="2400" b="0" i="0" u="none" strike="noStrike" cap="none">
              <a:solidFill>
                <a:schemeClr val="dk1"/>
              </a:solidFill>
              <a:latin typeface="Calibri"/>
              <a:ea typeface="Calibri"/>
              <a:cs typeface="Calibri"/>
              <a:sym typeface="Calibri"/>
            </a:endParaRPr>
          </a:p>
        </p:txBody>
      </p:sp>
      <p:sp>
        <p:nvSpPr>
          <p:cNvPr id="93" name="Google Shape;93;p4"/>
          <p:cNvSpPr/>
          <p:nvPr/>
        </p:nvSpPr>
        <p:spPr>
          <a:xfrm>
            <a:off x="4677013" y="2271474"/>
            <a:ext cx="3731657" cy="2587109"/>
          </a:xfrm>
          <a:prstGeom prst="roundRect">
            <a:avLst>
              <a:gd name="adj" fmla="val 3411"/>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
          <p:cNvSpPr/>
          <p:nvPr/>
        </p:nvSpPr>
        <p:spPr>
          <a:xfrm>
            <a:off x="4894659" y="2489121"/>
            <a:ext cx="2953464" cy="344686"/>
          </a:xfrm>
          <a:prstGeom prst="rect">
            <a:avLst/>
          </a:prstGeom>
          <a:noFill/>
          <a:ln>
            <a:noFill/>
          </a:ln>
        </p:spPr>
        <p:txBody>
          <a:bodyPr spcFirstLastPara="1" wrap="square" lIns="0" tIns="0" rIns="0" bIns="0" anchor="t" anchorCtr="0">
            <a:noAutofit/>
          </a:bodyPr>
          <a:lstStyle/>
          <a:p>
            <a:pPr marL="0" marR="0" lvl="0" indent="0" algn="ctr" rtl="0">
              <a:lnSpc>
                <a:spcPct val="112500"/>
              </a:lnSpc>
              <a:spcBef>
                <a:spcPts val="0"/>
              </a:spcBef>
              <a:spcAft>
                <a:spcPts val="0"/>
              </a:spcAft>
              <a:buClr>
                <a:srgbClr val="272525"/>
              </a:buClr>
              <a:buSzPts val="2400"/>
              <a:buFont typeface="Calibri"/>
              <a:buNone/>
            </a:pPr>
            <a:r>
              <a:rPr lang="en-US" sz="2400" b="1" i="0" u="none" strike="noStrike" cap="none">
                <a:solidFill>
                  <a:srgbClr val="272525"/>
                </a:solidFill>
                <a:latin typeface="Calibri"/>
                <a:ea typeface="Calibri"/>
                <a:cs typeface="Calibri"/>
                <a:sym typeface="Calibri"/>
              </a:rPr>
              <a:t>Lack of Personalization</a:t>
            </a:r>
            <a:endParaRPr sz="2400" b="0" i="0" u="none" strike="noStrike" cap="none">
              <a:solidFill>
                <a:schemeClr val="dk1"/>
              </a:solidFill>
              <a:latin typeface="Calibri"/>
              <a:ea typeface="Calibri"/>
              <a:cs typeface="Calibri"/>
              <a:sym typeface="Calibri"/>
            </a:endParaRPr>
          </a:p>
        </p:txBody>
      </p:sp>
      <p:sp>
        <p:nvSpPr>
          <p:cNvPr id="95" name="Google Shape;95;p4"/>
          <p:cNvSpPr/>
          <p:nvPr/>
        </p:nvSpPr>
        <p:spPr>
          <a:xfrm>
            <a:off x="735330" y="5068610"/>
            <a:ext cx="3731657" cy="2587109"/>
          </a:xfrm>
          <a:prstGeom prst="roundRect">
            <a:avLst>
              <a:gd name="adj" fmla="val 3411"/>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
          <p:cNvSpPr/>
          <p:nvPr/>
        </p:nvSpPr>
        <p:spPr>
          <a:xfrm>
            <a:off x="952976" y="5286256"/>
            <a:ext cx="2875121" cy="344686"/>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272525"/>
              </a:buClr>
              <a:buSzPts val="2400"/>
              <a:buFont typeface="Calibri"/>
              <a:buNone/>
            </a:pPr>
            <a:r>
              <a:rPr lang="en-US" sz="2400" b="1" i="0" u="none" strike="noStrike" cap="none">
                <a:solidFill>
                  <a:srgbClr val="272525"/>
                </a:solidFill>
                <a:latin typeface="Calibri"/>
                <a:ea typeface="Calibri"/>
                <a:cs typeface="Calibri"/>
                <a:sym typeface="Calibri"/>
              </a:rPr>
              <a:t>Incentivizing Cheating</a:t>
            </a:r>
            <a:endParaRPr sz="2400" b="0" i="0" u="none" strike="noStrike" cap="none">
              <a:solidFill>
                <a:schemeClr val="dk1"/>
              </a:solidFill>
              <a:latin typeface="Calibri"/>
              <a:ea typeface="Calibri"/>
              <a:cs typeface="Calibri"/>
              <a:sym typeface="Calibri"/>
            </a:endParaRPr>
          </a:p>
        </p:txBody>
      </p:sp>
      <p:sp>
        <p:nvSpPr>
          <p:cNvPr id="97" name="Google Shape;97;p4"/>
          <p:cNvSpPr/>
          <p:nvPr/>
        </p:nvSpPr>
        <p:spPr>
          <a:xfrm>
            <a:off x="4677013" y="5068610"/>
            <a:ext cx="3731657" cy="2587109"/>
          </a:xfrm>
          <a:prstGeom prst="roundRect">
            <a:avLst>
              <a:gd name="adj" fmla="val 3411"/>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
          <p:cNvSpPr/>
          <p:nvPr/>
        </p:nvSpPr>
        <p:spPr>
          <a:xfrm>
            <a:off x="4894659" y="5286256"/>
            <a:ext cx="2757488" cy="344686"/>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272525"/>
              </a:buClr>
              <a:buSzPts val="2400"/>
              <a:buFont typeface="Calibri"/>
              <a:buNone/>
            </a:pPr>
            <a:r>
              <a:rPr lang="en-US" sz="2400" b="1" i="0" u="none" strike="noStrike" cap="none">
                <a:solidFill>
                  <a:srgbClr val="272525"/>
                </a:solidFill>
                <a:latin typeface="Calibri"/>
                <a:ea typeface="Calibri"/>
                <a:cs typeface="Calibri"/>
                <a:sym typeface="Calibri"/>
              </a:rPr>
              <a:t>Limited Feedback</a:t>
            </a:r>
            <a:endParaRPr sz="2400" b="0" i="0" u="none" strike="noStrike" cap="none">
              <a:solidFill>
                <a:schemeClr val="dk1"/>
              </a:solidFill>
              <a:latin typeface="Calibri"/>
              <a:ea typeface="Calibri"/>
              <a:cs typeface="Calibri"/>
              <a:sym typeface="Calibri"/>
            </a:endParaRPr>
          </a:p>
        </p:txBody>
      </p:sp>
      <p:pic>
        <p:nvPicPr>
          <p:cNvPr id="99" name="Google Shape;99;p4" descr="Charts"/>
          <p:cNvPicPr preferRelativeResize="0"/>
          <p:nvPr/>
        </p:nvPicPr>
        <p:blipFill rotWithShape="1">
          <a:blip r:embed="rId3">
            <a:alphaModFix/>
          </a:blip>
          <a:srcRect/>
          <a:stretch/>
        </p:blipFill>
        <p:spPr>
          <a:xfrm>
            <a:off x="8790746" y="2928526"/>
            <a:ext cx="5422900" cy="36253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54" name="Google Shape;154;p7"/>
          <p:cNvSpPr/>
          <p:nvPr/>
        </p:nvSpPr>
        <p:spPr>
          <a:xfrm>
            <a:off x="6164937" y="533281"/>
            <a:ext cx="7786926" cy="1272302"/>
          </a:xfrm>
          <a:prstGeom prst="rect">
            <a:avLst/>
          </a:prstGeom>
          <a:noFill/>
          <a:ln>
            <a:noFill/>
          </a:ln>
        </p:spPr>
        <p:txBody>
          <a:bodyPr spcFirstLastPara="1" wrap="square" lIns="0" tIns="0" rIns="0" bIns="0" anchor="t" anchorCtr="0">
            <a:noAutofit/>
          </a:bodyPr>
          <a:lstStyle/>
          <a:p>
            <a:pPr marL="0" marR="0" lvl="0" indent="0" algn="l" rtl="0">
              <a:lnSpc>
                <a:spcPct val="138888"/>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Integrating AI in Authentic Assessment</a:t>
            </a:r>
            <a:endParaRPr sz="3600" b="0" i="0" u="none" strike="noStrike" cap="none">
              <a:solidFill>
                <a:schemeClr val="dk1"/>
              </a:solidFill>
              <a:latin typeface="Calibri"/>
              <a:ea typeface="Calibri"/>
              <a:cs typeface="Calibri"/>
              <a:sym typeface="Calibri"/>
            </a:endParaRPr>
          </a:p>
        </p:txBody>
      </p:sp>
      <p:pic>
        <p:nvPicPr>
          <p:cNvPr id="155" name="Google Shape;155;p7" descr="preencoded.png"/>
          <p:cNvPicPr preferRelativeResize="0"/>
          <p:nvPr/>
        </p:nvPicPr>
        <p:blipFill rotWithShape="1">
          <a:blip r:embed="rId4">
            <a:alphaModFix/>
          </a:blip>
          <a:srcRect/>
          <a:stretch/>
        </p:blipFill>
        <p:spPr>
          <a:xfrm>
            <a:off x="6164937" y="2096333"/>
            <a:ext cx="484703" cy="484703"/>
          </a:xfrm>
          <a:prstGeom prst="rect">
            <a:avLst/>
          </a:prstGeom>
          <a:noFill/>
          <a:ln>
            <a:noFill/>
          </a:ln>
        </p:spPr>
      </p:pic>
      <p:sp>
        <p:nvSpPr>
          <p:cNvPr id="156" name="Google Shape;156;p7"/>
          <p:cNvSpPr/>
          <p:nvPr/>
        </p:nvSpPr>
        <p:spPr>
          <a:xfrm>
            <a:off x="6164937" y="2774871"/>
            <a:ext cx="2586990" cy="318016"/>
          </a:xfrm>
          <a:prstGeom prst="rect">
            <a:avLst/>
          </a:prstGeom>
          <a:noFill/>
          <a:ln>
            <a:noFill/>
          </a:ln>
        </p:spPr>
        <p:txBody>
          <a:bodyPr spcFirstLastPara="1" wrap="square" lIns="0" tIns="0" rIns="0" bIns="0" anchor="t" anchorCtr="0">
            <a:noAutofit/>
          </a:bodyPr>
          <a:lstStyle/>
          <a:p>
            <a:pPr marL="0" marR="0" lvl="0" indent="0" algn="l" rtl="0">
              <a:lnSpc>
                <a:spcPct val="89285"/>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Adaptive Assessments</a:t>
            </a:r>
            <a:endParaRPr sz="2800" b="0" i="0" u="none" strike="noStrike" cap="none">
              <a:solidFill>
                <a:schemeClr val="dk1"/>
              </a:solidFill>
              <a:latin typeface="Calibri"/>
              <a:ea typeface="Calibri"/>
              <a:cs typeface="Calibri"/>
              <a:sym typeface="Calibri"/>
            </a:endParaRPr>
          </a:p>
        </p:txBody>
      </p:sp>
      <p:pic>
        <p:nvPicPr>
          <p:cNvPr id="157" name="Google Shape;157;p7" descr="preencoded.png"/>
          <p:cNvPicPr preferRelativeResize="0"/>
          <p:nvPr/>
        </p:nvPicPr>
        <p:blipFill rotWithShape="1">
          <a:blip r:embed="rId5">
            <a:alphaModFix/>
          </a:blip>
          <a:srcRect/>
          <a:stretch/>
        </p:blipFill>
        <p:spPr>
          <a:xfrm>
            <a:off x="10203775" y="2096333"/>
            <a:ext cx="484703" cy="484703"/>
          </a:xfrm>
          <a:prstGeom prst="rect">
            <a:avLst/>
          </a:prstGeom>
          <a:noFill/>
          <a:ln>
            <a:noFill/>
          </a:ln>
        </p:spPr>
      </p:pic>
      <p:sp>
        <p:nvSpPr>
          <p:cNvPr id="158" name="Google Shape;158;p7"/>
          <p:cNvSpPr/>
          <p:nvPr/>
        </p:nvSpPr>
        <p:spPr>
          <a:xfrm>
            <a:off x="10203775" y="2774871"/>
            <a:ext cx="2544842" cy="318016"/>
          </a:xfrm>
          <a:prstGeom prst="rect">
            <a:avLst/>
          </a:prstGeom>
          <a:noFill/>
          <a:ln>
            <a:noFill/>
          </a:ln>
        </p:spPr>
        <p:txBody>
          <a:bodyPr spcFirstLastPara="1" wrap="square" lIns="0" tIns="0" rIns="0" bIns="0" anchor="t" anchorCtr="0">
            <a:noAutofit/>
          </a:bodyPr>
          <a:lstStyle/>
          <a:p>
            <a:pPr marL="0" marR="0" lvl="0" indent="0" algn="l" rtl="0">
              <a:lnSpc>
                <a:spcPct val="89285"/>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Automated Grading</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272525"/>
              </a:buClr>
              <a:buSzPts val="2000"/>
              <a:buFont typeface="Calibri"/>
              <a:buNone/>
            </a:pPr>
            <a:r>
              <a:rPr lang="en-US" sz="2000" b="1" i="0" u="none" strike="noStrike" cap="none">
                <a:solidFill>
                  <a:srgbClr val="272525"/>
                </a:solidFill>
                <a:latin typeface="Calibri"/>
                <a:ea typeface="Calibri"/>
                <a:cs typeface="Calibri"/>
                <a:sym typeface="Calibri"/>
              </a:rPr>
              <a:t>(Jukiewicz, 2024)</a:t>
            </a:r>
            <a:endParaRPr sz="2000" b="0" i="0" u="none" strike="noStrike" cap="none">
              <a:solidFill>
                <a:schemeClr val="dk1"/>
              </a:solidFill>
              <a:latin typeface="Calibri"/>
              <a:ea typeface="Calibri"/>
              <a:cs typeface="Calibri"/>
              <a:sym typeface="Calibri"/>
            </a:endParaRPr>
          </a:p>
        </p:txBody>
      </p:sp>
      <p:pic>
        <p:nvPicPr>
          <p:cNvPr id="159" name="Google Shape;159;p7" descr="preencoded.png"/>
          <p:cNvPicPr preferRelativeResize="0"/>
          <p:nvPr/>
        </p:nvPicPr>
        <p:blipFill rotWithShape="1">
          <a:blip r:embed="rId6">
            <a:alphaModFix/>
          </a:blip>
          <a:srcRect/>
          <a:stretch/>
        </p:blipFill>
        <p:spPr>
          <a:xfrm>
            <a:off x="6164937" y="5342215"/>
            <a:ext cx="484703" cy="484703"/>
          </a:xfrm>
          <a:prstGeom prst="rect">
            <a:avLst/>
          </a:prstGeom>
          <a:noFill/>
          <a:ln>
            <a:noFill/>
          </a:ln>
        </p:spPr>
      </p:pic>
      <p:sp>
        <p:nvSpPr>
          <p:cNvPr id="160" name="Google Shape;160;p7"/>
          <p:cNvSpPr/>
          <p:nvPr/>
        </p:nvSpPr>
        <p:spPr>
          <a:xfrm>
            <a:off x="6164937" y="6020753"/>
            <a:ext cx="2544842" cy="318016"/>
          </a:xfrm>
          <a:prstGeom prst="rect">
            <a:avLst/>
          </a:prstGeom>
          <a:noFill/>
          <a:ln>
            <a:noFill/>
          </a:ln>
        </p:spPr>
        <p:txBody>
          <a:bodyPr spcFirstLastPara="1" wrap="square" lIns="0" tIns="0" rIns="0" bIns="0" anchor="t" anchorCtr="0">
            <a:noAutofit/>
          </a:bodyPr>
          <a:lstStyle/>
          <a:p>
            <a:pPr marL="0" marR="0" lvl="0" indent="0" algn="l" rtl="0">
              <a:lnSpc>
                <a:spcPct val="89285"/>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Detailed Analytics</a:t>
            </a:r>
            <a:endParaRPr sz="2800" b="0" i="0" u="none" strike="noStrike" cap="none">
              <a:solidFill>
                <a:schemeClr val="dk1"/>
              </a:solidFill>
              <a:latin typeface="Calibri"/>
              <a:ea typeface="Calibri"/>
              <a:cs typeface="Calibri"/>
              <a:sym typeface="Calibri"/>
            </a:endParaRPr>
          </a:p>
        </p:txBody>
      </p:sp>
      <p:pic>
        <p:nvPicPr>
          <p:cNvPr id="161" name="Google Shape;161;p7" descr="preencoded.png"/>
          <p:cNvPicPr preferRelativeResize="0"/>
          <p:nvPr/>
        </p:nvPicPr>
        <p:blipFill rotWithShape="1">
          <a:blip r:embed="rId7">
            <a:alphaModFix/>
          </a:blip>
          <a:srcRect/>
          <a:stretch/>
        </p:blipFill>
        <p:spPr>
          <a:xfrm>
            <a:off x="10203775" y="5342215"/>
            <a:ext cx="484703" cy="484703"/>
          </a:xfrm>
          <a:prstGeom prst="rect">
            <a:avLst/>
          </a:prstGeom>
          <a:noFill/>
          <a:ln>
            <a:noFill/>
          </a:ln>
        </p:spPr>
      </p:pic>
      <p:sp>
        <p:nvSpPr>
          <p:cNvPr id="162" name="Google Shape;162;p7"/>
          <p:cNvSpPr/>
          <p:nvPr/>
        </p:nvSpPr>
        <p:spPr>
          <a:xfrm>
            <a:off x="10203775" y="6020753"/>
            <a:ext cx="2544842" cy="318016"/>
          </a:xfrm>
          <a:prstGeom prst="rect">
            <a:avLst/>
          </a:prstGeom>
          <a:noFill/>
          <a:ln>
            <a:noFill/>
          </a:ln>
        </p:spPr>
        <p:txBody>
          <a:bodyPr spcFirstLastPara="1" wrap="square" lIns="0" tIns="0" rIns="0" bIns="0" anchor="t" anchorCtr="0">
            <a:noAutofit/>
          </a:bodyPr>
          <a:lstStyle/>
          <a:p>
            <a:pPr marL="0" marR="0" lvl="0" indent="0" algn="l" rtl="0">
              <a:lnSpc>
                <a:spcPct val="89285"/>
              </a:lnSpc>
              <a:spcBef>
                <a:spcPts val="0"/>
              </a:spcBef>
              <a:spcAft>
                <a:spcPts val="0"/>
              </a:spcAft>
              <a:buClr>
                <a:srgbClr val="272525"/>
              </a:buClr>
              <a:buSzPts val="2800"/>
              <a:buFont typeface="Calibri"/>
              <a:buNone/>
            </a:pPr>
            <a:r>
              <a:rPr lang="en-US" sz="2800" b="1" i="0" u="none" strike="noStrike" cap="none">
                <a:solidFill>
                  <a:srgbClr val="272525"/>
                </a:solidFill>
                <a:latin typeface="Calibri"/>
                <a:ea typeface="Calibri"/>
                <a:cs typeface="Calibri"/>
                <a:sym typeface="Calibri"/>
              </a:rPr>
              <a:t>Integrity Monitoring</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p:nvPr/>
        </p:nvSpPr>
        <p:spPr>
          <a:xfrm>
            <a:off x="793790" y="1061885"/>
            <a:ext cx="7556421" cy="1533831"/>
          </a:xfrm>
          <a:prstGeom prst="rect">
            <a:avLst/>
          </a:prstGeom>
          <a:noFill/>
          <a:ln>
            <a:noFill/>
          </a:ln>
        </p:spPr>
        <p:txBody>
          <a:bodyPr spcFirstLastPara="1" wrap="square" lIns="0" tIns="0" rIns="0" bIns="0" anchor="t" anchorCtr="0">
            <a:noAutofit/>
          </a:bodyPr>
          <a:lstStyle/>
          <a:p>
            <a:pPr marL="0" marR="0" lvl="0" indent="0" algn="ctr" rtl="0">
              <a:lnSpc>
                <a:spcPct val="121875"/>
              </a:lnSpc>
              <a:spcBef>
                <a:spcPts val="0"/>
              </a:spcBef>
              <a:spcAft>
                <a:spcPts val="0"/>
              </a:spcAft>
              <a:buClr>
                <a:srgbClr val="000000"/>
              </a:buClr>
              <a:buSzPts val="4800"/>
              <a:buFont typeface="Calibri"/>
              <a:buNone/>
            </a:pPr>
            <a:r>
              <a:rPr lang="en-US" sz="4800" b="1" i="0" u="none" strike="noStrike" cap="none">
                <a:solidFill>
                  <a:srgbClr val="000000"/>
                </a:solidFill>
                <a:latin typeface="Calibri"/>
                <a:ea typeface="Calibri"/>
                <a:cs typeface="Calibri"/>
                <a:sym typeface="Calibri"/>
              </a:rPr>
              <a:t>Examples</a:t>
            </a:r>
            <a:endParaRPr sz="4800" b="0" i="0" u="none" strike="noStrike" cap="none">
              <a:solidFill>
                <a:schemeClr val="dk1"/>
              </a:solidFill>
              <a:latin typeface="Calibri"/>
              <a:ea typeface="Calibri"/>
              <a:cs typeface="Calibri"/>
              <a:sym typeface="Calibri"/>
            </a:endParaRPr>
          </a:p>
        </p:txBody>
      </p:sp>
      <p:sp>
        <p:nvSpPr>
          <p:cNvPr id="169" name="Google Shape;169;p8"/>
          <p:cNvSpPr/>
          <p:nvPr/>
        </p:nvSpPr>
        <p:spPr>
          <a:xfrm>
            <a:off x="793790" y="4494014"/>
            <a:ext cx="7556421" cy="181451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chemeClr val="dk1"/>
              </a:buClr>
              <a:buSzPts val="1750"/>
              <a:buFont typeface="Calibri"/>
              <a:buNone/>
            </a:pPr>
            <a:endParaRPr sz="1750" b="0" i="0" u="none" strike="noStrike" cap="none">
              <a:solidFill>
                <a:schemeClr val="dk1"/>
              </a:solidFill>
              <a:latin typeface="Calibri"/>
              <a:ea typeface="Calibri"/>
              <a:cs typeface="Calibri"/>
              <a:sym typeface="Calibri"/>
            </a:endParaRPr>
          </a:p>
        </p:txBody>
      </p:sp>
      <p:sp>
        <p:nvSpPr>
          <p:cNvPr id="170" name="Google Shape;170;p8"/>
          <p:cNvSpPr txBox="1"/>
          <p:nvPr/>
        </p:nvSpPr>
        <p:spPr>
          <a:xfrm>
            <a:off x="793790" y="2418735"/>
            <a:ext cx="7435810" cy="50167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Adaptive testing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Automated scoring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Simulations &amp; virtual lab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AI powered peer assessments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AI Chatbots for feedback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(Yang, et. al, 2023)</a:t>
            </a:r>
            <a:endParaRPr sz="1400" b="0" i="0" u="none" strike="noStrike" cap="none">
              <a:solidFill>
                <a:srgbClr val="000000"/>
              </a:solidFill>
              <a:latin typeface="Arial"/>
              <a:ea typeface="Arial"/>
              <a:cs typeface="Arial"/>
              <a:sym typeface="Arial"/>
            </a:endParaRPr>
          </a:p>
        </p:txBody>
      </p:sp>
      <p:pic>
        <p:nvPicPr>
          <p:cNvPr id="171" name="Google Shape;171;p8"/>
          <p:cNvPicPr preferRelativeResize="0"/>
          <p:nvPr/>
        </p:nvPicPr>
        <p:blipFill rotWithShape="1">
          <a:blip r:embed="rId3">
            <a:alphaModFix/>
          </a:blip>
          <a:srcRect/>
          <a:stretch/>
        </p:blipFill>
        <p:spPr>
          <a:xfrm>
            <a:off x="7698657" y="774290"/>
            <a:ext cx="6681019" cy="66810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p:nvPr/>
        </p:nvSpPr>
        <p:spPr>
          <a:xfrm>
            <a:off x="1681316" y="682703"/>
            <a:ext cx="11268400" cy="806884"/>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chemeClr val="dk1"/>
              </a:buClr>
              <a:buSzPts val="4300"/>
              <a:buFont typeface="Calibri"/>
              <a:buNone/>
            </a:pPr>
            <a:r>
              <a:rPr lang="en-US" sz="4300" b="1" i="0" u="none" strike="noStrike" cap="none">
                <a:solidFill>
                  <a:schemeClr val="dk1"/>
                </a:solidFill>
                <a:latin typeface="Calibri"/>
                <a:ea typeface="Calibri"/>
                <a:cs typeface="Calibri"/>
                <a:sym typeface="Calibri"/>
              </a:rPr>
              <a:t>Examples: AI for In-Class Activities &amp; Assessments</a:t>
            </a:r>
            <a:endParaRPr sz="1400" b="0" i="0" u="none" strike="noStrike" cap="none">
              <a:solidFill>
                <a:srgbClr val="000000"/>
              </a:solidFill>
              <a:latin typeface="Arial"/>
              <a:ea typeface="Arial"/>
              <a:cs typeface="Arial"/>
              <a:sym typeface="Arial"/>
            </a:endParaRPr>
          </a:p>
        </p:txBody>
      </p:sp>
      <p:sp>
        <p:nvSpPr>
          <p:cNvPr id="178" name="Google Shape;178;p9"/>
          <p:cNvSpPr txBox="1"/>
          <p:nvPr/>
        </p:nvSpPr>
        <p:spPr>
          <a:xfrm>
            <a:off x="8897510" y="7241663"/>
            <a:ext cx="3312026" cy="341632"/>
          </a:xfrm>
          <a:prstGeom prst="rect">
            <a:avLst/>
          </a:prstGeom>
          <a:noFill/>
          <a:ln>
            <a:noFill/>
          </a:ln>
        </p:spPr>
        <p:txBody>
          <a:bodyPr spcFirstLastPara="1" wrap="square" lIns="91425" tIns="45700" rIns="91425" bIns="45700" anchor="t" anchorCtr="0">
            <a:spAutoFit/>
          </a:bodyPr>
          <a:lstStyle/>
          <a:p>
            <a:pPr marL="285750" marR="0" lvl="1" indent="-285750" algn="r" rtl="0">
              <a:lnSpc>
                <a:spcPct val="9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(Miserandino, 2024)</a:t>
            </a:r>
            <a:endParaRPr sz="1400" b="0" i="0" u="none" strike="noStrike" cap="none">
              <a:solidFill>
                <a:srgbClr val="000000"/>
              </a:solidFill>
              <a:latin typeface="Arial"/>
              <a:ea typeface="Arial"/>
              <a:cs typeface="Arial"/>
              <a:sym typeface="Arial"/>
            </a:endParaRPr>
          </a:p>
        </p:txBody>
      </p:sp>
      <p:grpSp>
        <p:nvGrpSpPr>
          <p:cNvPr id="179" name="Google Shape;179;p9"/>
          <p:cNvGrpSpPr/>
          <p:nvPr/>
        </p:nvGrpSpPr>
        <p:grpSpPr>
          <a:xfrm>
            <a:off x="2438400" y="1572393"/>
            <a:ext cx="9687339" cy="5676300"/>
            <a:chOff x="0" y="69597"/>
            <a:chExt cx="9687339" cy="5676300"/>
          </a:xfrm>
        </p:grpSpPr>
        <p:sp>
          <p:nvSpPr>
            <p:cNvPr id="180" name="Google Shape;180;p9"/>
            <p:cNvSpPr/>
            <p:nvPr/>
          </p:nvSpPr>
          <p:spPr>
            <a:xfrm>
              <a:off x="0" y="69597"/>
              <a:ext cx="9687339" cy="67158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9"/>
            <p:cNvSpPr txBox="1"/>
            <p:nvPr/>
          </p:nvSpPr>
          <p:spPr>
            <a:xfrm>
              <a:off x="32784" y="102381"/>
              <a:ext cx="9621771" cy="606012"/>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Content Knowledge &amp; Applications</a:t>
              </a:r>
              <a:endParaRPr sz="1400" b="0" i="0" u="none" strike="noStrike" cap="none">
                <a:solidFill>
                  <a:srgbClr val="000000"/>
                </a:solidFill>
                <a:latin typeface="Arial"/>
                <a:ea typeface="Arial"/>
                <a:cs typeface="Arial"/>
                <a:sym typeface="Arial"/>
              </a:endParaRPr>
            </a:p>
          </p:txBody>
        </p:sp>
        <p:sp>
          <p:nvSpPr>
            <p:cNvPr id="182" name="Google Shape;182;p9"/>
            <p:cNvSpPr/>
            <p:nvPr/>
          </p:nvSpPr>
          <p:spPr>
            <a:xfrm>
              <a:off x="0" y="741177"/>
              <a:ext cx="9687339" cy="4636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9"/>
            <p:cNvSpPr txBox="1"/>
            <p:nvPr/>
          </p:nvSpPr>
          <p:spPr>
            <a:xfrm>
              <a:off x="0" y="741177"/>
              <a:ext cx="9687339" cy="463680"/>
            </a:xfrm>
            <a:prstGeom prst="rect">
              <a:avLst/>
            </a:prstGeom>
            <a:noFill/>
            <a:ln>
              <a:noFill/>
            </a:ln>
          </p:spPr>
          <p:txBody>
            <a:bodyPr spcFirstLastPara="1" wrap="square" lIns="307550" tIns="35550" rIns="199125" bIns="35550" anchor="t" anchorCtr="0">
              <a:noAutofit/>
            </a:bodyPr>
            <a:lstStyle/>
            <a:p>
              <a:pPr marL="228600" marR="0" lvl="1" indent="-228600" algn="l" rtl="0">
                <a:lnSpc>
                  <a:spcPct val="9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Create and correct a misunderstanding</a:t>
              </a:r>
              <a:endParaRPr sz="1400" b="0" i="0" u="none" strike="noStrike" cap="none">
                <a:solidFill>
                  <a:srgbClr val="000000"/>
                </a:solidFill>
                <a:latin typeface="Arial"/>
                <a:ea typeface="Arial"/>
                <a:cs typeface="Arial"/>
                <a:sym typeface="Arial"/>
              </a:endParaRPr>
            </a:p>
          </p:txBody>
        </p:sp>
        <p:sp>
          <p:nvSpPr>
            <p:cNvPr id="184" name="Google Shape;184;p9"/>
            <p:cNvSpPr/>
            <p:nvPr/>
          </p:nvSpPr>
          <p:spPr>
            <a:xfrm>
              <a:off x="0" y="1204857"/>
              <a:ext cx="9687339" cy="67158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9"/>
            <p:cNvSpPr txBox="1"/>
            <p:nvPr/>
          </p:nvSpPr>
          <p:spPr>
            <a:xfrm>
              <a:off x="32784" y="1237641"/>
              <a:ext cx="9621771" cy="606012"/>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Scientific Inquiry &amp; Critical Thinking</a:t>
              </a:r>
              <a:endParaRPr sz="1400" b="0" i="0" u="none" strike="noStrike" cap="none">
                <a:solidFill>
                  <a:srgbClr val="000000"/>
                </a:solidFill>
                <a:latin typeface="Arial"/>
                <a:ea typeface="Arial"/>
                <a:cs typeface="Arial"/>
                <a:sym typeface="Arial"/>
              </a:endParaRPr>
            </a:p>
          </p:txBody>
        </p:sp>
        <p:sp>
          <p:nvSpPr>
            <p:cNvPr id="186" name="Google Shape;186;p9"/>
            <p:cNvSpPr/>
            <p:nvPr/>
          </p:nvSpPr>
          <p:spPr>
            <a:xfrm>
              <a:off x="0" y="1876437"/>
              <a:ext cx="9687339" cy="4636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9"/>
            <p:cNvSpPr txBox="1"/>
            <p:nvPr/>
          </p:nvSpPr>
          <p:spPr>
            <a:xfrm>
              <a:off x="0" y="1876437"/>
              <a:ext cx="9687339" cy="463680"/>
            </a:xfrm>
            <a:prstGeom prst="rect">
              <a:avLst/>
            </a:prstGeom>
            <a:noFill/>
            <a:ln>
              <a:noFill/>
            </a:ln>
          </p:spPr>
          <p:txBody>
            <a:bodyPr spcFirstLastPara="1" wrap="square" lIns="307550" tIns="35550" rIns="199125" bIns="35550" anchor="t" anchorCtr="0">
              <a:noAutofit/>
            </a:bodyPr>
            <a:lstStyle/>
            <a:p>
              <a:pPr marL="228600" marR="0" lvl="1" indent="-228600" algn="l" rtl="0">
                <a:lnSpc>
                  <a:spcPct val="9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Critical and creative prompting</a:t>
              </a:r>
              <a:endParaRPr sz="1400" b="0" i="0" u="none" strike="noStrike" cap="none">
                <a:solidFill>
                  <a:srgbClr val="000000"/>
                </a:solidFill>
                <a:latin typeface="Arial"/>
                <a:ea typeface="Arial"/>
                <a:cs typeface="Arial"/>
                <a:sym typeface="Arial"/>
              </a:endParaRPr>
            </a:p>
          </p:txBody>
        </p:sp>
        <p:sp>
          <p:nvSpPr>
            <p:cNvPr id="188" name="Google Shape;188;p9"/>
            <p:cNvSpPr/>
            <p:nvPr/>
          </p:nvSpPr>
          <p:spPr>
            <a:xfrm>
              <a:off x="0" y="2340117"/>
              <a:ext cx="9687339" cy="67158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9"/>
            <p:cNvSpPr txBox="1"/>
            <p:nvPr/>
          </p:nvSpPr>
          <p:spPr>
            <a:xfrm>
              <a:off x="32784" y="2372901"/>
              <a:ext cx="9621771" cy="606012"/>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Values in Psychological Science</a:t>
              </a:r>
              <a:endParaRPr sz="1400" b="0" i="0" u="none" strike="noStrike" cap="none">
                <a:solidFill>
                  <a:srgbClr val="000000"/>
                </a:solidFill>
                <a:latin typeface="Arial"/>
                <a:ea typeface="Arial"/>
                <a:cs typeface="Arial"/>
                <a:sym typeface="Arial"/>
              </a:endParaRPr>
            </a:p>
          </p:txBody>
        </p:sp>
        <p:sp>
          <p:nvSpPr>
            <p:cNvPr id="190" name="Google Shape;190;p9"/>
            <p:cNvSpPr/>
            <p:nvPr/>
          </p:nvSpPr>
          <p:spPr>
            <a:xfrm>
              <a:off x="0" y="3011697"/>
              <a:ext cx="9687339" cy="4636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9"/>
            <p:cNvSpPr txBox="1"/>
            <p:nvPr/>
          </p:nvSpPr>
          <p:spPr>
            <a:xfrm>
              <a:off x="0" y="3011697"/>
              <a:ext cx="9687339" cy="463680"/>
            </a:xfrm>
            <a:prstGeom prst="rect">
              <a:avLst/>
            </a:prstGeom>
            <a:noFill/>
            <a:ln>
              <a:noFill/>
            </a:ln>
          </p:spPr>
          <p:txBody>
            <a:bodyPr spcFirstLastPara="1" wrap="square" lIns="307550" tIns="35550" rIns="199125" bIns="35550" anchor="t" anchorCtr="0">
              <a:noAutofit/>
            </a:bodyPr>
            <a:lstStyle/>
            <a:p>
              <a:pPr marL="228600" marR="0" lvl="1" indent="-228600" algn="l" rtl="0">
                <a:lnSpc>
                  <a:spcPct val="9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Critical analysis across AI tools and stereotypes</a:t>
              </a:r>
              <a:endParaRPr sz="1400" b="0" i="0" u="none" strike="noStrike" cap="none">
                <a:solidFill>
                  <a:srgbClr val="000000"/>
                </a:solidFill>
                <a:latin typeface="Arial"/>
                <a:ea typeface="Arial"/>
                <a:cs typeface="Arial"/>
                <a:sym typeface="Arial"/>
              </a:endParaRPr>
            </a:p>
          </p:txBody>
        </p:sp>
        <p:sp>
          <p:nvSpPr>
            <p:cNvPr id="192" name="Google Shape;192;p9"/>
            <p:cNvSpPr/>
            <p:nvPr/>
          </p:nvSpPr>
          <p:spPr>
            <a:xfrm>
              <a:off x="0" y="3475377"/>
              <a:ext cx="9687339" cy="67158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9"/>
            <p:cNvSpPr txBox="1"/>
            <p:nvPr/>
          </p:nvSpPr>
          <p:spPr>
            <a:xfrm>
              <a:off x="32784" y="3508161"/>
              <a:ext cx="9621771" cy="606012"/>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Communication, Psychological Literacy, &amp; Technology Skills</a:t>
              </a:r>
              <a:endParaRPr sz="1400" b="0" i="0" u="none" strike="noStrike" cap="none">
                <a:solidFill>
                  <a:srgbClr val="000000"/>
                </a:solidFill>
                <a:latin typeface="Arial"/>
                <a:ea typeface="Arial"/>
                <a:cs typeface="Arial"/>
                <a:sym typeface="Arial"/>
              </a:endParaRPr>
            </a:p>
          </p:txBody>
        </p:sp>
        <p:sp>
          <p:nvSpPr>
            <p:cNvPr id="194" name="Google Shape;194;p9"/>
            <p:cNvSpPr/>
            <p:nvPr/>
          </p:nvSpPr>
          <p:spPr>
            <a:xfrm>
              <a:off x="0" y="4146957"/>
              <a:ext cx="9687339" cy="4636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9"/>
            <p:cNvSpPr txBox="1"/>
            <p:nvPr/>
          </p:nvSpPr>
          <p:spPr>
            <a:xfrm>
              <a:off x="0" y="4146957"/>
              <a:ext cx="9687339" cy="463680"/>
            </a:xfrm>
            <a:prstGeom prst="rect">
              <a:avLst/>
            </a:prstGeom>
            <a:noFill/>
            <a:ln>
              <a:noFill/>
            </a:ln>
          </p:spPr>
          <p:txBody>
            <a:bodyPr spcFirstLastPara="1" wrap="square" lIns="307550" tIns="35550" rIns="199125" bIns="35550" anchor="t" anchorCtr="0">
              <a:noAutofit/>
            </a:bodyPr>
            <a:lstStyle/>
            <a:p>
              <a:pPr marL="228600" marR="0" lvl="1" indent="-228600" algn="l" rtl="0">
                <a:lnSpc>
                  <a:spcPct val="9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Understanding systemic biases as reflected in AI</a:t>
              </a:r>
              <a:endParaRPr sz="1400" b="0" i="0" u="none" strike="noStrike" cap="none">
                <a:solidFill>
                  <a:srgbClr val="000000"/>
                </a:solidFill>
                <a:latin typeface="Arial"/>
                <a:ea typeface="Arial"/>
                <a:cs typeface="Arial"/>
                <a:sym typeface="Arial"/>
              </a:endParaRPr>
            </a:p>
          </p:txBody>
        </p:sp>
        <p:sp>
          <p:nvSpPr>
            <p:cNvPr id="196" name="Google Shape;196;p9"/>
            <p:cNvSpPr/>
            <p:nvPr/>
          </p:nvSpPr>
          <p:spPr>
            <a:xfrm>
              <a:off x="0" y="4610637"/>
              <a:ext cx="9687339" cy="67158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9"/>
            <p:cNvSpPr txBox="1"/>
            <p:nvPr/>
          </p:nvSpPr>
          <p:spPr>
            <a:xfrm>
              <a:off x="32784" y="4643421"/>
              <a:ext cx="9621771" cy="606012"/>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Personal &amp; Professional Development</a:t>
              </a:r>
              <a:endParaRPr sz="1400" b="0" i="0" u="none" strike="noStrike" cap="none">
                <a:solidFill>
                  <a:srgbClr val="000000"/>
                </a:solidFill>
                <a:latin typeface="Arial"/>
                <a:ea typeface="Arial"/>
                <a:cs typeface="Arial"/>
                <a:sym typeface="Arial"/>
              </a:endParaRPr>
            </a:p>
          </p:txBody>
        </p:sp>
        <p:sp>
          <p:nvSpPr>
            <p:cNvPr id="198" name="Google Shape;198;p9"/>
            <p:cNvSpPr/>
            <p:nvPr/>
          </p:nvSpPr>
          <p:spPr>
            <a:xfrm>
              <a:off x="0" y="5282217"/>
              <a:ext cx="9687339" cy="4636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9"/>
            <p:cNvSpPr txBox="1"/>
            <p:nvPr/>
          </p:nvSpPr>
          <p:spPr>
            <a:xfrm>
              <a:off x="0" y="5282217"/>
              <a:ext cx="9687339" cy="463680"/>
            </a:xfrm>
            <a:prstGeom prst="rect">
              <a:avLst/>
            </a:prstGeom>
            <a:noFill/>
            <a:ln>
              <a:noFill/>
            </a:ln>
          </p:spPr>
          <p:txBody>
            <a:bodyPr spcFirstLastPara="1" wrap="square" lIns="307550" tIns="35550" rIns="199125" bIns="35550" anchor="t" anchorCtr="0">
              <a:noAutofit/>
            </a:bodyPr>
            <a:lstStyle/>
            <a:p>
              <a:pPr marL="228600" marR="0" lvl="1" indent="-228600" algn="l" rtl="0">
                <a:lnSpc>
                  <a:spcPct val="9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Enhancing employability with a mock application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0ed9186c88_0_0"/>
          <p:cNvSpPr txBox="1"/>
          <p:nvPr/>
        </p:nvSpPr>
        <p:spPr>
          <a:xfrm>
            <a:off x="0" y="0"/>
            <a:ext cx="14630400" cy="1677600"/>
          </a:xfrm>
          <a:prstGeom prst="rect">
            <a:avLst/>
          </a:prstGeom>
          <a:noFill/>
          <a:ln>
            <a:noFill/>
          </a:ln>
        </p:spPr>
        <p:txBody>
          <a:bodyPr spcFirstLastPara="1" wrap="square" lIns="91425" tIns="91425" rIns="91425" bIns="91425" anchor="t" anchorCtr="0">
            <a:spAutoFit/>
          </a:bodyPr>
          <a:lstStyle/>
          <a:p>
            <a:pPr marL="0" marR="0" lvl="0" indent="0" algn="ctr" rtl="0">
              <a:lnSpc>
                <a:spcPct val="125581"/>
              </a:lnSpc>
              <a:spcBef>
                <a:spcPts val="0"/>
              </a:spcBef>
              <a:spcAft>
                <a:spcPts val="0"/>
              </a:spcAft>
              <a:buClr>
                <a:srgbClr val="000000"/>
              </a:buClr>
              <a:buSzPts val="4300"/>
              <a:buFont typeface="Arial"/>
              <a:buNone/>
            </a:pPr>
            <a:r>
              <a:rPr lang="en-US" sz="4300" b="1" i="0" u="none" strike="noStrike" cap="none">
                <a:solidFill>
                  <a:schemeClr val="dk1"/>
                </a:solidFill>
                <a:latin typeface="Calibri"/>
                <a:ea typeface="Calibri"/>
                <a:cs typeface="Calibri"/>
                <a:sym typeface="Calibri"/>
              </a:rPr>
              <a:t>Artificial Intelligence:</a:t>
            </a:r>
            <a:endParaRPr sz="4300" b="1" i="0" u="none" strike="noStrike" cap="none">
              <a:solidFill>
                <a:schemeClr val="dk1"/>
              </a:solidFill>
              <a:latin typeface="Calibri"/>
              <a:ea typeface="Calibri"/>
              <a:cs typeface="Calibri"/>
              <a:sym typeface="Calibri"/>
            </a:endParaRPr>
          </a:p>
          <a:p>
            <a:pPr marL="0" marR="0" lvl="0" indent="0" algn="ctr" rtl="0">
              <a:lnSpc>
                <a:spcPct val="125581"/>
              </a:lnSpc>
              <a:spcBef>
                <a:spcPts val="0"/>
              </a:spcBef>
              <a:spcAft>
                <a:spcPts val="0"/>
              </a:spcAft>
              <a:buClr>
                <a:srgbClr val="000000"/>
              </a:buClr>
              <a:buSzPts val="4300"/>
              <a:buFont typeface="Arial"/>
              <a:buNone/>
            </a:pPr>
            <a:r>
              <a:rPr lang="en-US" sz="4300" b="1" i="0" u="none" strike="noStrike" cap="none">
                <a:solidFill>
                  <a:schemeClr val="dk1"/>
                </a:solidFill>
                <a:latin typeface="Calibri"/>
                <a:ea typeface="Calibri"/>
                <a:cs typeface="Calibri"/>
                <a:sym typeface="Calibri"/>
              </a:rPr>
              <a:t>Engineering Branches</a:t>
            </a:r>
            <a:endParaRPr sz="4300" b="1" i="0" u="none" strike="noStrike" cap="none">
              <a:solidFill>
                <a:schemeClr val="dk1"/>
              </a:solidFill>
              <a:latin typeface="Calibri"/>
              <a:ea typeface="Calibri"/>
              <a:cs typeface="Calibri"/>
              <a:sym typeface="Calibri"/>
            </a:endParaRPr>
          </a:p>
        </p:txBody>
      </p:sp>
      <p:pic>
        <p:nvPicPr>
          <p:cNvPr id="223" name="Google Shape;223;g30ed9186c88_0_0"/>
          <p:cNvPicPr preferRelativeResize="0"/>
          <p:nvPr/>
        </p:nvPicPr>
        <p:blipFill rotWithShape="1">
          <a:blip r:embed="rId3">
            <a:alphaModFix/>
          </a:blip>
          <a:srcRect/>
          <a:stretch/>
        </p:blipFill>
        <p:spPr>
          <a:xfrm>
            <a:off x="4657222" y="3575539"/>
            <a:ext cx="5315956" cy="352057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600</Words>
  <Application>Microsoft Office PowerPoint</Application>
  <PresentationFormat>Custom</PresentationFormat>
  <Paragraphs>158</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Noto Sans Symbols</vt:lpstr>
      <vt:lpstr>Office Theme</vt:lpstr>
      <vt:lpstr>Embracing Innovation in Education: Triumphing the Integration of Artificial Intelligence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PptxGenJS</dc:creator>
  <cp:lastModifiedBy>Ritu Sharma</cp:lastModifiedBy>
  <cp:revision>3</cp:revision>
  <dcterms:created xsi:type="dcterms:W3CDTF">2024-10-16T22:22:40Z</dcterms:created>
  <dcterms:modified xsi:type="dcterms:W3CDTF">2024-10-31T20:38:30Z</dcterms:modified>
</cp:coreProperties>
</file>