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0" r:id="rId2"/>
    <p:sldId id="288" r:id="rId3"/>
    <p:sldId id="306" r:id="rId4"/>
    <p:sldId id="299" r:id="rId5"/>
    <p:sldId id="262" r:id="rId6"/>
    <p:sldId id="271" r:id="rId7"/>
    <p:sldId id="307" r:id="rId8"/>
    <p:sldId id="301" r:id="rId9"/>
    <p:sldId id="274" r:id="rId10"/>
    <p:sldId id="305" r:id="rId11"/>
    <p:sldId id="277" r:id="rId12"/>
    <p:sldId id="290" r:id="rId13"/>
    <p:sldId id="261" r:id="rId14"/>
    <p:sldId id="302"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FF00FF"/>
    <a:srgbClr val="FFFF99"/>
    <a:srgbClr val="26E69D"/>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26" y="-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CD2E1-AF64-491E-B260-BDD73BFE2392}" type="datetimeFigureOut">
              <a:rPr lang="en-US" smtClean="0"/>
              <a:pPr/>
              <a:t>7/16/2015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2023CF-3F8D-44B6-8569-3AF46A525713}" type="slidenum">
              <a:rPr lang="en-US" smtClean="0"/>
              <a:pPr/>
              <a:t>‹#›</a:t>
            </a:fld>
            <a:endParaRPr lang="en-US" dirty="0"/>
          </a:p>
        </p:txBody>
      </p:sp>
    </p:spTree>
    <p:extLst>
      <p:ext uri="{BB962C8B-B14F-4D97-AF65-F5344CB8AC3E}">
        <p14:creationId xmlns:p14="http://schemas.microsoft.com/office/powerpoint/2010/main" val="936588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Briefly discuss what we intend to accomplish.</a:t>
            </a:r>
            <a:r>
              <a:rPr lang="en-US" baseline="0" dirty="0" smtClean="0"/>
              <a:t> Note that we are discussing one part of Program Assessment - the academic aspects. Obviously there is a lot more to Program Assessment, but this aspect is the one where we need to make improvements. </a:t>
            </a:r>
            <a:endParaRPr lang="en-US" dirty="0"/>
          </a:p>
        </p:txBody>
      </p:sp>
      <p:sp>
        <p:nvSpPr>
          <p:cNvPr id="4" name="Slide Number Placeholder 3"/>
          <p:cNvSpPr>
            <a:spLocks noGrp="1"/>
          </p:cNvSpPr>
          <p:nvPr>
            <p:ph type="sldNum" sz="quarter" idx="10"/>
          </p:nvPr>
        </p:nvSpPr>
        <p:spPr/>
        <p:txBody>
          <a:bodyPr/>
          <a:lstStyle/>
          <a:p>
            <a:fld id="{FDDCA2AD-8987-4644-B290-E1E5A3491727}"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Briefly discuss each, mention scoring,</a:t>
            </a:r>
            <a:r>
              <a:rPr lang="en-US" baseline="0" dirty="0" smtClean="0"/>
              <a:t> note discipline aspect. Ask for questions if interactive.</a:t>
            </a:r>
            <a:endParaRPr lang="en-US" dirty="0"/>
          </a:p>
        </p:txBody>
      </p:sp>
      <p:sp>
        <p:nvSpPr>
          <p:cNvPr id="4" name="Slide Number Placeholder 3"/>
          <p:cNvSpPr>
            <a:spLocks noGrp="1"/>
          </p:cNvSpPr>
          <p:nvPr>
            <p:ph type="sldNum" sz="quarter" idx="10"/>
          </p:nvPr>
        </p:nvSpPr>
        <p:spPr/>
        <p:txBody>
          <a:bodyPr/>
          <a:lstStyle/>
          <a:p>
            <a:fld id="{942023CF-3F8D-44B6-8569-3AF46A525713}"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meaning</a:t>
            </a:r>
            <a:r>
              <a:rPr lang="en-US" baseline="0" dirty="0" smtClean="0"/>
              <a:t> of outcomes</a:t>
            </a:r>
            <a:endParaRPr lang="en-US" dirty="0">
              <a:latin typeface="Calibri Light" pitchFamily="34" charset="0"/>
            </a:endParaRPr>
          </a:p>
        </p:txBody>
      </p:sp>
      <p:sp>
        <p:nvSpPr>
          <p:cNvPr id="4" name="Slide Number Placeholder 3"/>
          <p:cNvSpPr>
            <a:spLocks noGrp="1"/>
          </p:cNvSpPr>
          <p:nvPr>
            <p:ph type="sldNum" sz="quarter" idx="10"/>
          </p:nvPr>
        </p:nvSpPr>
        <p:spPr/>
        <p:txBody>
          <a:bodyPr/>
          <a:lstStyle/>
          <a:p>
            <a:fld id="{942023CF-3F8D-44B6-8569-3AF46A525713}"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a:t>
            </a:r>
            <a:r>
              <a:rPr lang="en-US" baseline="0" dirty="0" smtClean="0"/>
              <a:t> about outcomes as a framework and why used.</a:t>
            </a:r>
            <a:endParaRPr lang="en-US" dirty="0"/>
          </a:p>
        </p:txBody>
      </p:sp>
      <p:sp>
        <p:nvSpPr>
          <p:cNvPr id="4" name="Slide Number Placeholder 3"/>
          <p:cNvSpPr>
            <a:spLocks noGrp="1"/>
          </p:cNvSpPr>
          <p:nvPr>
            <p:ph type="sldNum" sz="quarter" idx="10"/>
          </p:nvPr>
        </p:nvSpPr>
        <p:spPr/>
        <p:txBody>
          <a:bodyPr/>
          <a:lstStyle/>
          <a:p>
            <a:fld id="{942023CF-3F8D-44B6-8569-3AF46A525713}"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 faculty through this. Reiterate</a:t>
            </a:r>
            <a:r>
              <a:rPr lang="en-US" baseline="0" dirty="0" smtClean="0"/>
              <a:t> they have already done work on this. Last time was 2010-2011 and 2006.</a:t>
            </a:r>
            <a:endParaRPr lang="en-US" dirty="0"/>
          </a:p>
        </p:txBody>
      </p:sp>
      <p:sp>
        <p:nvSpPr>
          <p:cNvPr id="4" name="Slide Number Placeholder 3"/>
          <p:cNvSpPr>
            <a:spLocks noGrp="1"/>
          </p:cNvSpPr>
          <p:nvPr>
            <p:ph type="sldNum" sz="quarter" idx="10"/>
          </p:nvPr>
        </p:nvSpPr>
        <p:spPr/>
        <p:txBody>
          <a:bodyPr/>
          <a:lstStyle/>
          <a:p>
            <a:fld id="{942023CF-3F8D-44B6-8569-3AF46A525713}"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this methodology being careful to state this is a helpful suggestion. Faculty can develop their own, but they will be evaluated against a common standard.</a:t>
            </a:r>
            <a:endParaRPr lang="en-US" dirty="0"/>
          </a:p>
        </p:txBody>
      </p:sp>
      <p:sp>
        <p:nvSpPr>
          <p:cNvPr id="4" name="Slide Number Placeholder 3"/>
          <p:cNvSpPr>
            <a:spLocks noGrp="1"/>
          </p:cNvSpPr>
          <p:nvPr>
            <p:ph type="sldNum" sz="quarter" idx="10"/>
          </p:nvPr>
        </p:nvSpPr>
        <p:spPr/>
        <p:txBody>
          <a:bodyPr/>
          <a:lstStyle/>
          <a:p>
            <a:fld id="{942023CF-3F8D-44B6-8569-3AF46A525713}"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a:t>
            </a:r>
            <a:r>
              <a:rPr lang="en-US" baseline="0" dirty="0" smtClean="0"/>
              <a:t> out low-level Bloom’s levels are not listed because those are generally not appropriate for program-level goals. They are used at the course level. These are the levels we general attribute to graduates.</a:t>
            </a:r>
            <a:endParaRPr lang="en-US" dirty="0"/>
          </a:p>
        </p:txBody>
      </p:sp>
      <p:sp>
        <p:nvSpPr>
          <p:cNvPr id="4" name="Slide Number Placeholder 3"/>
          <p:cNvSpPr>
            <a:spLocks noGrp="1"/>
          </p:cNvSpPr>
          <p:nvPr>
            <p:ph type="sldNum" sz="quarter" idx="10"/>
          </p:nvPr>
        </p:nvSpPr>
        <p:spPr/>
        <p:txBody>
          <a:bodyPr/>
          <a:lstStyle/>
          <a:p>
            <a:fld id="{942023CF-3F8D-44B6-8569-3AF46A525713}" type="slidenum">
              <a:rPr lang="en-US" smtClean="0"/>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a:t>
            </a:r>
            <a:r>
              <a:rPr lang="en-US" baseline="0" dirty="0" smtClean="0"/>
              <a:t> out low-level Bloom’s levels are not listed because those are generally not appropriate for program-level goals. They are used at the course level. These are the levels we general attribute to graduates.</a:t>
            </a:r>
            <a:endParaRPr lang="en-US" dirty="0"/>
          </a:p>
        </p:txBody>
      </p:sp>
      <p:sp>
        <p:nvSpPr>
          <p:cNvPr id="4" name="Slide Number Placeholder 3"/>
          <p:cNvSpPr>
            <a:spLocks noGrp="1"/>
          </p:cNvSpPr>
          <p:nvPr>
            <p:ph type="sldNum" sz="quarter" idx="10"/>
          </p:nvPr>
        </p:nvSpPr>
        <p:spPr/>
        <p:txBody>
          <a:bodyPr/>
          <a:lstStyle/>
          <a:p>
            <a:fld id="{942023CF-3F8D-44B6-8569-3AF46A525713}" type="slidenum">
              <a:rPr lang="en-US" smtClean="0"/>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Briefly</a:t>
            </a:r>
            <a:r>
              <a:rPr lang="en-US" baseline="0" dirty="0" smtClean="0"/>
              <a:t> go through example.</a:t>
            </a:r>
            <a:endParaRPr lang="en-US" dirty="0"/>
          </a:p>
        </p:txBody>
      </p:sp>
      <p:sp>
        <p:nvSpPr>
          <p:cNvPr id="4" name="Slide Number Placeholder 3"/>
          <p:cNvSpPr>
            <a:spLocks noGrp="1"/>
          </p:cNvSpPr>
          <p:nvPr>
            <p:ph type="sldNum" sz="quarter" idx="10"/>
          </p:nvPr>
        </p:nvSpPr>
        <p:spPr/>
        <p:txBody>
          <a:bodyPr/>
          <a:lstStyle/>
          <a:p>
            <a:fld id="{942023CF-3F8D-44B6-8569-3AF46A525713}" type="slidenum">
              <a:rPr lang="en-US" smtClean="0"/>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Briefly discuss each, mention scoring,</a:t>
            </a:r>
            <a:r>
              <a:rPr lang="en-US" baseline="0" dirty="0" smtClean="0"/>
              <a:t> note discipline aspect. Ask for questions if interactive.</a:t>
            </a:r>
            <a:endParaRPr lang="en-US" dirty="0"/>
          </a:p>
        </p:txBody>
      </p:sp>
      <p:sp>
        <p:nvSpPr>
          <p:cNvPr id="4" name="Slide Number Placeholder 3"/>
          <p:cNvSpPr>
            <a:spLocks noGrp="1"/>
          </p:cNvSpPr>
          <p:nvPr>
            <p:ph type="sldNum" sz="quarter" idx="10"/>
          </p:nvPr>
        </p:nvSpPr>
        <p:spPr/>
        <p:txBody>
          <a:bodyPr/>
          <a:lstStyle/>
          <a:p>
            <a:fld id="{942023CF-3F8D-44B6-8569-3AF46A525713}"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AFA2E7-FD03-41EA-9F4A-A51EA6D0B42A}" type="datetimeFigureOut">
              <a:rPr lang="en-US" smtClean="0"/>
              <a:pPr/>
              <a:t>7/16/2015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BC3EC1-E63E-458A-8402-2E24381C1A8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FA2E7-FD03-41EA-9F4A-A51EA6D0B42A}" type="datetimeFigureOut">
              <a:rPr lang="en-US" smtClean="0"/>
              <a:pPr/>
              <a:t>7/16/2015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BC3EC1-E63E-458A-8402-2E24381C1A8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FA2E7-FD03-41EA-9F4A-A51EA6D0B42A}" type="datetimeFigureOut">
              <a:rPr lang="en-US" smtClean="0"/>
              <a:pPr/>
              <a:t>7/16/2015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BC3EC1-E63E-458A-8402-2E24381C1A8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AFA2E7-FD03-41EA-9F4A-A51EA6D0B42A}" type="datetimeFigureOut">
              <a:rPr lang="en-US" smtClean="0"/>
              <a:pPr/>
              <a:t>7/16/2015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BC3EC1-E63E-458A-8402-2E24381C1A8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AFA2E7-FD03-41EA-9F4A-A51EA6D0B42A}" type="datetimeFigureOut">
              <a:rPr lang="en-US" smtClean="0"/>
              <a:pPr/>
              <a:t>7/16/2015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BC3EC1-E63E-458A-8402-2E24381C1A8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AFA2E7-FD03-41EA-9F4A-A51EA6D0B42A}" type="datetimeFigureOut">
              <a:rPr lang="en-US" smtClean="0"/>
              <a:pPr/>
              <a:t>7/16/2015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BC3EC1-E63E-458A-8402-2E24381C1A8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AFA2E7-FD03-41EA-9F4A-A51EA6D0B42A}" type="datetimeFigureOut">
              <a:rPr lang="en-US" smtClean="0"/>
              <a:pPr/>
              <a:t>7/16/2015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BC3EC1-E63E-458A-8402-2E24381C1A8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AFA2E7-FD03-41EA-9F4A-A51EA6D0B42A}" type="datetimeFigureOut">
              <a:rPr lang="en-US" smtClean="0"/>
              <a:pPr/>
              <a:t>7/16/2015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BC3EC1-E63E-458A-8402-2E24381C1A8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FA2E7-FD03-41EA-9F4A-A51EA6D0B42A}" type="datetimeFigureOut">
              <a:rPr lang="en-US" smtClean="0"/>
              <a:pPr/>
              <a:t>7/16/2015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BC3EC1-E63E-458A-8402-2E24381C1A8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AFA2E7-FD03-41EA-9F4A-A51EA6D0B42A}" type="datetimeFigureOut">
              <a:rPr lang="en-US" smtClean="0"/>
              <a:pPr/>
              <a:t>7/16/2015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BC3EC1-E63E-458A-8402-2E24381C1A8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AFA2E7-FD03-41EA-9F4A-A51EA6D0B42A}" type="datetimeFigureOut">
              <a:rPr lang="en-US" smtClean="0"/>
              <a:pPr/>
              <a:t>7/16/2015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BC3EC1-E63E-458A-8402-2E24381C1A8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AFA2E7-FD03-41EA-9F4A-A51EA6D0B42A}" type="datetimeFigureOut">
              <a:rPr lang="en-US" smtClean="0"/>
              <a:pPr/>
              <a:t>7/16/2015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C3EC1-E63E-458A-8402-2E24381C1A8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microsoft.com/office/2007/relationships/hdphoto" Target="../media/hdphoto1.wdp"/><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2.png"/><Relationship Id="rId5" Type="http://schemas.openxmlformats.org/officeDocument/2006/relationships/hyperlink" Target="http://www.personal.psu.edu/bxb11/Objectives/ActionVerbsforObjectives.pdf" TargetMode="External"/><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6" Type="http://schemas.openxmlformats.org/officeDocument/2006/relationships/image" Target="../media/image2.png"/><Relationship Id="rId5" Type="http://schemas.openxmlformats.org/officeDocument/2006/relationships/hyperlink" Target="http://www.personal.psu.edu/bxb11/Objectives/ActionVerbsforObjectives.pdf" TargetMode="External"/><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2.png"/><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mailto:jbean@uakron.edu" TargetMode="External"/><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hyperlink" Target="mailto:steer@uakron.edu" TargetMode="External"/><Relationship Id="rId5" Type="http://schemas.openxmlformats.org/officeDocument/2006/relationships/image" Target="../media/image4.png"/><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hyperlink" Target="http://www.unco.edu/cetl/sir/stating_outcome/documents/Krathwohl.pdf" TargetMode="External"/><Relationship Id="rId5" Type="http://schemas.openxmlformats.org/officeDocument/2006/relationships/image" Target="../media/image3.jpe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lstStyle/>
          <a:p>
            <a:r>
              <a:rPr lang="en-US" dirty="0" smtClean="0"/>
              <a:t>Writing Learning Outcomes</a:t>
            </a:r>
            <a:endParaRPr lang="en-US" dirty="0"/>
          </a:p>
        </p:txBody>
      </p:sp>
      <p:sp>
        <p:nvSpPr>
          <p:cNvPr id="3" name="Subtitle 2"/>
          <p:cNvSpPr>
            <a:spLocks noGrp="1"/>
          </p:cNvSpPr>
          <p:nvPr>
            <p:ph type="subTitle" idx="1"/>
          </p:nvPr>
        </p:nvSpPr>
        <p:spPr>
          <a:xfrm>
            <a:off x="1066800" y="2593975"/>
            <a:ext cx="7315200" cy="2209800"/>
          </a:xfrm>
        </p:spPr>
        <p:txBody>
          <a:bodyPr>
            <a:normAutofit lnSpcReduction="10000"/>
          </a:bodyPr>
          <a:lstStyle/>
          <a:p>
            <a:r>
              <a:rPr lang="en-US" dirty="0" smtClean="0">
                <a:solidFill>
                  <a:srgbClr val="0000FF"/>
                </a:solidFill>
              </a:rPr>
              <a:t>David Steer</a:t>
            </a:r>
          </a:p>
          <a:p>
            <a:r>
              <a:rPr lang="en-US" dirty="0" smtClean="0">
                <a:solidFill>
                  <a:srgbClr val="0000FF"/>
                </a:solidFill>
              </a:rPr>
              <a:t>&amp;</a:t>
            </a:r>
          </a:p>
          <a:p>
            <a:r>
              <a:rPr lang="en-US" dirty="0" smtClean="0">
                <a:solidFill>
                  <a:srgbClr val="0000FF"/>
                </a:solidFill>
              </a:rPr>
              <a:t>Stephane Booth</a:t>
            </a:r>
          </a:p>
          <a:p>
            <a:r>
              <a:rPr lang="en-US" dirty="0" smtClean="0">
                <a:solidFill>
                  <a:srgbClr val="006600"/>
                </a:solidFill>
              </a:rPr>
              <a:t>Co-Chairs Learning Outcomes </a:t>
            </a:r>
            <a:r>
              <a:rPr lang="en-US" dirty="0">
                <a:solidFill>
                  <a:srgbClr val="006600"/>
                </a:solidFill>
              </a:rPr>
              <a:t>C</a:t>
            </a:r>
            <a:r>
              <a:rPr lang="en-US" dirty="0" smtClean="0">
                <a:solidFill>
                  <a:srgbClr val="006600"/>
                </a:solidFill>
              </a:rPr>
              <a:t>ommittee</a:t>
            </a:r>
            <a:endParaRPr lang="en-US" dirty="0">
              <a:solidFill>
                <a:srgbClr val="006600"/>
              </a:solidFill>
            </a:endParaRPr>
          </a:p>
        </p:txBody>
      </p:sp>
      <p:pic>
        <p:nvPicPr>
          <p:cNvPr id="5" name="Intr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8001000" y="457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89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dirty="0" smtClean="0"/>
              <a:t>Good Outcome Action Verbs:</a:t>
            </a:r>
            <a:endParaRPr lang="en-US" dirty="0"/>
          </a:p>
        </p:txBody>
      </p:sp>
      <p:sp>
        <p:nvSpPr>
          <p:cNvPr id="4" name="Rectangle 3"/>
          <p:cNvSpPr/>
          <p:nvPr/>
        </p:nvSpPr>
        <p:spPr>
          <a:xfrm>
            <a:off x="0" y="1371600"/>
            <a:ext cx="8763000" cy="2769989"/>
          </a:xfrm>
          <a:prstGeom prst="rect">
            <a:avLst/>
          </a:prstGeom>
        </p:spPr>
        <p:txBody>
          <a:bodyPr wrap="square">
            <a:spAutoFit/>
          </a:bodyPr>
          <a:lstStyle/>
          <a:p>
            <a:pPr lvl="1">
              <a:spcAft>
                <a:spcPts val="1800"/>
              </a:spcAft>
            </a:pPr>
            <a:r>
              <a:rPr lang="en-US" sz="2400" u="sng" dirty="0" smtClean="0">
                <a:solidFill>
                  <a:srgbClr val="0000FF"/>
                </a:solidFill>
              </a:rPr>
              <a:t>Remembering</a:t>
            </a:r>
            <a:r>
              <a:rPr lang="en-US" sz="2400" dirty="0" smtClean="0">
                <a:solidFill>
                  <a:srgbClr val="0000FF"/>
                </a:solidFill>
              </a:rPr>
              <a:t> (recognizing and recalling) – What, who, when, how …</a:t>
            </a:r>
          </a:p>
          <a:p>
            <a:pPr lvl="1">
              <a:spcAft>
                <a:spcPts val="1800"/>
              </a:spcAft>
            </a:pPr>
            <a:r>
              <a:rPr lang="en-US" sz="2400" u="sng" dirty="0" smtClean="0">
                <a:solidFill>
                  <a:srgbClr val="C00000"/>
                </a:solidFill>
              </a:rPr>
              <a:t>Understanding</a:t>
            </a:r>
            <a:r>
              <a:rPr lang="en-US" sz="2400" dirty="0" smtClean="0">
                <a:solidFill>
                  <a:srgbClr val="C00000"/>
                </a:solidFill>
              </a:rPr>
              <a:t> (explaining) – What would happen if, compare, summarize, describe, clarify …</a:t>
            </a:r>
          </a:p>
          <a:p>
            <a:pPr lvl="1"/>
            <a:r>
              <a:rPr lang="en-US" sz="2400" u="sng" dirty="0" smtClean="0">
                <a:solidFill>
                  <a:srgbClr val="0000FF"/>
                </a:solidFill>
              </a:rPr>
              <a:t>Applying</a:t>
            </a:r>
            <a:r>
              <a:rPr lang="en-US" sz="2400" dirty="0" smtClean="0">
                <a:solidFill>
                  <a:srgbClr val="0000FF"/>
                </a:solidFill>
              </a:rPr>
              <a:t> (executing) – Use these steps to …, solve this problem using the method of …, apply this formula to ….</a:t>
            </a:r>
            <a:endParaRPr lang="en-US" sz="2400" dirty="0">
              <a:solidFill>
                <a:srgbClr val="0000FF"/>
              </a:solidFill>
            </a:endParaRPr>
          </a:p>
        </p:txBody>
      </p:sp>
      <p:sp>
        <p:nvSpPr>
          <p:cNvPr id="5" name="TextBox 4"/>
          <p:cNvSpPr txBox="1"/>
          <p:nvPr/>
        </p:nvSpPr>
        <p:spPr>
          <a:xfrm>
            <a:off x="609600" y="5803557"/>
            <a:ext cx="7924670" cy="369332"/>
          </a:xfrm>
          <a:prstGeom prst="rect">
            <a:avLst/>
          </a:prstGeom>
          <a:noFill/>
        </p:spPr>
        <p:txBody>
          <a:bodyPr wrap="none" rtlCol="0">
            <a:spAutoFit/>
          </a:bodyPr>
          <a:lstStyle/>
          <a:p>
            <a:r>
              <a:rPr lang="en-US" dirty="0" smtClean="0"/>
              <a:t>See </a:t>
            </a:r>
            <a:r>
              <a:rPr lang="en-US" dirty="0" smtClean="0">
                <a:hlinkClick r:id="rId5"/>
              </a:rPr>
              <a:t>http://www.personal.psu.edu/bxb11/Objectives/ActionVerbsforObjectives.pdf</a:t>
            </a:r>
            <a:r>
              <a:rPr lang="en-US" dirty="0" smtClean="0"/>
              <a:t> </a:t>
            </a:r>
            <a:endParaRPr lang="en-US" dirty="0"/>
          </a:p>
        </p:txBody>
      </p:sp>
      <p:sp>
        <p:nvSpPr>
          <p:cNvPr id="6" name="Rectangle 5"/>
          <p:cNvSpPr/>
          <p:nvPr/>
        </p:nvSpPr>
        <p:spPr>
          <a:xfrm>
            <a:off x="457200" y="4419600"/>
            <a:ext cx="8305800" cy="1107996"/>
          </a:xfrm>
          <a:prstGeom prst="rect">
            <a:avLst/>
          </a:prstGeom>
        </p:spPr>
        <p:txBody>
          <a:bodyPr wrap="square">
            <a:spAutoFit/>
          </a:bodyPr>
          <a:lstStyle/>
          <a:p>
            <a:r>
              <a:rPr lang="en-US" sz="2200" dirty="0" smtClean="0"/>
              <a:t>Note: It is best to avoid LOs that include verbs such as </a:t>
            </a:r>
            <a:r>
              <a:rPr lang="en-US" sz="2200" i="1" dirty="0" smtClean="0"/>
              <a:t>know, be aware, appreciate, learn, understand, comprehend or become familiar with</a:t>
            </a:r>
            <a:r>
              <a:rPr lang="en-US" sz="2200" dirty="0" smtClean="0"/>
              <a:t> because they are difficult to observe and measure.</a:t>
            </a:r>
            <a:endParaRPr lang="en-US" sz="22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05800" y="228600"/>
            <a:ext cx="609600" cy="609600"/>
          </a:xfrm>
          <a:prstGeom prst="rect">
            <a:avLst/>
          </a:prstGeom>
        </p:spPr>
      </p:pic>
    </p:spTree>
    <p:extLst>
      <p:ext uri="{BB962C8B-B14F-4D97-AF65-F5344CB8AC3E}">
        <p14:creationId xmlns:p14="http://schemas.microsoft.com/office/powerpoint/2010/main" val="407639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189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dirty="0" smtClean="0"/>
              <a:t>Good Outcome Action Verbs:</a:t>
            </a:r>
            <a:endParaRPr lang="en-US" dirty="0"/>
          </a:p>
        </p:txBody>
      </p:sp>
      <p:sp>
        <p:nvSpPr>
          <p:cNvPr id="4" name="Rectangle 3"/>
          <p:cNvSpPr/>
          <p:nvPr/>
        </p:nvSpPr>
        <p:spPr>
          <a:xfrm>
            <a:off x="0" y="1371600"/>
            <a:ext cx="8763000" cy="3877985"/>
          </a:xfrm>
          <a:prstGeom prst="rect">
            <a:avLst/>
          </a:prstGeom>
        </p:spPr>
        <p:txBody>
          <a:bodyPr wrap="square">
            <a:spAutoFit/>
          </a:bodyPr>
          <a:lstStyle/>
          <a:p>
            <a:pPr lvl="1">
              <a:spcAft>
                <a:spcPts val="1800"/>
              </a:spcAft>
            </a:pPr>
            <a:r>
              <a:rPr lang="en-US" sz="2400" u="sng" dirty="0" smtClean="0">
                <a:solidFill>
                  <a:srgbClr val="0000FF"/>
                </a:solidFill>
              </a:rPr>
              <a:t>Analyzing</a:t>
            </a:r>
            <a:r>
              <a:rPr lang="en-US" sz="2400" dirty="0" smtClean="0">
                <a:solidFill>
                  <a:srgbClr val="0000FF"/>
                </a:solidFill>
              </a:rPr>
              <a:t> (differentiating) - Analyze, Distinguish, Examine, Compare, Contrast, Investigate, Identify, Explain, Deduce.</a:t>
            </a:r>
          </a:p>
          <a:p>
            <a:pPr lvl="1">
              <a:spcAft>
                <a:spcPts val="1800"/>
              </a:spcAft>
            </a:pPr>
            <a:r>
              <a:rPr lang="en-US" sz="2400" u="sng" dirty="0" smtClean="0">
                <a:solidFill>
                  <a:srgbClr val="C00000"/>
                </a:solidFill>
              </a:rPr>
              <a:t>Evaluating</a:t>
            </a:r>
            <a:r>
              <a:rPr lang="en-US" sz="2400" dirty="0" smtClean="0">
                <a:solidFill>
                  <a:srgbClr val="C00000"/>
                </a:solidFill>
              </a:rPr>
              <a:t> (making judgments) – Judge, Select, Choose, Decide, Justify, Debate, Verify, Argue, Recommend, Assess, Discuss, Rate, Prioritize, Determine, Critique, Evaluate, Criticize, Weigh, Estimate, Defend.</a:t>
            </a:r>
          </a:p>
          <a:p>
            <a:pPr lvl="1"/>
            <a:r>
              <a:rPr lang="en-US" sz="2400" u="sng" dirty="0" smtClean="0">
                <a:solidFill>
                  <a:srgbClr val="0000FF"/>
                </a:solidFill>
              </a:rPr>
              <a:t>Creating</a:t>
            </a:r>
            <a:r>
              <a:rPr lang="en-US" sz="2400" dirty="0" smtClean="0">
                <a:solidFill>
                  <a:srgbClr val="0000FF"/>
                </a:solidFill>
              </a:rPr>
              <a:t> (generating)  Create, Invent, Compose, Predict, Plan, Construct, Design, Propose, Devise, Formulate, Combine, Hypothesize, Synthesize, Forecast.</a:t>
            </a:r>
            <a:endParaRPr lang="en-US" sz="2400" dirty="0">
              <a:solidFill>
                <a:srgbClr val="0000FF"/>
              </a:solidFill>
            </a:endParaRPr>
          </a:p>
        </p:txBody>
      </p:sp>
      <p:sp>
        <p:nvSpPr>
          <p:cNvPr id="7" name="TextBox 6"/>
          <p:cNvSpPr txBox="1"/>
          <p:nvPr/>
        </p:nvSpPr>
        <p:spPr>
          <a:xfrm>
            <a:off x="609600" y="5803557"/>
            <a:ext cx="7924670" cy="369332"/>
          </a:xfrm>
          <a:prstGeom prst="rect">
            <a:avLst/>
          </a:prstGeom>
          <a:noFill/>
        </p:spPr>
        <p:txBody>
          <a:bodyPr wrap="none" rtlCol="0">
            <a:spAutoFit/>
          </a:bodyPr>
          <a:lstStyle/>
          <a:p>
            <a:r>
              <a:rPr lang="en-US" dirty="0" smtClean="0"/>
              <a:t>See </a:t>
            </a:r>
            <a:r>
              <a:rPr lang="en-US" dirty="0" smtClean="0">
                <a:hlinkClick r:id="rId5"/>
              </a:rPr>
              <a:t>http://www.personal.psu.edu/bxb11/Objectives/ActionVerbsforObjectives.pdf</a:t>
            </a:r>
            <a:r>
              <a:rPr lang="en-US" dirty="0" smtClean="0"/>
              <a:t> </a:t>
            </a:r>
            <a:endParaRPr lang="en-US" dirty="0"/>
          </a:p>
        </p:txBody>
      </p:sp>
      <p:sp>
        <p:nvSpPr>
          <p:cNvPr id="8" name="TextBox 7"/>
          <p:cNvSpPr txBox="1"/>
          <p:nvPr/>
        </p:nvSpPr>
        <p:spPr>
          <a:xfrm>
            <a:off x="5508968" y="4967077"/>
            <a:ext cx="3254032" cy="646331"/>
          </a:xfrm>
          <a:prstGeom prst="rect">
            <a:avLst/>
          </a:prstGeom>
          <a:noFill/>
        </p:spPr>
        <p:txBody>
          <a:bodyPr wrap="none" rtlCol="0">
            <a:spAutoFit/>
          </a:bodyPr>
          <a:lstStyle/>
          <a:p>
            <a:pPr algn="ctr"/>
            <a:r>
              <a:rPr lang="en-US" dirty="0" smtClean="0"/>
              <a:t>Go back to Exercise 1</a:t>
            </a:r>
          </a:p>
          <a:p>
            <a:pPr algn="ctr"/>
            <a:r>
              <a:rPr lang="en-US" dirty="0" smtClean="0"/>
              <a:t>Classify those learning outcomes</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05800" y="152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56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Autofit/>
          </a:bodyPr>
          <a:lstStyle/>
          <a:p>
            <a:r>
              <a:rPr lang="en-US" sz="2800" dirty="0" smtClean="0"/>
              <a:t>For example: </a:t>
            </a:r>
            <a:r>
              <a:rPr lang="en-US" sz="2800" dirty="0" smtClean="0">
                <a:solidFill>
                  <a:srgbClr val="006600"/>
                </a:solidFill>
              </a:rPr>
              <a:t>Students completing a Bachelor of Science degree in discipline X will be able to:</a:t>
            </a:r>
            <a:endParaRPr lang="en-US" sz="2800" dirty="0">
              <a:solidFill>
                <a:srgbClr val="006600"/>
              </a:solidFill>
            </a:endParaRPr>
          </a:p>
        </p:txBody>
      </p:sp>
      <p:sp>
        <p:nvSpPr>
          <p:cNvPr id="3" name="Content Placeholder 2"/>
          <p:cNvSpPr>
            <a:spLocks noGrp="1"/>
          </p:cNvSpPr>
          <p:nvPr>
            <p:ph idx="1"/>
          </p:nvPr>
        </p:nvSpPr>
        <p:spPr>
          <a:xfrm>
            <a:off x="1676400" y="1371600"/>
            <a:ext cx="7010400" cy="4267200"/>
          </a:xfrm>
        </p:spPr>
        <p:txBody>
          <a:bodyPr>
            <a:normAutofit fontScale="92500"/>
          </a:bodyPr>
          <a:lstStyle/>
          <a:p>
            <a:pPr>
              <a:buNone/>
            </a:pPr>
            <a:r>
              <a:rPr lang="en-US" sz="2400" dirty="0" smtClean="0"/>
              <a:t>•	</a:t>
            </a:r>
            <a:r>
              <a:rPr lang="en-US" sz="2400" dirty="0" smtClean="0">
                <a:solidFill>
                  <a:srgbClr val="0000FF"/>
                </a:solidFill>
              </a:rPr>
              <a:t>Demonstrate a basic knowledge of the </a:t>
            </a:r>
            <a:r>
              <a:rPr lang="en-US" sz="2400" i="1" dirty="0" smtClean="0">
                <a:solidFill>
                  <a:srgbClr val="0000FF"/>
                </a:solidFill>
              </a:rPr>
              <a:t>fundamental</a:t>
            </a:r>
            <a:r>
              <a:rPr lang="en-US" sz="2400" dirty="0" smtClean="0">
                <a:solidFill>
                  <a:srgbClr val="0000FF"/>
                </a:solidFill>
              </a:rPr>
              <a:t> concepts of discipline X.</a:t>
            </a:r>
          </a:p>
          <a:p>
            <a:pPr>
              <a:buNone/>
            </a:pPr>
            <a:r>
              <a:rPr lang="en-US" sz="2400" dirty="0" smtClean="0"/>
              <a:t>•	</a:t>
            </a:r>
            <a:r>
              <a:rPr lang="en-US" sz="2400" dirty="0" smtClean="0">
                <a:solidFill>
                  <a:srgbClr val="C00000"/>
                </a:solidFill>
              </a:rPr>
              <a:t>Correctly apply </a:t>
            </a:r>
            <a:r>
              <a:rPr lang="en-US" sz="2400" i="1" dirty="0" smtClean="0">
                <a:solidFill>
                  <a:srgbClr val="C00000"/>
                </a:solidFill>
              </a:rPr>
              <a:t>basic</a:t>
            </a:r>
            <a:r>
              <a:rPr lang="en-US" sz="2400" dirty="0" smtClean="0">
                <a:solidFill>
                  <a:srgbClr val="C00000"/>
                </a:solidFill>
              </a:rPr>
              <a:t> skills related to discipline X.</a:t>
            </a:r>
          </a:p>
          <a:p>
            <a:pPr>
              <a:buNone/>
            </a:pPr>
            <a:r>
              <a:rPr lang="en-US" sz="2400" dirty="0" smtClean="0"/>
              <a:t>•	</a:t>
            </a:r>
            <a:r>
              <a:rPr lang="en-US" sz="2400" dirty="0" smtClean="0">
                <a:solidFill>
                  <a:srgbClr val="0000FF"/>
                </a:solidFill>
              </a:rPr>
              <a:t>Generate appropriate solutions to </a:t>
            </a:r>
            <a:r>
              <a:rPr lang="en-US" sz="2400" i="1" dirty="0" smtClean="0">
                <a:solidFill>
                  <a:srgbClr val="0000FF"/>
                </a:solidFill>
              </a:rPr>
              <a:t>routine</a:t>
            </a:r>
            <a:r>
              <a:rPr lang="en-US" sz="2400" dirty="0" smtClean="0">
                <a:solidFill>
                  <a:srgbClr val="0000FF"/>
                </a:solidFill>
              </a:rPr>
              <a:t> problems that may arise in discipline X.</a:t>
            </a:r>
          </a:p>
          <a:p>
            <a:pPr>
              <a:buNone/>
            </a:pPr>
            <a:r>
              <a:rPr lang="en-US" sz="2400" dirty="0" smtClean="0"/>
              <a:t>•	</a:t>
            </a:r>
            <a:r>
              <a:rPr lang="en-US" sz="2400" dirty="0" smtClean="0">
                <a:solidFill>
                  <a:srgbClr val="C00000"/>
                </a:solidFill>
              </a:rPr>
              <a:t>Effectively communicate in the methods related to discipline X.</a:t>
            </a:r>
          </a:p>
          <a:p>
            <a:pPr>
              <a:buNone/>
            </a:pPr>
            <a:r>
              <a:rPr lang="en-US" sz="2400" dirty="0" smtClean="0"/>
              <a:t>•	</a:t>
            </a:r>
            <a:r>
              <a:rPr lang="en-US" sz="2400" dirty="0" smtClean="0">
                <a:solidFill>
                  <a:srgbClr val="0000FF"/>
                </a:solidFill>
              </a:rPr>
              <a:t>Design and conduct sound research using </a:t>
            </a:r>
            <a:r>
              <a:rPr lang="en-US" sz="2400" i="1" dirty="0" smtClean="0">
                <a:solidFill>
                  <a:srgbClr val="0000FF"/>
                </a:solidFill>
              </a:rPr>
              <a:t>single</a:t>
            </a:r>
            <a:r>
              <a:rPr lang="en-US" sz="2400" dirty="0" smtClean="0">
                <a:solidFill>
                  <a:srgbClr val="0000FF"/>
                </a:solidFill>
              </a:rPr>
              <a:t> discipline-X appropriate methodologies</a:t>
            </a:r>
          </a:p>
          <a:p>
            <a:pPr>
              <a:buNone/>
            </a:pPr>
            <a:r>
              <a:rPr lang="en-US" sz="2400" dirty="0" smtClean="0"/>
              <a:t>•	</a:t>
            </a:r>
            <a:r>
              <a:rPr lang="en-US" sz="2400" dirty="0" smtClean="0">
                <a:solidFill>
                  <a:srgbClr val="C00000"/>
                </a:solidFill>
              </a:rPr>
              <a:t>Judge the merits of a </a:t>
            </a:r>
            <a:r>
              <a:rPr lang="en-US" sz="2400" i="1" dirty="0" smtClean="0">
                <a:solidFill>
                  <a:srgbClr val="C00000"/>
                </a:solidFill>
              </a:rPr>
              <a:t>simple</a:t>
            </a:r>
            <a:r>
              <a:rPr lang="en-US" sz="2400" dirty="0" smtClean="0">
                <a:solidFill>
                  <a:srgbClr val="C00000"/>
                </a:solidFill>
              </a:rPr>
              <a:t> interdisciplinary argument from the perspective of a stakeholder in discipline X.</a:t>
            </a:r>
          </a:p>
        </p:txBody>
      </p:sp>
      <p:sp>
        <p:nvSpPr>
          <p:cNvPr id="4" name="TextBox 3"/>
          <p:cNvSpPr txBox="1"/>
          <p:nvPr/>
        </p:nvSpPr>
        <p:spPr>
          <a:xfrm>
            <a:off x="381000" y="5638800"/>
            <a:ext cx="8534400" cy="707886"/>
          </a:xfrm>
          <a:prstGeom prst="rect">
            <a:avLst/>
          </a:prstGeom>
          <a:noFill/>
        </p:spPr>
        <p:txBody>
          <a:bodyPr wrap="square" rtlCol="0">
            <a:spAutoFit/>
          </a:bodyPr>
          <a:lstStyle/>
          <a:p>
            <a:r>
              <a:rPr lang="en-US" sz="2000" dirty="0" smtClean="0"/>
              <a:t>Note: You could use the same outcomes for courses by specifying the content domains of each major outcome.</a:t>
            </a:r>
            <a:endParaRPr lang="en-US" sz="2000" dirty="0"/>
          </a:p>
        </p:txBody>
      </p:sp>
      <p:sp>
        <p:nvSpPr>
          <p:cNvPr id="5" name="Down Arrow 4"/>
          <p:cNvSpPr/>
          <p:nvPr/>
        </p:nvSpPr>
        <p:spPr>
          <a:xfrm>
            <a:off x="1008993" y="1524000"/>
            <a:ext cx="685800" cy="3581400"/>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rot="16200000">
            <a:off x="-35875" y="2951925"/>
            <a:ext cx="1596078" cy="369332"/>
          </a:xfrm>
          <a:prstGeom prst="rect">
            <a:avLst/>
          </a:prstGeom>
          <a:noFill/>
        </p:spPr>
        <p:txBody>
          <a:bodyPr wrap="none" rtlCol="0">
            <a:spAutoFit/>
          </a:bodyPr>
          <a:lstStyle/>
          <a:p>
            <a:r>
              <a:rPr lang="en-US" dirty="0" smtClean="0"/>
              <a:t>Cognitive Level</a:t>
            </a:r>
            <a:endParaRPr lang="en-US" dirty="0"/>
          </a:p>
        </p:txBody>
      </p:sp>
      <p:sp>
        <p:nvSpPr>
          <p:cNvPr id="7" name="TextBox 6"/>
          <p:cNvSpPr txBox="1"/>
          <p:nvPr/>
        </p:nvSpPr>
        <p:spPr>
          <a:xfrm rot="16200000">
            <a:off x="661116" y="1649358"/>
            <a:ext cx="568489" cy="369332"/>
          </a:xfrm>
          <a:prstGeom prst="rect">
            <a:avLst/>
          </a:prstGeom>
          <a:noFill/>
        </p:spPr>
        <p:txBody>
          <a:bodyPr wrap="none" rtlCol="0">
            <a:spAutoFit/>
          </a:bodyPr>
          <a:lstStyle/>
          <a:p>
            <a:r>
              <a:rPr lang="en-US" dirty="0" smtClean="0"/>
              <a:t>Low</a:t>
            </a:r>
            <a:endParaRPr lang="en-US" dirty="0"/>
          </a:p>
        </p:txBody>
      </p:sp>
      <p:sp>
        <p:nvSpPr>
          <p:cNvPr id="8" name="TextBox 7"/>
          <p:cNvSpPr txBox="1"/>
          <p:nvPr/>
        </p:nvSpPr>
        <p:spPr>
          <a:xfrm rot="16200000">
            <a:off x="639026" y="4242164"/>
            <a:ext cx="612668" cy="369332"/>
          </a:xfrm>
          <a:prstGeom prst="rect">
            <a:avLst/>
          </a:prstGeom>
          <a:noFill/>
        </p:spPr>
        <p:txBody>
          <a:bodyPr wrap="none" rtlCol="0">
            <a:spAutoFit/>
          </a:bodyPr>
          <a:lstStyle/>
          <a:p>
            <a:r>
              <a:rPr lang="en-US" dirty="0" smtClean="0"/>
              <a:t>High</a:t>
            </a:r>
            <a:endParaRPr lang="en-US" dirty="0"/>
          </a:p>
        </p:txBody>
      </p:sp>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914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28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Learning Outcomes Design Rubric</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14054106"/>
              </p:ext>
            </p:extLst>
          </p:nvPr>
        </p:nvGraphicFramePr>
        <p:xfrm>
          <a:off x="152400" y="1066800"/>
          <a:ext cx="8915401" cy="5405095"/>
        </p:xfrm>
        <a:graphic>
          <a:graphicData uri="http://schemas.openxmlformats.org/drawingml/2006/table">
            <a:tbl>
              <a:tblPr>
                <a:tableStyleId>{5C22544A-7EE6-4342-B048-85BDC9FD1C3A}</a:tableStyleId>
              </a:tblPr>
              <a:tblGrid>
                <a:gridCol w="1167207"/>
                <a:gridCol w="2543824"/>
                <a:gridCol w="2444269"/>
                <a:gridCol w="2760101"/>
              </a:tblGrid>
              <a:tr h="183198">
                <a:tc>
                  <a:txBody>
                    <a:bodyPr/>
                    <a:lstStyle/>
                    <a:p>
                      <a:pPr algn="ctr" fontAlgn="b"/>
                      <a:r>
                        <a:rPr lang="en-US" sz="1600" u="none" strike="noStrike" dirty="0">
                          <a:solidFill>
                            <a:srgbClr val="C00000"/>
                          </a:solidFill>
                          <a:effectLst/>
                        </a:rPr>
                        <a:t>Criterion</a:t>
                      </a:r>
                      <a:endParaRPr lang="en-US" sz="1600" b="1" i="0" u="none" strike="noStrike" dirty="0">
                        <a:solidFill>
                          <a:srgbClr val="C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u="none" strike="noStrike" dirty="0" smtClean="0">
                          <a:solidFill>
                            <a:srgbClr val="C00000"/>
                          </a:solidFill>
                          <a:effectLst/>
                        </a:rPr>
                        <a:t>Developed</a:t>
                      </a:r>
                      <a:endParaRPr lang="en-US" sz="1600" b="1" i="0" u="none" strike="noStrike" dirty="0">
                        <a:solidFill>
                          <a:srgbClr val="C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u="none" strike="noStrike" dirty="0" smtClean="0">
                          <a:solidFill>
                            <a:srgbClr val="C00000"/>
                          </a:solidFill>
                          <a:effectLst/>
                        </a:rPr>
                        <a:t>Emerging</a:t>
                      </a:r>
                      <a:endParaRPr lang="en-US" sz="1600" b="1" i="0" u="none" strike="noStrike" dirty="0">
                        <a:solidFill>
                          <a:srgbClr val="C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u="none" strike="noStrike" dirty="0" smtClean="0">
                          <a:solidFill>
                            <a:srgbClr val="C00000"/>
                          </a:solidFill>
                          <a:effectLst/>
                        </a:rPr>
                        <a:t>Initial</a:t>
                      </a:r>
                      <a:endParaRPr lang="en-US" sz="1600" b="1" i="0" u="none" strike="noStrike" dirty="0">
                        <a:solidFill>
                          <a:srgbClr val="C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55578">
                <a:tc>
                  <a:txBody>
                    <a:bodyPr/>
                    <a:lstStyle/>
                    <a:p>
                      <a:pPr algn="ctr" fontAlgn="ctr"/>
                      <a:r>
                        <a:rPr lang="en-US" sz="1400" u="none" strike="noStrike" dirty="0">
                          <a:solidFill>
                            <a:srgbClr val="006600"/>
                          </a:solidFill>
                          <a:effectLst/>
                        </a:rPr>
                        <a:t>Observable and </a:t>
                      </a:r>
                      <a:r>
                        <a:rPr lang="en-US" sz="1400" u="none" strike="noStrike" dirty="0" smtClean="0">
                          <a:solidFill>
                            <a:srgbClr val="006600"/>
                          </a:solidFill>
                          <a:effectLst/>
                        </a:rPr>
                        <a:t>Measurable</a:t>
                      </a:r>
                      <a:endParaRPr lang="en-US" sz="1400" b="1" i="0" u="none" strike="noStrike" dirty="0">
                        <a:solidFill>
                          <a:srgbClr val="006600"/>
                        </a:solidFill>
                        <a:effectLst/>
                        <a:latin typeface="Calibri"/>
                      </a:endParaRPr>
                    </a:p>
                  </a:txBody>
                  <a:tcPr marL="8123" marR="8123" marT="8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effectLst/>
                        </a:rPr>
                        <a:t>All primary and secondary outcomes are clearly observable and measurable (e.g. use action verbs aligned with the modified version of Bloom's taxonomy [Anderson and Krathwohl, 2001]).</a:t>
                      </a:r>
                      <a:endParaRPr lang="en-US" sz="1400" b="0" i="0" u="none" strike="noStrike" dirty="0">
                        <a:solidFill>
                          <a:srgbClr val="0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effectLst/>
                        </a:rPr>
                        <a:t>Most primary and most secondary outcomes are observable and measureable. </a:t>
                      </a:r>
                      <a:endParaRPr lang="en-US" sz="1400" b="0" i="0" u="none" strike="noStrike" dirty="0">
                        <a:solidFill>
                          <a:srgbClr val="0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effectLst/>
                        </a:rPr>
                        <a:t>Most outcomes are not measureable or observable (e.g. use language such as know, be aware, appreciate, learn, understand, comprehend or become familiar). </a:t>
                      </a:r>
                      <a:endParaRPr lang="en-US" sz="1400" b="0" i="0" u="none" strike="noStrike" dirty="0">
                        <a:solidFill>
                          <a:srgbClr val="0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55578">
                <a:tc>
                  <a:txBody>
                    <a:bodyPr/>
                    <a:lstStyle/>
                    <a:p>
                      <a:pPr algn="ctr" fontAlgn="ctr"/>
                      <a:r>
                        <a:rPr lang="en-US" sz="1400" u="none" strike="noStrike" dirty="0">
                          <a:solidFill>
                            <a:srgbClr val="006600"/>
                          </a:solidFill>
                          <a:effectLst/>
                        </a:rPr>
                        <a:t>Student </a:t>
                      </a:r>
                      <a:r>
                        <a:rPr lang="en-US" sz="1400" u="none" strike="noStrike" dirty="0" smtClean="0">
                          <a:solidFill>
                            <a:srgbClr val="006600"/>
                          </a:solidFill>
                          <a:effectLst/>
                        </a:rPr>
                        <a:t>Centered</a:t>
                      </a:r>
                      <a:endParaRPr lang="en-US" sz="1400" b="1" i="0" u="none" strike="noStrike" dirty="0">
                        <a:solidFill>
                          <a:srgbClr val="006600"/>
                        </a:solidFill>
                        <a:effectLst/>
                        <a:latin typeface="Calibri"/>
                      </a:endParaRPr>
                    </a:p>
                  </a:txBody>
                  <a:tcPr marL="8123" marR="8123" marT="8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effectLst/>
                        </a:rPr>
                        <a:t>Each outcome clearly describes how students can demonstrate their learning (e.g. Graduate students can make original contributions to their discipline). </a:t>
                      </a:r>
                      <a:endParaRPr lang="en-US" sz="1400" b="0" i="0" u="none" strike="noStrike" dirty="0">
                        <a:solidFill>
                          <a:srgbClr val="0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effectLst/>
                        </a:rPr>
                        <a:t>The list of outcomes appears complete, organized and most of the outcomes indicate how students can demonstrate their learning. .</a:t>
                      </a:r>
                      <a:endParaRPr lang="en-US" sz="1400" b="0" i="0" u="none" strike="noStrike" dirty="0">
                        <a:solidFill>
                          <a:srgbClr val="0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effectLst/>
                        </a:rPr>
                        <a:t>The list of outcomes appears incomplete, overly detailed, disorganized and/or confuses learning processes with outcomes (e.g. completing a course rather than demonstrating learning). </a:t>
                      </a:r>
                      <a:endParaRPr lang="en-US" sz="1400" b="0" i="0" u="none" strike="noStrike" dirty="0">
                        <a:solidFill>
                          <a:srgbClr val="0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81104">
                <a:tc>
                  <a:txBody>
                    <a:bodyPr/>
                    <a:lstStyle/>
                    <a:p>
                      <a:pPr algn="ctr" fontAlgn="ctr"/>
                      <a:r>
                        <a:rPr lang="en-US" sz="1400" u="none" strike="noStrike" dirty="0">
                          <a:solidFill>
                            <a:srgbClr val="006600"/>
                          </a:solidFill>
                          <a:effectLst/>
                        </a:rPr>
                        <a:t>Comprehension</a:t>
                      </a:r>
                      <a:endParaRPr lang="en-US" sz="1400" b="1" i="0" u="none" strike="noStrike" dirty="0">
                        <a:solidFill>
                          <a:srgbClr val="006600"/>
                        </a:solidFill>
                        <a:effectLst/>
                        <a:latin typeface="Calibri"/>
                      </a:endParaRPr>
                    </a:p>
                  </a:txBody>
                  <a:tcPr marL="8123" marR="8123" marT="8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effectLst/>
                        </a:rPr>
                        <a:t>All outcomes are written in language suitable for the level of the students (e.g. avoid technical jargon where possible, understandable by non-experts).</a:t>
                      </a:r>
                      <a:endParaRPr lang="en-US" sz="1400" b="0" i="0" u="none" strike="noStrike" dirty="0">
                        <a:solidFill>
                          <a:srgbClr val="0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effectLst/>
                        </a:rPr>
                        <a:t>Most outcomes are written in language suitable for the level of the students.</a:t>
                      </a:r>
                      <a:endParaRPr lang="en-US" sz="1400" b="0" i="0" u="none" strike="noStrike" dirty="0">
                        <a:solidFill>
                          <a:srgbClr val="0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effectLst/>
                        </a:rPr>
                        <a:t>Most outcomes are not written in language suitable for the level of the students (e.g. BS outcomes written in a way that would not be understandable by a novice).</a:t>
                      </a:r>
                      <a:endParaRPr lang="en-US" sz="1400" b="0" i="0" u="none" strike="noStrike" dirty="0">
                        <a:solidFill>
                          <a:srgbClr val="0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30055">
                <a:tc>
                  <a:txBody>
                    <a:bodyPr/>
                    <a:lstStyle/>
                    <a:p>
                      <a:pPr algn="ctr" fontAlgn="ctr"/>
                      <a:r>
                        <a:rPr lang="en-US" sz="1400" u="none" strike="noStrike" dirty="0">
                          <a:solidFill>
                            <a:srgbClr val="006600"/>
                          </a:solidFill>
                          <a:effectLst/>
                        </a:rPr>
                        <a:t>Alignment</a:t>
                      </a:r>
                      <a:endParaRPr lang="en-US" sz="1400" b="1" i="0" u="none" strike="noStrike" dirty="0">
                        <a:solidFill>
                          <a:srgbClr val="006600"/>
                        </a:solidFill>
                        <a:effectLst/>
                        <a:latin typeface="Calibri"/>
                      </a:endParaRPr>
                    </a:p>
                  </a:txBody>
                  <a:tcPr marL="8123" marR="8123" marT="81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effectLst/>
                        </a:rPr>
                        <a:t>Supporting learning outcomes are clearly aligned with and support program outcomes. </a:t>
                      </a:r>
                      <a:endParaRPr lang="en-US" sz="1400" b="0" i="0" u="none" strike="noStrike" dirty="0">
                        <a:solidFill>
                          <a:srgbClr val="0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effectLst/>
                        </a:rPr>
                        <a:t>Supporting learning outcomes appear to be aligned with and support  program outcomes. Underlying outcomes are sufficiently specific that they can be connected to the program outcome measured.</a:t>
                      </a:r>
                      <a:endParaRPr lang="en-US" sz="1400" b="0" i="0" u="none" strike="noStrike" dirty="0">
                        <a:solidFill>
                          <a:srgbClr val="0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u="none" strike="noStrike" dirty="0">
                          <a:effectLst/>
                        </a:rPr>
                        <a:t>Supporting learning outcomes do not appear to be aligned with or support program outcomes. Underlying outcomes are overly specific (e.g. correctly answer 5 questions on an exam) or overly vague.</a:t>
                      </a:r>
                      <a:endParaRPr lang="en-US" sz="1400" b="0" i="0" u="none" strike="noStrike" dirty="0">
                        <a:solidFill>
                          <a:srgbClr val="000000"/>
                        </a:solidFill>
                        <a:effectLst/>
                        <a:latin typeface="Calibri"/>
                      </a:endParaRPr>
                    </a:p>
                  </a:txBody>
                  <a:tcPr marL="8123" marR="8123" marT="8123"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76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2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Learning Outcomes Design</a:t>
            </a:r>
            <a:endParaRPr lang="en-US" dirty="0"/>
          </a:p>
        </p:txBody>
      </p:sp>
      <p:pic>
        <p:nvPicPr>
          <p:cNvPr id="6" name="Picture 3" descr="C:\Users\DNS\AppData\Local\Microsoft\Windows\Temporary Internet Files\Content.IE5\FZI7M3O7\MC900441428[1].png"/>
          <p:cNvPicPr>
            <a:picLocks noChangeAspect="1" noChangeArrowheads="1"/>
          </p:cNvPicPr>
          <p:nvPr/>
        </p:nvPicPr>
        <p:blipFill>
          <a:blip r:embed="rId5" cstate="print"/>
          <a:srcRect/>
          <a:stretch>
            <a:fillRect/>
          </a:stretch>
        </p:blipFill>
        <p:spPr bwMode="auto">
          <a:xfrm>
            <a:off x="3429000" y="1371600"/>
            <a:ext cx="2286000" cy="2286000"/>
          </a:xfrm>
          <a:prstGeom prst="rect">
            <a:avLst/>
          </a:prstGeom>
          <a:noFill/>
        </p:spPr>
      </p:pic>
      <p:sp>
        <p:nvSpPr>
          <p:cNvPr id="9" name="TextBox 8"/>
          <p:cNvSpPr txBox="1"/>
          <p:nvPr/>
        </p:nvSpPr>
        <p:spPr>
          <a:xfrm>
            <a:off x="1824698" y="3962400"/>
            <a:ext cx="5288372" cy="1200329"/>
          </a:xfrm>
          <a:prstGeom prst="rect">
            <a:avLst/>
          </a:prstGeom>
          <a:noFill/>
        </p:spPr>
        <p:txBody>
          <a:bodyPr wrap="none" rtlCol="0">
            <a:spAutoFit/>
          </a:bodyPr>
          <a:lstStyle/>
          <a:p>
            <a:pPr algn="ctr"/>
            <a:r>
              <a:rPr lang="en-US" sz="2400" dirty="0" smtClean="0">
                <a:solidFill>
                  <a:srgbClr val="006600"/>
                </a:solidFill>
              </a:rPr>
              <a:t>Contacts</a:t>
            </a:r>
          </a:p>
          <a:p>
            <a:pPr algn="ctr"/>
            <a:r>
              <a:rPr lang="en-US" sz="2400" dirty="0" smtClean="0"/>
              <a:t>David Steer; </a:t>
            </a:r>
            <a:r>
              <a:rPr lang="en-US" sz="2400" dirty="0" smtClean="0">
                <a:hlinkClick r:id="rId6"/>
              </a:rPr>
              <a:t>steer@uakron.edu</a:t>
            </a:r>
            <a:endParaRPr lang="en-US" sz="2400" dirty="0" smtClean="0"/>
          </a:p>
          <a:p>
            <a:pPr algn="ctr"/>
            <a:r>
              <a:rPr lang="en-US" sz="2400" dirty="0" smtClean="0"/>
              <a:t>Stepahane Booth; </a:t>
            </a:r>
            <a:r>
              <a:rPr lang="en-US" sz="2400" dirty="0" smtClean="0">
                <a:hlinkClick r:id="rId7"/>
              </a:rPr>
              <a:t>sbooth1@uakron.edu</a:t>
            </a:r>
            <a:r>
              <a:rPr lang="en-US" sz="2400" dirty="0" smtClean="0"/>
              <a:t> </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05800" y="2286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49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a:xfrm>
            <a:off x="457200" y="1600200"/>
            <a:ext cx="8229600" cy="3733800"/>
          </a:xfrm>
        </p:spPr>
        <p:txBody>
          <a:bodyPr>
            <a:normAutofit lnSpcReduction="10000"/>
          </a:bodyPr>
          <a:lstStyle/>
          <a:p>
            <a:r>
              <a:rPr lang="en-US" dirty="0" smtClean="0">
                <a:solidFill>
                  <a:srgbClr val="C00000"/>
                </a:solidFill>
              </a:rPr>
              <a:t>Become informed of overall learning outcome  framework</a:t>
            </a:r>
          </a:p>
          <a:p>
            <a:r>
              <a:rPr lang="en-US" dirty="0" smtClean="0">
                <a:solidFill>
                  <a:srgbClr val="0000FF"/>
                </a:solidFill>
              </a:rPr>
              <a:t>Define the structure of learning outcomes</a:t>
            </a:r>
          </a:p>
          <a:p>
            <a:r>
              <a:rPr lang="en-US" dirty="0" smtClean="0">
                <a:solidFill>
                  <a:srgbClr val="C00000"/>
                </a:solidFill>
              </a:rPr>
              <a:t>Review characteristics of good learning outcomes</a:t>
            </a:r>
          </a:p>
          <a:p>
            <a:r>
              <a:rPr lang="en-US" dirty="0" smtClean="0">
                <a:solidFill>
                  <a:srgbClr val="0000FF"/>
                </a:solidFill>
              </a:rPr>
              <a:t>Describe a process for evaluating learning outcome statements</a:t>
            </a:r>
          </a:p>
        </p:txBody>
      </p:sp>
      <p:pic>
        <p:nvPicPr>
          <p:cNvPr id="4" name="Goal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1000" y="2286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03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1955"/>
            <a:ext cx="8229600" cy="1143000"/>
          </a:xfrm>
          <a:prstGeom prst="rect">
            <a:avLst/>
          </a:prstGeom>
        </p:spPr>
        <p:txBody>
          <a:bodyPr vert="horz" lIns="238396" tIns="119198" rIns="238396" bIns="119198" rtlCol="0" anchor="ctr">
            <a:normAutofit/>
          </a:bodyPr>
          <a:lstStyle/>
          <a:p>
            <a:pPr algn="ctr" defTabSz="2383955">
              <a:spcBef>
                <a:spcPct val="0"/>
              </a:spcBef>
              <a:defRPr/>
            </a:pPr>
            <a:r>
              <a:rPr lang="en-US" sz="4100" dirty="0" smtClean="0">
                <a:latin typeface="+mj-lt"/>
                <a:ea typeface="+mj-ea"/>
                <a:cs typeface="+mj-cs"/>
              </a:rPr>
              <a:t>Assessment </a:t>
            </a:r>
            <a:r>
              <a:rPr lang="en-US" sz="4100" dirty="0">
                <a:latin typeface="+mj-lt"/>
                <a:ea typeface="+mj-ea"/>
                <a:cs typeface="+mj-cs"/>
              </a:rPr>
              <a:t>Framework</a:t>
            </a:r>
          </a:p>
        </p:txBody>
      </p:sp>
      <p:sp>
        <p:nvSpPr>
          <p:cNvPr id="6" name="Rectangle 5"/>
          <p:cNvSpPr/>
          <p:nvPr/>
        </p:nvSpPr>
        <p:spPr>
          <a:xfrm>
            <a:off x="3204883" y="1246909"/>
            <a:ext cx="3003176" cy="145472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r>
              <a:rPr lang="en-US" sz="3400" dirty="0">
                <a:solidFill>
                  <a:schemeClr val="tx1"/>
                </a:solidFill>
              </a:rPr>
              <a:t>Student Learning Outcomes</a:t>
            </a:r>
          </a:p>
        </p:txBody>
      </p:sp>
      <p:sp>
        <p:nvSpPr>
          <p:cNvPr id="7" name="Bent Arrow 6"/>
          <p:cNvSpPr/>
          <p:nvPr/>
        </p:nvSpPr>
        <p:spPr>
          <a:xfrm rot="5400000">
            <a:off x="6279369" y="1729271"/>
            <a:ext cx="1246909" cy="116541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dirty="0">
              <a:solidFill>
                <a:schemeClr val="tx1"/>
              </a:solidFill>
            </a:endParaRPr>
          </a:p>
        </p:txBody>
      </p:sp>
      <p:sp>
        <p:nvSpPr>
          <p:cNvPr id="8" name="Rectangle 7"/>
          <p:cNvSpPr/>
          <p:nvPr/>
        </p:nvSpPr>
        <p:spPr>
          <a:xfrm>
            <a:off x="5916706" y="3299114"/>
            <a:ext cx="3003176" cy="145472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r>
              <a:rPr lang="en-US" sz="3400" dirty="0">
                <a:solidFill>
                  <a:schemeClr val="tx1"/>
                </a:solidFill>
              </a:rPr>
              <a:t>Assess Them</a:t>
            </a:r>
          </a:p>
        </p:txBody>
      </p:sp>
      <p:sp>
        <p:nvSpPr>
          <p:cNvPr id="9" name="Bent Arrow 8"/>
          <p:cNvSpPr/>
          <p:nvPr/>
        </p:nvSpPr>
        <p:spPr>
          <a:xfrm rot="10800000">
            <a:off x="6364942" y="5013614"/>
            <a:ext cx="1075765" cy="135081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dirty="0">
              <a:solidFill>
                <a:schemeClr val="tx1"/>
              </a:solidFill>
            </a:endParaRPr>
          </a:p>
        </p:txBody>
      </p:sp>
      <p:sp>
        <p:nvSpPr>
          <p:cNvPr id="10" name="Rectangle 9"/>
          <p:cNvSpPr/>
          <p:nvPr/>
        </p:nvSpPr>
        <p:spPr>
          <a:xfrm>
            <a:off x="3204883" y="5143500"/>
            <a:ext cx="3003176" cy="145472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r>
              <a:rPr lang="en-US" sz="3400" dirty="0">
                <a:solidFill>
                  <a:schemeClr val="tx1"/>
                </a:solidFill>
              </a:rPr>
              <a:t>Analyze the Data</a:t>
            </a:r>
          </a:p>
        </p:txBody>
      </p:sp>
      <p:sp>
        <p:nvSpPr>
          <p:cNvPr id="11" name="Rectangle 10"/>
          <p:cNvSpPr/>
          <p:nvPr/>
        </p:nvSpPr>
        <p:spPr>
          <a:xfrm>
            <a:off x="448236" y="3299114"/>
            <a:ext cx="3003176" cy="145472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r>
              <a:rPr lang="en-US" sz="3400" dirty="0">
                <a:solidFill>
                  <a:schemeClr val="tx1"/>
                </a:solidFill>
              </a:rPr>
              <a:t>Make Changes as Warranted</a:t>
            </a:r>
          </a:p>
        </p:txBody>
      </p:sp>
      <p:sp>
        <p:nvSpPr>
          <p:cNvPr id="12" name="Bent Arrow 11"/>
          <p:cNvSpPr/>
          <p:nvPr/>
        </p:nvSpPr>
        <p:spPr>
          <a:xfrm rot="16200000">
            <a:off x="1841839" y="5106317"/>
            <a:ext cx="1246909" cy="116541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dirty="0">
              <a:solidFill>
                <a:schemeClr val="tx1"/>
              </a:solidFill>
            </a:endParaRPr>
          </a:p>
        </p:txBody>
      </p:sp>
      <p:sp>
        <p:nvSpPr>
          <p:cNvPr id="13" name="Bent Arrow 12"/>
          <p:cNvSpPr/>
          <p:nvPr/>
        </p:nvSpPr>
        <p:spPr>
          <a:xfrm>
            <a:off x="1927411" y="1636568"/>
            <a:ext cx="1075765" cy="135081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lIns="57150" tIns="28575" rIns="57150" bIns="28575" rtlCol="0" anchor="ctr"/>
          <a:lstStyle/>
          <a:p>
            <a:pPr algn="ctr"/>
            <a:endParaRPr lang="en-US" dirty="0">
              <a:solidFill>
                <a:schemeClr val="tx1"/>
              </a:solidFill>
            </a:endParaRPr>
          </a:p>
        </p:txBody>
      </p:sp>
      <p:pic>
        <p:nvPicPr>
          <p:cNvPr id="2" name="Framewor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77200" y="318655"/>
            <a:ext cx="609600" cy="609600"/>
          </a:xfrm>
          <a:prstGeom prst="rect">
            <a:avLst/>
          </a:prstGeom>
        </p:spPr>
      </p:pic>
    </p:spTree>
    <p:extLst>
      <p:ext uri="{BB962C8B-B14F-4D97-AF65-F5344CB8AC3E}">
        <p14:creationId xmlns:p14="http://schemas.microsoft.com/office/powerpoint/2010/main" val="395369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6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Learning Outcomes?</a:t>
            </a:r>
            <a:endParaRPr lang="en-US" dirty="0"/>
          </a:p>
        </p:txBody>
      </p:sp>
      <p:sp>
        <p:nvSpPr>
          <p:cNvPr id="3" name="Content Placeholder 2"/>
          <p:cNvSpPr>
            <a:spLocks noGrp="1"/>
          </p:cNvSpPr>
          <p:nvPr>
            <p:ph idx="1"/>
          </p:nvPr>
        </p:nvSpPr>
        <p:spPr/>
        <p:txBody>
          <a:bodyPr/>
          <a:lstStyle/>
          <a:p>
            <a:r>
              <a:rPr lang="en-US" dirty="0" smtClean="0">
                <a:solidFill>
                  <a:srgbClr val="0000FF"/>
                </a:solidFill>
              </a:rPr>
              <a:t>Let other faculty and students know what the program/course is all about</a:t>
            </a:r>
          </a:p>
          <a:p>
            <a:r>
              <a:rPr lang="en-US" dirty="0" smtClean="0">
                <a:solidFill>
                  <a:srgbClr val="C00000"/>
                </a:solidFill>
              </a:rPr>
              <a:t>Provide a “big picture” view of the program/course</a:t>
            </a:r>
          </a:p>
          <a:p>
            <a:r>
              <a:rPr lang="en-US" dirty="0" smtClean="0">
                <a:solidFill>
                  <a:srgbClr val="0000FF"/>
                </a:solidFill>
              </a:rPr>
              <a:t>Good pedagogical practice</a:t>
            </a:r>
          </a:p>
          <a:p>
            <a:r>
              <a:rPr lang="en-US" dirty="0" smtClean="0">
                <a:solidFill>
                  <a:srgbClr val="C00000"/>
                </a:solidFill>
              </a:rPr>
              <a:t>Required by most accreditation agencies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3400" y="2286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2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a:bodyPr>
          <a:lstStyle/>
          <a:p>
            <a:r>
              <a:rPr lang="en-US" dirty="0" smtClean="0"/>
              <a:t>What are Learning Outcomes?</a:t>
            </a:r>
            <a:endParaRPr lang="en-US" dirty="0"/>
          </a:p>
        </p:txBody>
      </p:sp>
      <p:sp>
        <p:nvSpPr>
          <p:cNvPr id="3" name="Content Placeholder 2"/>
          <p:cNvSpPr>
            <a:spLocks noGrp="1"/>
          </p:cNvSpPr>
          <p:nvPr>
            <p:ph idx="1"/>
          </p:nvPr>
        </p:nvSpPr>
        <p:spPr>
          <a:xfrm>
            <a:off x="457200" y="1295400"/>
            <a:ext cx="8610600" cy="3810000"/>
          </a:xfrm>
        </p:spPr>
        <p:txBody>
          <a:bodyPr>
            <a:normAutofit/>
          </a:bodyPr>
          <a:lstStyle/>
          <a:p>
            <a:r>
              <a:rPr lang="en-US" dirty="0" smtClean="0">
                <a:solidFill>
                  <a:srgbClr val="0000FF"/>
                </a:solidFill>
              </a:rPr>
              <a:t>The general aims or purposes of the program/course and its curriculum  </a:t>
            </a:r>
          </a:p>
          <a:p>
            <a:r>
              <a:rPr lang="en-US" dirty="0" smtClean="0">
                <a:solidFill>
                  <a:srgbClr val="C00000"/>
                </a:solidFill>
              </a:rPr>
              <a:t>Provide a framework for determining the more specific educational objectives of a program/course</a:t>
            </a:r>
          </a:p>
          <a:p>
            <a:r>
              <a:rPr lang="en-US" dirty="0" smtClean="0">
                <a:solidFill>
                  <a:srgbClr val="0000FF"/>
                </a:solidFill>
              </a:rPr>
              <a:t>Statements of learning consistent with University, College and Disciplinary missions</a:t>
            </a:r>
          </a:p>
        </p:txBody>
      </p:sp>
      <p:sp>
        <p:nvSpPr>
          <p:cNvPr id="6" name="TextBox 5"/>
          <p:cNvSpPr txBox="1"/>
          <p:nvPr/>
        </p:nvSpPr>
        <p:spPr>
          <a:xfrm>
            <a:off x="533400" y="5029200"/>
            <a:ext cx="8534400" cy="1938992"/>
          </a:xfrm>
          <a:prstGeom prst="rect">
            <a:avLst/>
          </a:prstGeom>
          <a:noFill/>
        </p:spPr>
        <p:txBody>
          <a:bodyPr wrap="square" rtlCol="0">
            <a:spAutoFit/>
          </a:bodyPr>
          <a:lstStyle/>
          <a:p>
            <a:r>
              <a:rPr lang="en-US" sz="2400" i="1" dirty="0" smtClean="0"/>
              <a:t>Faculty members develop learning outcomes to specify the knowledge, skills and habits of mind students should have upon completion of a course and/or program.  </a:t>
            </a:r>
            <a:r>
              <a:rPr lang="en-US" sz="2400" i="1" u="sng" dirty="0" smtClean="0"/>
              <a:t>Faculty must be able to observe and measure outcomes completed by individual students.  </a:t>
            </a:r>
            <a:endParaRPr lang="en-US" sz="2400" i="1" dirty="0" smtClean="0"/>
          </a:p>
          <a:p>
            <a:endParaRPr lang="en-US" sz="2400" i="1" dirty="0"/>
          </a:p>
        </p:txBody>
      </p:sp>
      <p:pic>
        <p:nvPicPr>
          <p:cNvPr id="4" name="LO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05800" y="152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60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Characteristics of Good Learning Outcomes</a:t>
            </a:r>
            <a:endParaRPr lang="en-US" dirty="0"/>
          </a:p>
        </p:txBody>
      </p:sp>
      <p:sp>
        <p:nvSpPr>
          <p:cNvPr id="3" name="Content Placeholder 2"/>
          <p:cNvSpPr>
            <a:spLocks noGrp="1"/>
          </p:cNvSpPr>
          <p:nvPr>
            <p:ph idx="1"/>
          </p:nvPr>
        </p:nvSpPr>
        <p:spPr/>
        <p:txBody>
          <a:bodyPr>
            <a:normAutofit/>
          </a:bodyPr>
          <a:lstStyle/>
          <a:p>
            <a:r>
              <a:rPr lang="en-US" sz="2800" dirty="0" smtClean="0">
                <a:solidFill>
                  <a:srgbClr val="0000FF"/>
                </a:solidFill>
              </a:rPr>
              <a:t>Clarify what you want students to accomplish</a:t>
            </a:r>
          </a:p>
          <a:p>
            <a:r>
              <a:rPr lang="en-US" sz="2800" dirty="0" smtClean="0">
                <a:solidFill>
                  <a:srgbClr val="C00000"/>
                </a:solidFill>
              </a:rPr>
              <a:t>Effectively communicate expectations to students</a:t>
            </a:r>
          </a:p>
          <a:p>
            <a:r>
              <a:rPr lang="en-US" sz="2800" dirty="0" smtClean="0">
                <a:solidFill>
                  <a:srgbClr val="0000FF"/>
                </a:solidFill>
              </a:rPr>
              <a:t>Help you select methods, materials and assignments that are appropriate</a:t>
            </a:r>
          </a:p>
          <a:p>
            <a:r>
              <a:rPr lang="en-US" sz="2800" dirty="0" smtClean="0">
                <a:solidFill>
                  <a:srgbClr val="C00000"/>
                </a:solidFill>
              </a:rPr>
              <a:t>Help guide development of assessments that show what students have learned</a:t>
            </a:r>
          </a:p>
        </p:txBody>
      </p:sp>
      <p:sp>
        <p:nvSpPr>
          <p:cNvPr id="5" name="Rectangle 4"/>
          <p:cNvSpPr/>
          <p:nvPr/>
        </p:nvSpPr>
        <p:spPr>
          <a:xfrm>
            <a:off x="389238" y="4572000"/>
            <a:ext cx="8305800" cy="1938992"/>
          </a:xfrm>
          <a:prstGeom prst="rect">
            <a:avLst/>
          </a:prstGeom>
        </p:spPr>
        <p:txBody>
          <a:bodyPr wrap="square">
            <a:spAutoFit/>
          </a:bodyPr>
          <a:lstStyle/>
          <a:p>
            <a:r>
              <a:rPr lang="en-US" sz="2400" i="1" dirty="0" smtClean="0"/>
              <a:t>Note: </a:t>
            </a:r>
            <a:r>
              <a:rPr lang="en-US" sz="2400" i="1" dirty="0"/>
              <a:t>P</a:t>
            </a:r>
            <a:r>
              <a:rPr lang="en-US" sz="2400" i="1" dirty="0" smtClean="0"/>
              <a:t>rogram learning outcomes are supported by underlying learning objectives and/or outcomes that collectively form the program LO. Ideally, these learning objectives are measurable in more than one course, by more than one means and are already stated for individual courses in your programs.</a:t>
            </a:r>
            <a:endParaRPr lang="en-US" sz="2400" i="1" dirty="0" smtClean="0">
              <a:solidFill>
                <a:srgbClr val="C00000"/>
              </a:solidFill>
            </a:endParaRPr>
          </a:p>
        </p:txBody>
      </p:sp>
      <p:pic>
        <p:nvPicPr>
          <p:cNvPr id="4" name="Characteristic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53400" y="152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3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293341" y="609600"/>
            <a:ext cx="6510906" cy="5791200"/>
          </a:xfrm>
          <a:prstGeom prst="triangle">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49434" y="3410126"/>
            <a:ext cx="2798720" cy="461665"/>
          </a:xfrm>
          <a:prstGeom prst="rect">
            <a:avLst/>
          </a:prstGeom>
          <a:noFill/>
        </p:spPr>
        <p:txBody>
          <a:bodyPr wrap="square" rtlCol="0">
            <a:spAutoFit/>
          </a:bodyPr>
          <a:lstStyle/>
          <a:p>
            <a:r>
              <a:rPr lang="en-US" sz="2400" dirty="0" smtClean="0"/>
              <a:t>Program Outcomes</a:t>
            </a:r>
            <a:endParaRPr lang="en-US" sz="2400" dirty="0"/>
          </a:p>
        </p:txBody>
      </p:sp>
      <p:sp>
        <p:nvSpPr>
          <p:cNvPr id="6" name="TextBox 5"/>
          <p:cNvSpPr txBox="1"/>
          <p:nvPr/>
        </p:nvSpPr>
        <p:spPr>
          <a:xfrm>
            <a:off x="3525880" y="1981200"/>
            <a:ext cx="2045828" cy="830997"/>
          </a:xfrm>
          <a:prstGeom prst="rect">
            <a:avLst/>
          </a:prstGeom>
          <a:noFill/>
        </p:spPr>
        <p:txBody>
          <a:bodyPr wrap="square" rtlCol="0">
            <a:spAutoFit/>
          </a:bodyPr>
          <a:lstStyle/>
          <a:p>
            <a:pPr algn="ctr"/>
            <a:r>
              <a:rPr lang="en-US" sz="2400" dirty="0" smtClean="0">
                <a:solidFill>
                  <a:schemeClr val="bg1"/>
                </a:solidFill>
              </a:rPr>
              <a:t>Institution</a:t>
            </a:r>
          </a:p>
          <a:p>
            <a:pPr algn="ctr"/>
            <a:r>
              <a:rPr lang="en-US" sz="2400" dirty="0" smtClean="0">
                <a:solidFill>
                  <a:schemeClr val="bg1"/>
                </a:solidFill>
              </a:rPr>
              <a:t>Outcomes</a:t>
            </a:r>
            <a:endParaRPr lang="en-US" sz="2400" dirty="0">
              <a:solidFill>
                <a:schemeClr val="bg1"/>
              </a:solidFill>
            </a:endParaRPr>
          </a:p>
        </p:txBody>
      </p:sp>
      <p:sp>
        <p:nvSpPr>
          <p:cNvPr id="7" name="TextBox 6"/>
          <p:cNvSpPr txBox="1"/>
          <p:nvPr/>
        </p:nvSpPr>
        <p:spPr>
          <a:xfrm>
            <a:off x="3253394" y="4658843"/>
            <a:ext cx="2590800" cy="461665"/>
          </a:xfrm>
          <a:prstGeom prst="rect">
            <a:avLst/>
          </a:prstGeom>
          <a:noFill/>
        </p:spPr>
        <p:txBody>
          <a:bodyPr wrap="square" rtlCol="0">
            <a:spAutoFit/>
          </a:bodyPr>
          <a:lstStyle/>
          <a:p>
            <a:r>
              <a:rPr lang="en-US" sz="2400" dirty="0" smtClean="0"/>
              <a:t>Course Outcomes</a:t>
            </a:r>
            <a:endParaRPr lang="en-US" sz="2400" dirty="0"/>
          </a:p>
        </p:txBody>
      </p:sp>
      <p:sp>
        <p:nvSpPr>
          <p:cNvPr id="8" name="TextBox 7"/>
          <p:cNvSpPr txBox="1"/>
          <p:nvPr/>
        </p:nvSpPr>
        <p:spPr>
          <a:xfrm>
            <a:off x="1729394" y="5715000"/>
            <a:ext cx="5638800" cy="461665"/>
          </a:xfrm>
          <a:prstGeom prst="rect">
            <a:avLst/>
          </a:prstGeom>
          <a:noFill/>
        </p:spPr>
        <p:txBody>
          <a:bodyPr wrap="square" rtlCol="0">
            <a:spAutoFit/>
          </a:bodyPr>
          <a:lstStyle/>
          <a:p>
            <a:r>
              <a:rPr lang="en-US" sz="2400" dirty="0" smtClean="0"/>
              <a:t>Supporting Learning Objectives/Outcomes</a:t>
            </a:r>
            <a:endParaRPr lang="en-US" sz="2400" dirty="0"/>
          </a:p>
        </p:txBody>
      </p:sp>
      <p:pic>
        <p:nvPicPr>
          <p:cNvPr id="2" name="pyrami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77200" y="609600"/>
            <a:ext cx="609600" cy="609600"/>
          </a:xfrm>
          <a:prstGeom prst="rect">
            <a:avLst/>
          </a:prstGeom>
        </p:spPr>
      </p:pic>
    </p:spTree>
    <p:extLst>
      <p:ext uri="{BB962C8B-B14F-4D97-AF65-F5344CB8AC3E}">
        <p14:creationId xmlns:p14="http://schemas.microsoft.com/office/powerpoint/2010/main" val="381233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93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go about doing this?</a:t>
            </a:r>
            <a:endParaRPr lang="en-US" dirty="0"/>
          </a:p>
        </p:txBody>
      </p:sp>
      <p:sp>
        <p:nvSpPr>
          <p:cNvPr id="3" name="Content Placeholder 2"/>
          <p:cNvSpPr>
            <a:spLocks noGrp="1"/>
          </p:cNvSpPr>
          <p:nvPr>
            <p:ph idx="1"/>
          </p:nvPr>
        </p:nvSpPr>
        <p:spPr>
          <a:xfrm>
            <a:off x="457200" y="1318418"/>
            <a:ext cx="8229600" cy="4525963"/>
          </a:xfrm>
        </p:spPr>
        <p:txBody>
          <a:bodyPr/>
          <a:lstStyle/>
          <a:p>
            <a:r>
              <a:rPr lang="en-US" dirty="0" smtClean="0">
                <a:solidFill>
                  <a:srgbClr val="0000FF"/>
                </a:solidFill>
              </a:rPr>
              <a:t>Build on work already done</a:t>
            </a:r>
          </a:p>
          <a:p>
            <a:r>
              <a:rPr lang="en-US" dirty="0" smtClean="0">
                <a:solidFill>
                  <a:srgbClr val="C00000"/>
                </a:solidFill>
              </a:rPr>
              <a:t>Use a reverse planning strategy</a:t>
            </a:r>
            <a:endParaRPr lang="en-US" dirty="0">
              <a:solidFill>
                <a:srgbClr val="C00000"/>
              </a:solidFill>
            </a:endParaRPr>
          </a:p>
        </p:txBody>
      </p:sp>
      <p:grpSp>
        <p:nvGrpSpPr>
          <p:cNvPr id="40" name="Group 39"/>
          <p:cNvGrpSpPr/>
          <p:nvPr/>
        </p:nvGrpSpPr>
        <p:grpSpPr>
          <a:xfrm>
            <a:off x="304800" y="3200400"/>
            <a:ext cx="2743200" cy="1447800"/>
            <a:chOff x="304800" y="3581400"/>
            <a:chExt cx="2743200" cy="1447800"/>
          </a:xfrm>
        </p:grpSpPr>
        <p:sp>
          <p:nvSpPr>
            <p:cNvPr id="4" name="Oval 3"/>
            <p:cNvSpPr/>
            <p:nvPr/>
          </p:nvSpPr>
          <p:spPr>
            <a:xfrm>
              <a:off x="304800" y="3962400"/>
              <a:ext cx="2743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must students learn in this program? </a:t>
              </a:r>
              <a:endParaRPr lang="en-US" dirty="0"/>
            </a:p>
          </p:txBody>
        </p:sp>
        <p:sp>
          <p:nvSpPr>
            <p:cNvPr id="8" name="TextBox 7"/>
            <p:cNvSpPr txBox="1"/>
            <p:nvPr/>
          </p:nvSpPr>
          <p:spPr>
            <a:xfrm>
              <a:off x="1295400" y="3581400"/>
              <a:ext cx="647293" cy="369332"/>
            </a:xfrm>
            <a:prstGeom prst="rect">
              <a:avLst/>
            </a:prstGeom>
            <a:noFill/>
          </p:spPr>
          <p:txBody>
            <a:bodyPr wrap="none" rtlCol="0">
              <a:spAutoFit/>
            </a:bodyPr>
            <a:lstStyle/>
            <a:p>
              <a:r>
                <a:rPr lang="en-US" b="1" dirty="0" smtClean="0">
                  <a:solidFill>
                    <a:srgbClr val="00B050"/>
                  </a:solidFill>
                </a:rPr>
                <a:t>Start</a:t>
              </a:r>
              <a:endParaRPr lang="en-US" b="1" dirty="0">
                <a:solidFill>
                  <a:srgbClr val="00B050"/>
                </a:solidFill>
              </a:endParaRPr>
            </a:p>
          </p:txBody>
        </p:sp>
      </p:grpSp>
      <p:grpSp>
        <p:nvGrpSpPr>
          <p:cNvPr id="42" name="Group 41"/>
          <p:cNvGrpSpPr/>
          <p:nvPr/>
        </p:nvGrpSpPr>
        <p:grpSpPr>
          <a:xfrm>
            <a:off x="6096000" y="3124200"/>
            <a:ext cx="2895600" cy="2133600"/>
            <a:chOff x="6096000" y="3505200"/>
            <a:chExt cx="2895600" cy="2133600"/>
          </a:xfrm>
        </p:grpSpPr>
        <p:sp>
          <p:nvSpPr>
            <p:cNvPr id="7" name="Oval 6"/>
            <p:cNvSpPr/>
            <p:nvPr/>
          </p:nvSpPr>
          <p:spPr>
            <a:xfrm>
              <a:off x="6248400" y="3962400"/>
              <a:ext cx="2743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Learning outcome statements</a:t>
              </a:r>
              <a:endParaRPr lang="en-US" dirty="0"/>
            </a:p>
          </p:txBody>
        </p:sp>
        <p:sp>
          <p:nvSpPr>
            <p:cNvPr id="9" name="TextBox 8"/>
            <p:cNvSpPr txBox="1"/>
            <p:nvPr/>
          </p:nvSpPr>
          <p:spPr>
            <a:xfrm>
              <a:off x="7391400" y="3581400"/>
              <a:ext cx="543739" cy="369332"/>
            </a:xfrm>
            <a:prstGeom prst="rect">
              <a:avLst/>
            </a:prstGeom>
            <a:noFill/>
          </p:spPr>
          <p:txBody>
            <a:bodyPr wrap="none" rtlCol="0">
              <a:spAutoFit/>
            </a:bodyPr>
            <a:lstStyle/>
            <a:p>
              <a:r>
                <a:rPr lang="en-US" b="1" dirty="0" smtClean="0">
                  <a:solidFill>
                    <a:srgbClr val="00B050"/>
                  </a:solidFill>
                </a:rPr>
                <a:t>End</a:t>
              </a:r>
              <a:endParaRPr lang="en-US" b="1" dirty="0">
                <a:solidFill>
                  <a:srgbClr val="00B050"/>
                </a:solidFill>
              </a:endParaRPr>
            </a:p>
          </p:txBody>
        </p:sp>
        <p:cxnSp>
          <p:nvCxnSpPr>
            <p:cNvPr id="11" name="Straight Arrow Connector 10"/>
            <p:cNvCxnSpPr>
              <a:stCxn id="5" idx="6"/>
              <a:endCxn id="7" idx="1"/>
            </p:cNvCxnSpPr>
            <p:nvPr/>
          </p:nvCxnSpPr>
          <p:spPr>
            <a:xfrm>
              <a:off x="6096000" y="3505200"/>
              <a:ext cx="554132" cy="613429"/>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6"/>
              <a:endCxn id="7" idx="3"/>
            </p:cNvCxnSpPr>
            <p:nvPr/>
          </p:nvCxnSpPr>
          <p:spPr>
            <a:xfrm flipV="1">
              <a:off x="6096000" y="4872971"/>
              <a:ext cx="554132" cy="765829"/>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2646268" y="2590800"/>
            <a:ext cx="3449732" cy="3200400"/>
            <a:chOff x="2646268" y="2971800"/>
            <a:chExt cx="3449732" cy="3200400"/>
          </a:xfrm>
        </p:grpSpPr>
        <p:sp>
          <p:nvSpPr>
            <p:cNvPr id="5" name="Oval 4"/>
            <p:cNvSpPr/>
            <p:nvPr/>
          </p:nvSpPr>
          <p:spPr>
            <a:xfrm>
              <a:off x="3352800" y="2971800"/>
              <a:ext cx="2743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do they do now?</a:t>
              </a:r>
              <a:endParaRPr lang="en-US" dirty="0"/>
            </a:p>
          </p:txBody>
        </p:sp>
        <p:sp>
          <p:nvSpPr>
            <p:cNvPr id="6" name="Oval 5"/>
            <p:cNvSpPr/>
            <p:nvPr/>
          </p:nvSpPr>
          <p:spPr>
            <a:xfrm>
              <a:off x="3352800" y="5105400"/>
              <a:ext cx="2743200"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do we measure what they do?</a:t>
              </a:r>
              <a:endParaRPr lang="en-US" dirty="0"/>
            </a:p>
          </p:txBody>
        </p:sp>
        <p:cxnSp>
          <p:nvCxnSpPr>
            <p:cNvPr id="25" name="Straight Arrow Connector 24"/>
            <p:cNvCxnSpPr>
              <a:stCxn id="4" idx="7"/>
              <a:endCxn id="5" idx="2"/>
            </p:cNvCxnSpPr>
            <p:nvPr/>
          </p:nvCxnSpPr>
          <p:spPr>
            <a:xfrm flipV="1">
              <a:off x="2646268" y="3505200"/>
              <a:ext cx="706532" cy="537229"/>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4" idx="5"/>
              <a:endCxn id="6" idx="2"/>
            </p:cNvCxnSpPr>
            <p:nvPr/>
          </p:nvCxnSpPr>
          <p:spPr>
            <a:xfrm>
              <a:off x="2646268" y="4796771"/>
              <a:ext cx="706532" cy="842029"/>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a:off x="6344233" y="5406086"/>
            <a:ext cx="2313454" cy="369332"/>
          </a:xfrm>
          <a:prstGeom prst="rect">
            <a:avLst/>
          </a:prstGeom>
          <a:noFill/>
        </p:spPr>
        <p:txBody>
          <a:bodyPr wrap="none" rtlCol="0">
            <a:spAutoFit/>
          </a:bodyPr>
          <a:lstStyle/>
          <a:p>
            <a:r>
              <a:rPr lang="en-US" dirty="0" smtClean="0"/>
              <a:t>Complete Exercise 1</a:t>
            </a:r>
            <a:endParaRPr lang="en-US" dirty="0"/>
          </a:p>
        </p:txBody>
      </p:sp>
      <p:pic>
        <p:nvPicPr>
          <p:cNvPr id="1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52887" y="152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49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Good Learning Outcomes</a:t>
            </a:r>
            <a:endParaRPr lang="en-US" dirty="0"/>
          </a:p>
        </p:txBody>
      </p:sp>
      <p:sp>
        <p:nvSpPr>
          <p:cNvPr id="3" name="Content Placeholder 2"/>
          <p:cNvSpPr>
            <a:spLocks noGrp="1"/>
          </p:cNvSpPr>
          <p:nvPr>
            <p:ph idx="1"/>
          </p:nvPr>
        </p:nvSpPr>
        <p:spPr>
          <a:xfrm>
            <a:off x="457200" y="1471056"/>
            <a:ext cx="5105400" cy="4525963"/>
          </a:xfrm>
        </p:spPr>
        <p:txBody>
          <a:bodyPr>
            <a:normAutofit fontScale="92500"/>
          </a:bodyPr>
          <a:lstStyle/>
          <a:p>
            <a:r>
              <a:rPr lang="en-US" dirty="0" smtClean="0">
                <a:solidFill>
                  <a:srgbClr val="0000FF"/>
                </a:solidFill>
              </a:rPr>
              <a:t>Determine what you want students to know and be able to do at completion of the degree/course</a:t>
            </a:r>
          </a:p>
          <a:p>
            <a:r>
              <a:rPr lang="en-US" dirty="0" smtClean="0">
                <a:solidFill>
                  <a:srgbClr val="C00000"/>
                </a:solidFill>
              </a:rPr>
              <a:t>Select an appropriate upper-level Bloom's taxonomy action verb for each</a:t>
            </a:r>
          </a:p>
          <a:p>
            <a:r>
              <a:rPr lang="en-US" dirty="0" smtClean="0">
                <a:solidFill>
                  <a:srgbClr val="0000FF"/>
                </a:solidFill>
              </a:rPr>
              <a:t>Specify performance criteria</a:t>
            </a:r>
          </a:p>
          <a:p>
            <a:r>
              <a:rPr lang="en-US" dirty="0" smtClean="0">
                <a:solidFill>
                  <a:srgbClr val="C00000"/>
                </a:solidFill>
              </a:rPr>
              <a:t>Write the outcomes</a:t>
            </a:r>
          </a:p>
        </p:txBody>
      </p:sp>
      <p:pic>
        <p:nvPicPr>
          <p:cNvPr id="4" name="Picture 3" descr="fx_Bloom_New.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2600" y="2286000"/>
            <a:ext cx="3348961" cy="2896077"/>
          </a:xfrm>
          <a:prstGeom prst="rect">
            <a:avLst/>
          </a:prstGeom>
          <a:ln>
            <a:noFill/>
          </a:ln>
        </p:spPr>
      </p:pic>
      <p:cxnSp>
        <p:nvCxnSpPr>
          <p:cNvPr id="6" name="Straight Arrow Connector 5"/>
          <p:cNvCxnSpPr/>
          <p:nvPr/>
        </p:nvCxnSpPr>
        <p:spPr>
          <a:xfrm flipV="1">
            <a:off x="4800600" y="3429000"/>
            <a:ext cx="1524000" cy="838200"/>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10200" y="5334000"/>
            <a:ext cx="3733800" cy="1200329"/>
          </a:xfrm>
          <a:prstGeom prst="rect">
            <a:avLst/>
          </a:prstGeom>
          <a:noFill/>
        </p:spPr>
        <p:txBody>
          <a:bodyPr wrap="square" rtlCol="0">
            <a:spAutoFit/>
          </a:bodyPr>
          <a:lstStyle/>
          <a:p>
            <a:r>
              <a:rPr lang="en-US" dirty="0" smtClean="0"/>
              <a:t>Bloom’s Taxonomy modified by Anderson and Krathwohl, 2001</a:t>
            </a:r>
          </a:p>
          <a:p>
            <a:r>
              <a:rPr lang="en-US" dirty="0" smtClean="0">
                <a:hlinkClick r:id="rId6"/>
              </a:rPr>
              <a:t>http://www.unco.edu/cetl/sir/stating_outcome/documents/Krathwohl.pdf</a:t>
            </a:r>
            <a:r>
              <a:rPr lang="en-US" dirty="0" smtClean="0"/>
              <a:t> </a:t>
            </a:r>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76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31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0.0.2212"/>
  <p:tag name="PPTVERSION" val="12"/>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1085</TotalTime>
  <Words>1178</Words>
  <Application>Microsoft Office PowerPoint</Application>
  <PresentationFormat>On-screen Show (4:3)</PresentationFormat>
  <Paragraphs>122</Paragraphs>
  <Slides>14</Slides>
  <Notes>10</Notes>
  <HiddenSlides>0</HiddenSlides>
  <MMClips>14</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Writing Learning Outcomes</vt:lpstr>
      <vt:lpstr>Goals</vt:lpstr>
      <vt:lpstr>PowerPoint Presentation</vt:lpstr>
      <vt:lpstr>Why Learning Outcomes?</vt:lpstr>
      <vt:lpstr>What are Learning Outcomes?</vt:lpstr>
      <vt:lpstr>Characteristics of Good Learning Outcomes</vt:lpstr>
      <vt:lpstr>PowerPoint Presentation</vt:lpstr>
      <vt:lpstr>How do we go about doing this?</vt:lpstr>
      <vt:lpstr>Developing Good Learning Outcomes</vt:lpstr>
      <vt:lpstr>Good Outcome Action Verbs:</vt:lpstr>
      <vt:lpstr>Good Outcome Action Verbs:</vt:lpstr>
      <vt:lpstr>For example: Students completing a Bachelor of Science degree in discipline X will be able to:</vt:lpstr>
      <vt:lpstr>Learning Outcomes Design Rubric</vt:lpstr>
      <vt:lpstr>Learning Outcomes Design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Steer</dc:creator>
  <cp:lastModifiedBy>Shatrich,Stefanie</cp:lastModifiedBy>
  <cp:revision>48</cp:revision>
  <cp:lastPrinted>2013-08-26T16:26:33Z</cp:lastPrinted>
  <dcterms:created xsi:type="dcterms:W3CDTF">2013-08-24T14:35:17Z</dcterms:created>
  <dcterms:modified xsi:type="dcterms:W3CDTF">2015-07-16T15:34:32Z</dcterms:modified>
</cp:coreProperties>
</file>