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9" r:id="rId9"/>
    <p:sldId id="268" r:id="rId10"/>
    <p:sldId id="266" r:id="rId11"/>
    <p:sldId id="273" r:id="rId12"/>
    <p:sldId id="267" r:id="rId13"/>
    <p:sldId id="270" r:id="rId14"/>
    <p:sldId id="260" r:id="rId15"/>
    <p:sldId id="271" r:id="rId16"/>
    <p:sldId id="272" r:id="rId17"/>
    <p:sldId id="261" r:id="rId18"/>
    <p:sldId id="274" r:id="rId19"/>
    <p:sldId id="275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0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8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7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3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FC4F-5FB8-4E34-A76F-8210B8434F7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cv9QT0KpA" TargetMode="External"/><Relationship Id="rId2" Type="http://schemas.openxmlformats.org/officeDocument/2006/relationships/hyperlink" Target="https://www.youtube.com/watch?v=03YmtX-lFk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each.ubc.ca/Bio-industry/Inex/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www.soaphistory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mrita.olabs.edu.in/?sub=73&amp;brch=3&amp;sim=120&amp;cnt=1" TargetMode="External"/><Relationship Id="rId5" Type="http://schemas.openxmlformats.org/officeDocument/2006/relationships/hyperlink" Target="https://water.usgs.gov/edu/hardness.html" TargetMode="External"/><Relationship Id="rId4" Type="http://schemas.openxmlformats.org/officeDocument/2006/relationships/hyperlink" Target="https://science360.gov/obj/tkn-video/81074969-11e0-4a2e-b674-8fc8886fd9c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cience360.gov/obj/tkn-video/81074969-11e0-4a2e-b674-8fc8886fd9c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Micelles to the Rescue: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How Soap Transports Debris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70148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Name: 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749"/>
            <a:ext cx="10515600" cy="1325563"/>
          </a:xfrm>
        </p:spPr>
        <p:txBody>
          <a:bodyPr/>
          <a:lstStyle/>
          <a:p>
            <a:r>
              <a:rPr lang="en-US" dirty="0" smtClean="0"/>
              <a:t>Micelles form when using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312"/>
            <a:ext cx="10515600" cy="5078436"/>
          </a:xfrm>
        </p:spPr>
        <p:txBody>
          <a:bodyPr>
            <a:normAutofit/>
          </a:bodyPr>
          <a:lstStyle/>
          <a:p>
            <a:r>
              <a:rPr lang="en-US" dirty="0" smtClean="0"/>
              <a:t>Why can’t water just clean everything?  Why use soap?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_____________________</a:t>
            </a:r>
            <a:r>
              <a:rPr lang="en-US" dirty="0" smtClean="0"/>
              <a:t>keeps water from easily spreading across a surface</a:t>
            </a:r>
          </a:p>
          <a:p>
            <a:pPr lvl="1"/>
            <a:r>
              <a:rPr lang="en-US" dirty="0" smtClean="0"/>
              <a:t>_______________________________________________________________________________________________.Water is not attracted to oil because oil is a nonpolar substance</a:t>
            </a:r>
          </a:p>
          <a:p>
            <a:r>
              <a:rPr lang="en-US" dirty="0" smtClean="0"/>
              <a:t>Soap can weaken surface tension because _____________________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Surfactant: </a:t>
            </a:r>
            <a:r>
              <a:rPr lang="en-US" dirty="0" err="1" smtClean="0"/>
              <a:t>SURface</a:t>
            </a:r>
            <a:r>
              <a:rPr lang="en-US" dirty="0" smtClean="0"/>
              <a:t> </a:t>
            </a:r>
            <a:r>
              <a:rPr lang="en-US" dirty="0" err="1" smtClean="0"/>
              <a:t>ACTive</a:t>
            </a:r>
            <a:r>
              <a:rPr lang="en-US" dirty="0" smtClean="0"/>
              <a:t> agents (they reduce surface tension of water)</a:t>
            </a:r>
          </a:p>
          <a:p>
            <a:r>
              <a:rPr lang="en-US" dirty="0" smtClean="0"/>
              <a:t>Surfactants _____________________________________________ , and this IMF attraction is what causes strong surface tension in water.</a:t>
            </a:r>
          </a:p>
          <a:p>
            <a:r>
              <a:rPr lang="en-US" dirty="0" smtClean="0"/>
              <a:t>The soap allows the water to flow more ________________ which allow __________________________across an oily surface to collect grime to be washed away.</a:t>
            </a:r>
          </a:p>
        </p:txBody>
      </p:sp>
    </p:spTree>
    <p:extLst>
      <p:ext uri="{BB962C8B-B14F-4D97-AF65-F5344CB8AC3E}">
        <p14:creationId xmlns:p14="http://schemas.microsoft.com/office/powerpoint/2010/main" val="42141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Breaks </a:t>
            </a:r>
            <a:r>
              <a:rPr lang="en-US" dirty="0"/>
              <a:t>S</a:t>
            </a:r>
            <a:r>
              <a:rPr lang="en-US" dirty="0" smtClean="0"/>
              <a:t>urface </a:t>
            </a:r>
            <a:r>
              <a:rPr lang="en-US" dirty="0"/>
              <a:t>T</a:t>
            </a:r>
            <a:r>
              <a:rPr lang="en-US" dirty="0" smtClean="0"/>
              <a:t>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Soap Breaking Surface Tension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Marangoni Effect </a:t>
            </a:r>
            <a:r>
              <a:rPr lang="en-US" dirty="0" smtClean="0"/>
              <a:t>– Soap Powered Boat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6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Micelles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551"/>
            <a:ext cx="10515600" cy="4351338"/>
          </a:xfrm>
        </p:spPr>
        <p:txBody>
          <a:bodyPr/>
          <a:lstStyle/>
          <a:p>
            <a:r>
              <a:rPr lang="en-US" dirty="0" smtClean="0"/>
              <a:t>The micelles carry the oily dirt particles away from the skin (or surface).</a:t>
            </a:r>
          </a:p>
          <a:p>
            <a:r>
              <a:rPr lang="en-US" dirty="0" smtClean="0"/>
              <a:t>The water molecules hold the micelles in solution and carry them down the drain!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07_24Figure_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9512" b="6363"/>
          <a:stretch>
            <a:fillRect/>
          </a:stretch>
        </p:blipFill>
        <p:spPr bwMode="auto">
          <a:xfrm>
            <a:off x="838200" y="3252652"/>
            <a:ext cx="3668115" cy="32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7064" y="3570220"/>
            <a:ext cx="4850093" cy="27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264331" y="47605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459458"/>
            <a:ext cx="3784209" cy="1325563"/>
          </a:xfrm>
        </p:spPr>
        <p:txBody>
          <a:bodyPr/>
          <a:lstStyle/>
          <a:p>
            <a:r>
              <a:rPr lang="en-US" dirty="0" smtClean="0"/>
              <a:t>Describe what is happening:</a:t>
            </a:r>
            <a:endParaRPr lang="en-US" dirty="0"/>
          </a:p>
        </p:txBody>
      </p:sp>
      <p:pic>
        <p:nvPicPr>
          <p:cNvPr id="2050" name="Picture 2" descr="http://amrita.olabs.edu.in/userfiles/1/image/img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135902"/>
            <a:ext cx="7851958" cy="67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6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Hardness Affects Micelles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7613"/>
            <a:ext cx="10515600" cy="4351338"/>
          </a:xfrm>
        </p:spPr>
        <p:txBody>
          <a:bodyPr/>
          <a:lstStyle/>
          <a:p>
            <a:r>
              <a:rPr lang="en-US" dirty="0" smtClean="0"/>
              <a:t>What is water hardness?</a:t>
            </a:r>
          </a:p>
          <a:p>
            <a:pPr lvl="1"/>
            <a:r>
              <a:rPr lang="en-US" dirty="0" smtClean="0"/>
              <a:t>_____________________________________________________________</a:t>
            </a:r>
          </a:p>
          <a:p>
            <a:pPr lvl="1"/>
            <a:r>
              <a:rPr lang="en-US" dirty="0" smtClean="0"/>
              <a:t>A common dissolved ionic compound in water is Calcium Carbonate (CaCO</a:t>
            </a:r>
            <a:r>
              <a:rPr lang="en-US" sz="1000" dirty="0" smtClean="0"/>
              <a:t>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0-60 mg/L CaCO</a:t>
            </a:r>
            <a:r>
              <a:rPr lang="en-US" sz="1000" dirty="0" smtClean="0"/>
              <a:t>3</a:t>
            </a:r>
            <a:r>
              <a:rPr lang="en-US" dirty="0" smtClean="0"/>
              <a:t>  (_________________________)</a:t>
            </a:r>
          </a:p>
          <a:p>
            <a:pPr lvl="2"/>
            <a:r>
              <a:rPr lang="en-US" dirty="0" smtClean="0"/>
              <a:t>61-120 mg/L CaCO</a:t>
            </a:r>
            <a:r>
              <a:rPr lang="en-US" sz="800" dirty="0" smtClean="0"/>
              <a:t>3 </a:t>
            </a:r>
            <a:r>
              <a:rPr lang="en-US" dirty="0" smtClean="0"/>
              <a:t> (___________________________)</a:t>
            </a:r>
          </a:p>
          <a:p>
            <a:pPr lvl="2"/>
            <a:r>
              <a:rPr lang="en-US" dirty="0" smtClean="0"/>
              <a:t>121-180 mg/L CaCO</a:t>
            </a:r>
            <a:r>
              <a:rPr lang="en-US" sz="800" dirty="0" smtClean="0"/>
              <a:t>3 </a:t>
            </a:r>
            <a:r>
              <a:rPr lang="en-US" dirty="0" smtClean="0"/>
              <a:t> (___________________________)</a:t>
            </a:r>
          </a:p>
          <a:p>
            <a:r>
              <a:rPr lang="en-US" dirty="0" smtClean="0"/>
              <a:t>How does hard water affect soap?</a:t>
            </a:r>
          </a:p>
          <a:p>
            <a:pPr lvl="1"/>
            <a:r>
              <a:rPr lang="en-US" dirty="0"/>
              <a:t>The hydrophilic (polar) end of an individual soap molecule is negatively charged.   So what do you think happens when </a:t>
            </a:r>
            <a:r>
              <a:rPr lang="en-US" dirty="0" smtClean="0"/>
              <a:t>using soap in </a:t>
            </a:r>
            <a:r>
              <a:rPr lang="en-US" dirty="0"/>
              <a:t>hard water?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1" y="5054101"/>
            <a:ext cx="36861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Hardness </a:t>
            </a:r>
            <a:r>
              <a:rPr lang="en-US" dirty="0"/>
              <a:t>A</a:t>
            </a:r>
            <a:r>
              <a:rPr lang="en-US" dirty="0" smtClean="0"/>
              <a:t>ffects </a:t>
            </a:r>
            <a:r>
              <a:rPr lang="en-US" dirty="0"/>
              <a:t>M</a:t>
            </a:r>
            <a:r>
              <a:rPr lang="en-US" dirty="0" smtClean="0"/>
              <a:t>icelle </a:t>
            </a:r>
            <a:r>
              <a:rPr lang="en-US" dirty="0"/>
              <a:t>F</a:t>
            </a:r>
            <a:r>
              <a:rPr lang="en-US" dirty="0" smtClean="0"/>
              <a:t>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1539204"/>
            <a:ext cx="8152752" cy="4884664"/>
          </a:xfrm>
        </p:spPr>
        <p:txBody>
          <a:bodyPr/>
          <a:lstStyle/>
          <a:p>
            <a:r>
              <a:rPr lang="en-US" dirty="0" smtClean="0"/>
              <a:t>(IN WATER)     CaCO</a:t>
            </a:r>
            <a:r>
              <a:rPr lang="en-US" sz="1000" dirty="0" smtClean="0"/>
              <a:t>3</a:t>
            </a:r>
            <a:r>
              <a:rPr lang="en-US" dirty="0" smtClean="0"/>
              <a:t> (s)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</a:rPr>
              <a:t>Ca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aq</a:t>
            </a:r>
            <a:r>
              <a:rPr lang="en-US" dirty="0" smtClean="0">
                <a:solidFill>
                  <a:srgbClr val="C00000"/>
                </a:solidFill>
              </a:rPr>
              <a:t>)  </a:t>
            </a:r>
            <a:r>
              <a:rPr lang="en-US" dirty="0" smtClean="0"/>
              <a:t>+  CO</a:t>
            </a:r>
            <a:r>
              <a:rPr lang="en-US" sz="1000" dirty="0" smtClean="0"/>
              <a:t>3</a:t>
            </a:r>
            <a:r>
              <a:rPr lang="en-US" baseline="30000" dirty="0" smtClean="0"/>
              <a:t>2⁻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 smtClean="0"/>
          </a:p>
        </p:txBody>
      </p:sp>
      <p:pic>
        <p:nvPicPr>
          <p:cNvPr id="1028" name="Picture 4" descr="Image result for Calcium 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11" y="2158964"/>
            <a:ext cx="2629828" cy="21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33" y="2767452"/>
            <a:ext cx="3695700" cy="9620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662647" y="3075176"/>
            <a:ext cx="850548" cy="74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77776" y="3056709"/>
            <a:ext cx="631583" cy="3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203" y="2518496"/>
            <a:ext cx="1889563" cy="21954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039559" y="2505051"/>
            <a:ext cx="2452052" cy="2826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991476" y="2505051"/>
            <a:ext cx="2279980" cy="2322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7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Scum:</a:t>
            </a:r>
            <a:br>
              <a:rPr lang="en-US" dirty="0" smtClean="0"/>
            </a:br>
            <a:r>
              <a:rPr lang="en-US" dirty="0" smtClean="0"/>
              <a:t>Calcium Ions attached to Soap Molecules</a:t>
            </a:r>
            <a:endParaRPr lang="en-US" dirty="0"/>
          </a:p>
        </p:txBody>
      </p:sp>
      <p:pic>
        <p:nvPicPr>
          <p:cNvPr id="2052" name="Picture 4" descr="Image result for soap scum in w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85" y="1690687"/>
            <a:ext cx="6869815" cy="50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ard water so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0" y="1690687"/>
            <a:ext cx="3324901" cy="49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Applications for Polymer Micelles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3937" cy="4351338"/>
          </a:xfrm>
        </p:spPr>
        <p:txBody>
          <a:bodyPr/>
          <a:lstStyle/>
          <a:p>
            <a:r>
              <a:rPr lang="en-US" dirty="0" smtClean="0"/>
              <a:t>A chemical delivery system for medication – polymers used to create a “</a:t>
            </a:r>
            <a:r>
              <a:rPr lang="en-US" dirty="0" err="1" smtClean="0"/>
              <a:t>nanocapsule</a:t>
            </a:r>
            <a:r>
              <a:rPr lang="en-US" dirty="0" smtClean="0"/>
              <a:t>” (University of Akron)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Creating multi-layered micelles with polymers (University of Akron)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1364252"/>
            <a:ext cx="3810000" cy="328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81" y="4441372"/>
            <a:ext cx="4717773" cy="23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7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51" y="1149533"/>
            <a:ext cx="5460274" cy="5460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for Polymer Micelles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6086" cy="4351338"/>
          </a:xfrm>
        </p:spPr>
        <p:txBody>
          <a:bodyPr/>
          <a:lstStyle/>
          <a:p>
            <a:r>
              <a:rPr lang="en-US" dirty="0" smtClean="0"/>
              <a:t>Many __________________________contain chemicals that enhance the effect of micelles.</a:t>
            </a:r>
          </a:p>
          <a:p>
            <a:r>
              <a:rPr lang="en-US" dirty="0" smtClean="0"/>
              <a:t>Lubrizol Corporation makes chemical _____________ that are placed into lotions which enhance the ______________________________.</a:t>
            </a:r>
          </a:p>
          <a:p>
            <a:r>
              <a:rPr lang="en-US" dirty="0" smtClean="0"/>
              <a:t>Detergent companies have been researching better methods of using micelles for over 100 years.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70" y="4395334"/>
            <a:ext cx="1781629" cy="1781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51" y="1690688"/>
            <a:ext cx="1852748" cy="1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describe what is happening in the images below using proper chemistry terms?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88" y="1825625"/>
            <a:ext cx="4835424" cy="4351338"/>
          </a:xfrm>
        </p:spPr>
      </p:pic>
    </p:spTree>
    <p:extLst>
      <p:ext uri="{BB962C8B-B14F-4D97-AF65-F5344CB8AC3E}">
        <p14:creationId xmlns:p14="http://schemas.microsoft.com/office/powerpoint/2010/main" val="23294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Soap Making - A 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825625"/>
            <a:ext cx="114071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Soap may be ________________________________________________!</a:t>
            </a:r>
          </a:p>
          <a:p>
            <a:r>
              <a:rPr lang="en-US" dirty="0" smtClean="0"/>
              <a:t>2,800 B.C. –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1550 B.C. – Egyptian writing reveals soap Egyptians made soap by mixing ____________________________________________________.</a:t>
            </a:r>
          </a:p>
          <a:p>
            <a:pPr lvl="1"/>
            <a:r>
              <a:rPr lang="en-US" altLang="en-US" dirty="0" smtClean="0"/>
              <a:t>Egyptians </a:t>
            </a:r>
            <a:r>
              <a:rPr lang="en-US" altLang="en-US" dirty="0"/>
              <a:t>medical scrolls recommend a soap </a:t>
            </a:r>
            <a:r>
              <a:rPr lang="en-US" altLang="en-US" dirty="0" smtClean="0"/>
              <a:t>for skin conditions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http://www.soaphistory.net/</a:t>
            </a:r>
            <a:endParaRPr lang="en-US" dirty="0" smtClean="0"/>
          </a:p>
          <a:p>
            <a:r>
              <a:rPr lang="en-US" altLang="en-US" dirty="0">
                <a:hlinkClick r:id="rId3"/>
              </a:rPr>
              <a:t>http://www.bioteach.ubc.ca/Bio-industry/Inex/</a:t>
            </a:r>
            <a:endParaRPr lang="en-US" altLang="en-US" dirty="0"/>
          </a:p>
          <a:p>
            <a:r>
              <a:rPr lang="en-US" dirty="0" smtClean="0">
                <a:hlinkClick r:id="rId4"/>
              </a:rPr>
              <a:t>https://science360.gov/obj/tkn-video/81074969-11e0-4a2e-b674-8fc8886fd9c3</a:t>
            </a:r>
            <a:endParaRPr lang="en-US" dirty="0" smtClean="0"/>
          </a:p>
          <a:p>
            <a:r>
              <a:rPr lang="en-US" altLang="en-US" dirty="0"/>
              <a:t>Copyright © 2007 Pearson Benjamin Cummings.  All rights reserved.</a:t>
            </a:r>
          </a:p>
          <a:p>
            <a:r>
              <a:rPr lang="en-US" dirty="0" smtClean="0">
                <a:hlinkClick r:id="rId5"/>
              </a:rPr>
              <a:t>https://water.usgs.gov/edu/hardness.html</a:t>
            </a:r>
            <a:endParaRPr lang="en-US" dirty="0" smtClean="0"/>
          </a:p>
          <a:p>
            <a:r>
              <a:rPr lang="en-US" dirty="0" smtClean="0"/>
              <a:t>Chemistry, A Molecular Approach  </a:t>
            </a:r>
            <a:r>
              <a:rPr lang="en-US" dirty="0" err="1" smtClean="0"/>
              <a:t>Tro</a:t>
            </a:r>
            <a:r>
              <a:rPr lang="en-US" dirty="0" smtClean="0"/>
              <a:t> 2014  Pearson</a:t>
            </a:r>
          </a:p>
          <a:p>
            <a:r>
              <a:rPr lang="en-US" dirty="0">
                <a:hlinkClick r:id="rId6"/>
              </a:rPr>
              <a:t>http://amrita.olabs.edu.in/?sub=73&amp;brch=3&amp;sim=120&amp;cnt=1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07_24Figure_IL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9512" b="6363"/>
          <a:stretch>
            <a:fillRect/>
          </a:stretch>
        </p:blipFill>
        <p:spPr bwMode="auto">
          <a:xfrm>
            <a:off x="11073845" y="3753065"/>
            <a:ext cx="559910" cy="4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6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108" y="4329989"/>
            <a:ext cx="3474300" cy="2088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8"/>
            <a:ext cx="10515600" cy="501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____			    ________			      ______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 descr="woodash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98" y="2023313"/>
            <a:ext cx="2193925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l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2056406"/>
            <a:ext cx="2057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ut11-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3" y="2078286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oss 6"/>
          <p:cNvSpPr/>
          <p:nvPr/>
        </p:nvSpPr>
        <p:spPr>
          <a:xfrm>
            <a:off x="4323805" y="2921793"/>
            <a:ext cx="887957" cy="87949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729578" y="3051769"/>
            <a:ext cx="1196222" cy="749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707" y="4412849"/>
            <a:ext cx="2168435" cy="1922371"/>
          </a:xfrm>
          <a:prstGeom prst="rect">
            <a:avLst/>
          </a:prstGeom>
        </p:spPr>
      </p:pic>
      <p:sp>
        <p:nvSpPr>
          <p:cNvPr id="11" name="Cross 10"/>
          <p:cNvSpPr/>
          <p:nvPr/>
        </p:nvSpPr>
        <p:spPr>
          <a:xfrm>
            <a:off x="4361225" y="5032396"/>
            <a:ext cx="887957" cy="87949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5101" y="4876738"/>
            <a:ext cx="590550" cy="14001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095912" y="5087110"/>
            <a:ext cx="1196222" cy="749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72" y="2084999"/>
            <a:ext cx="7191076" cy="2725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100"/>
          </a:xfrm>
        </p:spPr>
        <p:txBody>
          <a:bodyPr/>
          <a:lstStyle/>
          <a:p>
            <a:r>
              <a:rPr lang="en-US" dirty="0" smtClean="0"/>
              <a:t>The 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1161226"/>
            <a:ext cx="10687593" cy="5487768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chemeClr val="folHlink"/>
                </a:solidFill>
              </a:rPr>
              <a:t>Saponification____________________________________________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_________________________________________________________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The soap incorporates the glycerol and forms an </a:t>
            </a:r>
            <a:r>
              <a:rPr lang="en-US" dirty="0" smtClean="0">
                <a:solidFill>
                  <a:srgbClr val="FF0000"/>
                </a:solidFill>
              </a:rPr>
              <a:t>________________</a:t>
            </a:r>
            <a:r>
              <a:rPr lang="en-US" altLang="en-US" dirty="0" smtClean="0"/>
              <a:t> molecule</a:t>
            </a:r>
          </a:p>
          <a:p>
            <a:pPr lvl="1"/>
            <a:r>
              <a:rPr lang="en-US" altLang="en-US" dirty="0" smtClean="0"/>
              <a:t>______________________________________________________________________________________________________________________________</a:t>
            </a:r>
            <a:endParaRPr lang="en-US" alt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Amphiphilic Soap Molecule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hospho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4" y="2273346"/>
            <a:ext cx="39719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o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53" y="3182983"/>
            <a:ext cx="6781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1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99" y="4922213"/>
            <a:ext cx="1864635" cy="1771403"/>
          </a:xfrm>
          <a:prstGeom prst="rect">
            <a:avLst/>
          </a:prstGeom>
        </p:spPr>
      </p:pic>
      <p:pic>
        <p:nvPicPr>
          <p:cNvPr id="7" name="Picture 8" descr="FBMen_Mic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8534" y="3713911"/>
            <a:ext cx="3735262" cy="35796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mice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34" y="189661"/>
            <a:ext cx="36957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09" y="294344"/>
            <a:ext cx="10515600" cy="1325563"/>
          </a:xfrm>
        </p:spPr>
        <p:txBody>
          <a:bodyPr/>
          <a:lstStyle/>
          <a:p>
            <a:r>
              <a:rPr lang="en-US" dirty="0" smtClean="0"/>
              <a:t>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09" y="1538242"/>
            <a:ext cx="7300334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S</a:t>
            </a:r>
            <a:r>
              <a:rPr lang="en-US" altLang="en-US" dirty="0" smtClean="0"/>
              <a:t>oap </a:t>
            </a:r>
            <a:r>
              <a:rPr lang="en-US" altLang="en-US" dirty="0"/>
              <a:t>molecules act like a diplomat, </a:t>
            </a:r>
            <a:r>
              <a:rPr lang="en-US" altLang="en-US" dirty="0" smtClean="0"/>
              <a:t>_________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 smtClean="0"/>
              <a:t>________________________________________________________________________________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 How? </a:t>
            </a: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</a:t>
            </a:r>
            <a:r>
              <a:rPr lang="en-US" altLang="en-US" dirty="0"/>
              <a:t>soap is added to the water, the </a:t>
            </a:r>
            <a:r>
              <a:rPr lang="en-US" altLang="en-US" dirty="0" smtClean="0">
                <a:solidFill>
                  <a:srgbClr val="FF3300"/>
                </a:solidFill>
              </a:rPr>
              <a:t>_________________</a:t>
            </a:r>
            <a:r>
              <a:rPr lang="en-US" altLang="en-US" dirty="0" smtClean="0">
                <a:solidFill>
                  <a:schemeClr val="folHlink"/>
                </a:solidFill>
              </a:rPr>
              <a:t>______</a:t>
            </a:r>
            <a:r>
              <a:rPr lang="en-US" altLang="en-US" dirty="0" smtClean="0"/>
              <a:t>heads </a:t>
            </a:r>
            <a:r>
              <a:rPr lang="en-US" altLang="en-US" dirty="0"/>
              <a:t>of its molecules stay </a:t>
            </a:r>
            <a:r>
              <a:rPr lang="en-US" altLang="en-US" dirty="0" smtClean="0"/>
              <a:t>in </a:t>
            </a:r>
            <a:r>
              <a:rPr lang="en-US" altLang="en-US" dirty="0"/>
              <a:t>the water (</a:t>
            </a:r>
            <a:r>
              <a:rPr lang="en-US" altLang="en-US" dirty="0" smtClean="0"/>
              <a:t>they are attracted to water),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</a:t>
            </a:r>
            <a:r>
              <a:rPr lang="en-US" altLang="en-US" dirty="0" smtClean="0"/>
              <a:t>he </a:t>
            </a:r>
            <a:r>
              <a:rPr lang="en-US" altLang="en-US" dirty="0"/>
              <a:t>long </a:t>
            </a:r>
            <a:r>
              <a:rPr lang="en-US" altLang="en-US" dirty="0" smtClean="0">
                <a:solidFill>
                  <a:srgbClr val="FF3300"/>
                </a:solidFill>
              </a:rPr>
              <a:t>_____________________</a:t>
            </a:r>
            <a:r>
              <a:rPr lang="en-US" altLang="en-US" dirty="0" smtClean="0"/>
              <a:t>chains </a:t>
            </a:r>
            <a:r>
              <a:rPr lang="en-US" altLang="en-US" dirty="0"/>
              <a:t>join the oil particles and remain inwards (escaping from the water). 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This behavior forms a </a:t>
            </a:r>
            <a:r>
              <a:rPr lang="en-US" altLang="en-US" u="sng" dirty="0" smtClean="0">
                <a:solidFill>
                  <a:srgbClr val="FF0000"/>
                </a:solidFill>
              </a:rPr>
              <a:t>_____________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2" y="67139"/>
            <a:ext cx="10515600" cy="1325563"/>
          </a:xfrm>
        </p:spPr>
        <p:txBody>
          <a:bodyPr/>
          <a:lstStyle/>
          <a:p>
            <a:r>
              <a:rPr lang="en-US" dirty="0" smtClean="0"/>
              <a:t>Micelles 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702"/>
            <a:ext cx="8305130" cy="5297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How Soap Works – Video</a:t>
            </a:r>
            <a:endParaRPr lang="en-US" dirty="0"/>
          </a:p>
          <a:p>
            <a:r>
              <a:rPr lang="en-US" dirty="0" smtClean="0"/>
              <a:t>When enough soap is added to water the soap molecules (sodium stearate) aggregate into micelles.</a:t>
            </a:r>
          </a:p>
          <a:p>
            <a:r>
              <a:rPr lang="en-US" dirty="0" smtClean="0"/>
              <a:t>_________________________________________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________________________________________________________</a:t>
            </a:r>
            <a:r>
              <a:rPr lang="en-US" dirty="0" smtClean="0"/>
              <a:t>in solution due to collisions with other molecules in the solution</a:t>
            </a:r>
          </a:p>
          <a:p>
            <a:r>
              <a:rPr lang="en-US" dirty="0" smtClean="0"/>
              <a:t>The specific colloid formed is called an </a:t>
            </a:r>
            <a:r>
              <a:rPr lang="en-US" dirty="0" smtClean="0">
                <a:solidFill>
                  <a:srgbClr val="FF0000"/>
                </a:solidFill>
              </a:rPr>
              <a:t>____________</a:t>
            </a:r>
            <a:endParaRPr lang="en-US" dirty="0" smtClean="0"/>
          </a:p>
          <a:p>
            <a:pPr lvl="1"/>
            <a:r>
              <a:rPr lang="en-US" dirty="0" smtClean="0"/>
              <a:t>Emulsion: ________________________________________</a:t>
            </a:r>
          </a:p>
          <a:p>
            <a:pPr marL="457200" lvl="1" indent="0">
              <a:buNone/>
            </a:pPr>
            <a:r>
              <a:rPr lang="en-US" dirty="0" smtClean="0"/>
              <a:t>__________________________________________________</a:t>
            </a:r>
          </a:p>
          <a:p>
            <a:r>
              <a:rPr lang="en-US" dirty="0"/>
              <a:t>When viewed under a microscope, colloids are very jittery due to </a:t>
            </a:r>
            <a:r>
              <a:rPr lang="en-US" dirty="0" smtClean="0">
                <a:solidFill>
                  <a:srgbClr val="FF0000"/>
                </a:solidFill>
              </a:rPr>
              <a:t>___________________________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7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0" y="-19975"/>
            <a:ext cx="3048670" cy="426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119" y="981893"/>
            <a:ext cx="1097280" cy="1042416"/>
          </a:xfrm>
          <a:prstGeom prst="rect">
            <a:avLst/>
          </a:prstGeom>
        </p:spPr>
      </p:pic>
      <p:pic>
        <p:nvPicPr>
          <p:cNvPr id="1026" name="Picture 2" descr="Image result for brownian motion mice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90" y="4355828"/>
            <a:ext cx="3143678" cy="233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4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Micelle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44815" cy="4351338"/>
          </a:xfrm>
        </p:spPr>
        <p:txBody>
          <a:bodyPr/>
          <a:lstStyle/>
          <a:p>
            <a:r>
              <a:rPr lang="en-US" dirty="0" smtClean="0"/>
              <a:t>The “colloidal particles” are micelles which form immediately when the soap dissolves in water.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230" y="365126"/>
            <a:ext cx="408981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7258"/>
          </a:xfrm>
        </p:spPr>
        <p:txBody>
          <a:bodyPr/>
          <a:lstStyle/>
          <a:p>
            <a:r>
              <a:rPr lang="en-US" dirty="0" smtClean="0"/>
              <a:t>Micelle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2384"/>
            <a:ext cx="10515600" cy="4351338"/>
          </a:xfrm>
        </p:spPr>
        <p:txBody>
          <a:bodyPr/>
          <a:lstStyle/>
          <a:p>
            <a:r>
              <a:rPr lang="en-US" dirty="0" smtClean="0"/>
              <a:t>You can tell if a substance is a colloid if the substance refracts light when shined into a colloidal solution.  _______________________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_______________________________________________________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3186113"/>
            <a:ext cx="4238625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41269"/>
            <a:ext cx="5952580" cy="38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2012</TotalTime>
  <Words>636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Micelles to the Rescue:  How Soap Transports Debris</vt:lpstr>
      <vt:lpstr>History of Soap Making - A Brief Overview</vt:lpstr>
      <vt:lpstr>The Chemistry of Soap</vt:lpstr>
      <vt:lpstr>The Chemistry of Soap</vt:lpstr>
      <vt:lpstr>Chemistry of Soap</vt:lpstr>
      <vt:lpstr>Chemistry of Soap</vt:lpstr>
      <vt:lpstr>Micelles Formation </vt:lpstr>
      <vt:lpstr>Micelle Formation</vt:lpstr>
      <vt:lpstr>Micelle Formation</vt:lpstr>
      <vt:lpstr>Micelles form when using Soap</vt:lpstr>
      <vt:lpstr>Soap Breaks Surface Tension</vt:lpstr>
      <vt:lpstr>Micelles to the rescue</vt:lpstr>
      <vt:lpstr>Describe what is happening:</vt:lpstr>
      <vt:lpstr>Water Hardness Affects Micelles Formation</vt:lpstr>
      <vt:lpstr>Water Hardness Affects Micelle Formation</vt:lpstr>
      <vt:lpstr>Soap Scum: Calcium Ions attached to Soap Molecules</vt:lpstr>
      <vt:lpstr>Industrial Applications for Polymer Micelles </vt:lpstr>
      <vt:lpstr>Industrial Applications for Polymer Micelles </vt:lpstr>
      <vt:lpstr>Can you describe what is happening in the images below using proper chemistry terms?</vt:lpstr>
      <vt:lpstr>Reference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Kiddey, Ryan</dc:creator>
  <cp:lastModifiedBy>Miller,Jason E</cp:lastModifiedBy>
  <cp:revision>61</cp:revision>
  <dcterms:created xsi:type="dcterms:W3CDTF">2017-06-27T19:00:57Z</dcterms:created>
  <dcterms:modified xsi:type="dcterms:W3CDTF">2018-01-04T20:04:41Z</dcterms:modified>
</cp:coreProperties>
</file>