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72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0983553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epoxytechhouston.com/houston-epoxy-flooring-services/commercial-epoxy-floori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en.wikipedia.org/wiki/Epoxy%23/media/File:VernetzteEpoxidharze.sv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k12s.phast.umass.edu/sess/gralinski/Scientific_inquiry_vs__Engineering_Design.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core77.com/posts/27568/Epoxy-Resin-10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nX6GxoiCneY" TargetMode="External"/><Relationship Id="rId4" Type="http://schemas.openxmlformats.org/officeDocument/2006/relationships/hyperlink" Target="https://www.google.com/search?site=&amp;tbm=isch&amp;source=hp&amp;biw=1144&amp;bih=637&amp;q=epoxy+resin&amp;oq=epoxy&amp;gs_l=img.3.0.35i39k1j0l9.751.1510.0.2758.6.6.0.0.0.0.196.474.3j2.5.0....0...1.1.64.img..1.5.474.0.3Y-LqIDNpZM%23tbm=isch&amp;q=epoxy+resin&amp;chips=q:epoxy%20resin,g_2:countertop&amp;imgrc=WyUdNXRqbpld4M"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https://chem.libretexts.org/Textbook_Maps/General_Chemistry_Textbook_Maps/Map%3A_Chem1_(Lower)/07%3A_Solids_and_Liquids/7.09%3A_Polymers_and_Plastics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Cite Olmstead and Williams Book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Image Links</a:t>
            </a:r>
          </a:p>
          <a:p>
            <a:pPr lvl="0" rtl="0">
              <a:lnSpc>
                <a:spcPct val="109090"/>
              </a:lnSpc>
              <a:spcBef>
                <a:spcPts val="0"/>
              </a:spcBef>
              <a:buNone/>
            </a:pPr>
            <a:r>
              <a:rPr lang="en" sz="1000">
                <a:solidFill>
                  <a:srgbClr val="888888"/>
                </a:solidFill>
                <a:highlight>
                  <a:srgbClr val="222222"/>
                </a:highlight>
                <a:latin typeface="Roboto"/>
                <a:ea typeface="Roboto"/>
                <a:cs typeface="Roboto"/>
                <a:sym typeface="Roboto"/>
              </a:rPr>
              <a:t>epoxy-science-table-diversified</a:t>
            </a:r>
          </a:p>
          <a:p>
            <a:pPr lvl="0" rtl="0">
              <a:lnSpc>
                <a:spcPct val="109090"/>
              </a:lnSpc>
              <a:spcBef>
                <a:spcPts val="0"/>
              </a:spcBef>
              <a:buNone/>
            </a:pPr>
            <a:endParaRPr sz="1000">
              <a:solidFill>
                <a:srgbClr val="888888"/>
              </a:solidFill>
              <a:highlight>
                <a:srgbClr val="222222"/>
              </a:highlight>
              <a:latin typeface="Roboto"/>
              <a:ea typeface="Roboto"/>
              <a:cs typeface="Roboto"/>
              <a:sym typeface="Roboto"/>
            </a:endParaRPr>
          </a:p>
          <a:p>
            <a:pPr lvl="0">
              <a:spcBef>
                <a:spcPts val="0"/>
              </a:spcBef>
              <a:buNone/>
            </a:pPr>
            <a:r>
              <a:rPr lang="en" u="sng">
                <a:solidFill>
                  <a:schemeClr val="hlink"/>
                </a:solidFill>
                <a:hlinkClick r:id="rId3"/>
              </a:rPr>
              <a:t>http://epoxytechhouston.com/houston-epoxy-flooring-services/commercial-epoxy-flooring/</a:t>
            </a:r>
          </a:p>
          <a:p>
            <a:pPr lvl="0">
              <a:spcBef>
                <a:spcPts val="0"/>
              </a:spcBef>
              <a:buNone/>
            </a:pPr>
            <a:endParaRPr/>
          </a:p>
          <a:p>
            <a:pPr lvl="0">
              <a:spcBef>
                <a:spcPts val="0"/>
              </a:spcBef>
              <a:buNone/>
            </a:pPr>
            <a:r>
              <a:rPr lang="en"/>
              <a:t>https://www.amazon.com/Super-Glue-T-QS12-Setting-Adhesive/dp/B004YEN22Q</a:t>
            </a:r>
          </a:p>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https://en.wikipedia.org/wiki/Epoxy#/media/File:VernetzteEpoxidharze.svg</a:t>
            </a:r>
          </a:p>
          <a:p>
            <a:pPr lvl="0">
              <a:spcBef>
                <a:spcPts val="0"/>
              </a:spcBef>
              <a:buNone/>
            </a:pPr>
            <a:r>
              <a:rPr lang="en"/>
              <a:t>Image from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http://k12s.phast.umass.edu/sess/gralinski/Scientific_inquiry_vs__Engineering_Design.pdf</a:t>
            </a: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http://www.core77.com/posts/27568/Epoxy-Resin-101</a:t>
            </a:r>
          </a:p>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400" b="1" u="sng">
                <a:solidFill>
                  <a:schemeClr val="hlink"/>
                </a:solidFill>
                <a:hlinkClick r:id="rId3"/>
              </a:rPr>
              <a:t>https://www.youtube.com/watch?v=nX6GxoiCneY</a:t>
            </a:r>
          </a:p>
          <a:p>
            <a:pPr lvl="0">
              <a:spcBef>
                <a:spcPts val="0"/>
              </a:spcBef>
              <a:buNone/>
            </a:pPr>
            <a:endParaRPr/>
          </a:p>
          <a:p>
            <a:pPr lvl="0">
              <a:spcBef>
                <a:spcPts val="0"/>
              </a:spcBef>
              <a:buNone/>
            </a:pPr>
            <a:r>
              <a:rPr lang="en" u="sng">
                <a:solidFill>
                  <a:schemeClr val="hlink"/>
                </a:solidFill>
                <a:hlinkClick r:id="rId4"/>
              </a:rPr>
              <a:t>https://www.google.com/search?site=&amp;tbm=isch&amp;source=hp&amp;biw=1144&amp;bih=637&amp;q=epoxy+resin&amp;oq=epoxy&amp;gs_l=img.3.0.35i39k1j0l9.751.1510.0.2758.6.6.0.0.0.0.196.474.3j2.5.0....0...1.1.64.img..1.5.474.0.3Y-LqIDNpZM#tbm=isch&amp;q=epoxy+resin&amp;chips=q:epoxy%20resin,g_2:countertop&amp;imgrc=WyUdNXRqbpld4M</a:t>
            </a:r>
            <a:r>
              <a:rPr lang="en"/>
              <a:t>:</a:t>
            </a:r>
          </a:p>
          <a:p>
            <a:pPr lvl="0">
              <a:spcBef>
                <a:spcPts val="0"/>
              </a:spcBef>
              <a:buClr>
                <a:schemeClr val="dk1"/>
              </a:buClr>
              <a:buSzPct val="100000"/>
              <a:buFont typeface="Arial"/>
              <a:buNone/>
            </a:pPr>
            <a:endParaRPr>
              <a:hlinkClick r:id="rId3"/>
            </a:endParaRPr>
          </a:p>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277200" y="1353425"/>
            <a:ext cx="8589600" cy="2017200"/>
          </a:xfrm>
          <a:prstGeom prst="rect">
            <a:avLst/>
          </a:prstGeom>
        </p:spPr>
        <p:txBody>
          <a:bodyPr lIns="91425" tIns="91425" rIns="91425" bIns="91425" anchor="ctr" anchorCtr="0">
            <a:noAutofit/>
          </a:bodyPr>
          <a:lstStyle/>
          <a:p>
            <a:pPr lvl="0">
              <a:spcBef>
                <a:spcPts val="0"/>
              </a:spcBef>
              <a:buNone/>
            </a:pPr>
            <a:r>
              <a:rPr lang="en" sz="6000" dirty="0"/>
              <a:t>The Chemistry of Coatings</a:t>
            </a:r>
          </a:p>
        </p:txBody>
      </p:sp>
      <p:sp>
        <p:nvSpPr>
          <p:cNvPr id="57" name="Shape 57"/>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r>
              <a:rPr lang="en" sz="3600">
                <a:latin typeface="Amatic SC"/>
                <a:ea typeface="Amatic SC"/>
                <a:cs typeface="Amatic SC"/>
                <a:sym typeface="Amatic SC"/>
              </a:rPr>
              <a:t>Scientific Inquiry Project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 is a Polymer</a:t>
            </a:r>
          </a:p>
        </p:txBody>
      </p:sp>
      <p:sp>
        <p:nvSpPr>
          <p:cNvPr id="112" name="Shape 11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latin typeface="Arial"/>
                <a:ea typeface="Arial"/>
                <a:cs typeface="Arial"/>
                <a:sym typeface="Arial"/>
              </a:rPr>
              <a:t>Polymer: </a:t>
            </a:r>
            <a:r>
              <a:rPr lang="en">
                <a:solidFill>
                  <a:srgbClr val="222222"/>
                </a:solidFill>
                <a:highlight>
                  <a:srgbClr val="FFFFFF"/>
                </a:highlight>
                <a:latin typeface="Arial"/>
                <a:ea typeface="Arial"/>
                <a:cs typeface="Arial"/>
                <a:sym typeface="Arial"/>
              </a:rPr>
              <a:t>a substance that has a molecular structure consisting chiefly or entirely of a large number of similar units bonded together, e.g., many synthetic organic materials used as plastics and resins.</a:t>
            </a:r>
          </a:p>
        </p:txBody>
      </p:sp>
      <p:pic>
        <p:nvPicPr>
          <p:cNvPr id="113" name="Shape 113" descr="Screen Shot 2017-07-13 at 10.00.12 AM.png"/>
          <p:cNvPicPr preferRelativeResize="0"/>
          <p:nvPr/>
        </p:nvPicPr>
        <p:blipFill>
          <a:blip r:embed="rId3">
            <a:alphaModFix/>
          </a:blip>
          <a:stretch>
            <a:fillRect/>
          </a:stretch>
        </p:blipFill>
        <p:spPr>
          <a:xfrm>
            <a:off x="923075" y="2419348"/>
            <a:ext cx="7297851" cy="1813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Examples of Polymers</a:t>
            </a:r>
          </a:p>
        </p:txBody>
      </p:sp>
      <p:sp>
        <p:nvSpPr>
          <p:cNvPr id="119" name="Shape 11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buAutoNum type="arabicPeriod"/>
            </a:pPr>
            <a:r>
              <a:rPr lang="en"/>
              <a:t>Kevlar</a:t>
            </a:r>
          </a:p>
          <a:p>
            <a:pPr marL="457200" lvl="0" indent="-228600" rtl="0">
              <a:spcBef>
                <a:spcPts val="0"/>
              </a:spcBef>
              <a:buAutoNum type="arabicPeriod"/>
            </a:pPr>
            <a:r>
              <a:rPr lang="en"/>
              <a:t>Polysaccharides</a:t>
            </a:r>
          </a:p>
          <a:p>
            <a:pPr marL="457200" lvl="0" indent="-228600" rtl="0">
              <a:spcBef>
                <a:spcPts val="0"/>
              </a:spcBef>
              <a:buAutoNum type="arabicPeriod"/>
            </a:pPr>
            <a:r>
              <a:rPr lang="en"/>
              <a:t>Nucleic Acids</a:t>
            </a:r>
          </a:p>
          <a:p>
            <a:pPr marL="457200" lvl="0" indent="-228600" rtl="0">
              <a:spcBef>
                <a:spcPts val="0"/>
              </a:spcBef>
              <a:buAutoNum type="arabicPeriod"/>
            </a:pPr>
            <a:r>
              <a:rPr lang="en"/>
              <a:t>Polyester</a:t>
            </a:r>
          </a:p>
          <a:p>
            <a:pPr marL="457200" lvl="0" indent="-228600" rtl="0">
              <a:spcBef>
                <a:spcPts val="0"/>
              </a:spcBef>
              <a:buAutoNum type="arabicPeriod"/>
            </a:pPr>
            <a:r>
              <a:rPr lang="en"/>
              <a:t>Polyethylene</a:t>
            </a:r>
          </a:p>
          <a:p>
            <a:pPr marL="457200" lvl="0" indent="-228600">
              <a:spcBef>
                <a:spcPts val="0"/>
              </a:spcBef>
              <a:buAutoNum type="arabicPeriod"/>
            </a:pPr>
            <a:r>
              <a:rPr lang="en"/>
              <a:t>Epoxies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What is an epoxy?</a:t>
            </a:r>
          </a:p>
        </p:txBody>
      </p:sp>
      <p:sp>
        <p:nvSpPr>
          <p:cNvPr id="125" name="Shape 12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Epoxy</a:t>
            </a:r>
          </a:p>
          <a:p>
            <a:pPr lvl="0" rtl="0">
              <a:spcBef>
                <a:spcPts val="0"/>
              </a:spcBef>
              <a:buNone/>
            </a:pPr>
            <a:r>
              <a:rPr lang="en"/>
              <a:t>A flexible usually thermosetting resin made by polymerization of an epoxide and used chiefly in coatings and adhesives.</a:t>
            </a:r>
          </a:p>
        </p:txBody>
      </p:sp>
      <p:pic>
        <p:nvPicPr>
          <p:cNvPr id="126" name="Shape 126"/>
          <p:cNvPicPr preferRelativeResize="0"/>
          <p:nvPr/>
        </p:nvPicPr>
        <p:blipFill>
          <a:blip r:embed="rId3">
            <a:alphaModFix/>
          </a:blip>
          <a:stretch>
            <a:fillRect/>
          </a:stretch>
        </p:blipFill>
        <p:spPr>
          <a:xfrm>
            <a:off x="832350" y="2993075"/>
            <a:ext cx="2476500" cy="1847850"/>
          </a:xfrm>
          <a:prstGeom prst="rect">
            <a:avLst/>
          </a:prstGeom>
          <a:noFill/>
          <a:ln>
            <a:noFill/>
          </a:ln>
        </p:spPr>
      </p:pic>
      <p:pic>
        <p:nvPicPr>
          <p:cNvPr id="127" name="Shape 127"/>
          <p:cNvPicPr preferRelativeResize="0"/>
          <p:nvPr/>
        </p:nvPicPr>
        <p:blipFill>
          <a:blip r:embed="rId4">
            <a:alphaModFix/>
          </a:blip>
          <a:stretch>
            <a:fillRect/>
          </a:stretch>
        </p:blipFill>
        <p:spPr>
          <a:xfrm>
            <a:off x="3630862" y="3012125"/>
            <a:ext cx="2524125" cy="1809750"/>
          </a:xfrm>
          <a:prstGeom prst="rect">
            <a:avLst/>
          </a:prstGeom>
          <a:noFill/>
          <a:ln>
            <a:noFill/>
          </a:ln>
        </p:spPr>
      </p:pic>
      <p:pic>
        <p:nvPicPr>
          <p:cNvPr id="128" name="Shape 128"/>
          <p:cNvPicPr preferRelativeResize="0"/>
          <p:nvPr/>
        </p:nvPicPr>
        <p:blipFill>
          <a:blip r:embed="rId5">
            <a:alphaModFix/>
          </a:blip>
          <a:stretch>
            <a:fillRect/>
          </a:stretch>
        </p:blipFill>
        <p:spPr>
          <a:xfrm>
            <a:off x="6654325" y="2783162"/>
            <a:ext cx="1522824" cy="2267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Uses for Epoxy Resins</a:t>
            </a:r>
          </a:p>
        </p:txBody>
      </p:sp>
      <p:sp>
        <p:nvSpPr>
          <p:cNvPr id="134" name="Shape 134"/>
          <p:cNvSpPr txBox="1">
            <a:spLocks noGrp="1"/>
          </p:cNvSpPr>
          <p:nvPr>
            <p:ph type="body" idx="1"/>
          </p:nvPr>
        </p:nvSpPr>
        <p:spPr>
          <a:xfrm>
            <a:off x="311700" y="919238"/>
            <a:ext cx="8520600" cy="4224261"/>
          </a:xfrm>
          <a:prstGeom prst="rect">
            <a:avLst/>
          </a:prstGeom>
        </p:spPr>
        <p:txBody>
          <a:bodyPr lIns="91425" tIns="91425" rIns="91425" bIns="91425" anchor="t" anchorCtr="0">
            <a:noAutofit/>
          </a:bodyPr>
          <a:lstStyle/>
          <a:p>
            <a:pPr marL="457200" lvl="0" indent="-228600" rtl="0">
              <a:spcBef>
                <a:spcPts val="0"/>
              </a:spcBef>
            </a:pPr>
            <a:r>
              <a:rPr lang="en" dirty="0"/>
              <a:t>Paintings and Coatings</a:t>
            </a:r>
          </a:p>
          <a:p>
            <a:pPr marL="457200" lvl="0" indent="-228600" rtl="0">
              <a:spcBef>
                <a:spcPts val="0"/>
              </a:spcBef>
            </a:pPr>
            <a:r>
              <a:rPr lang="en" dirty="0"/>
              <a:t>Adhesives</a:t>
            </a:r>
          </a:p>
          <a:p>
            <a:pPr marL="457200" lvl="0" indent="-228600" rtl="0">
              <a:spcBef>
                <a:spcPts val="0"/>
              </a:spcBef>
            </a:pPr>
            <a:r>
              <a:rPr lang="en" dirty="0"/>
              <a:t>Industrial tooling</a:t>
            </a:r>
          </a:p>
          <a:p>
            <a:pPr marL="457200" lvl="0" indent="-228600" rtl="0">
              <a:spcBef>
                <a:spcPts val="0"/>
              </a:spcBef>
            </a:pPr>
            <a:r>
              <a:rPr lang="en" dirty="0"/>
              <a:t>Electronics</a:t>
            </a:r>
          </a:p>
          <a:p>
            <a:pPr marL="457200" lvl="0" indent="-228600" rtl="0">
              <a:spcBef>
                <a:spcPts val="0"/>
              </a:spcBef>
            </a:pPr>
            <a:r>
              <a:rPr lang="en" dirty="0"/>
              <a:t>Art Pigments</a:t>
            </a:r>
          </a:p>
          <a:p>
            <a:pPr marL="457200" lvl="0" indent="-228600" rtl="0">
              <a:spcBef>
                <a:spcPts val="0"/>
              </a:spcBef>
            </a:pPr>
            <a:r>
              <a:rPr lang="en" dirty="0"/>
              <a:t>Jewelry</a:t>
            </a:r>
          </a:p>
          <a:p>
            <a:pPr marL="457200" lvl="0" indent="-228600" rtl="0">
              <a:spcBef>
                <a:spcPts val="0"/>
              </a:spcBef>
            </a:pPr>
            <a:r>
              <a:rPr lang="en" dirty="0"/>
              <a:t>Flooring</a:t>
            </a:r>
          </a:p>
          <a:p>
            <a:pPr marL="457200" lvl="0" indent="-228600">
              <a:spcBef>
                <a:spcPts val="0"/>
              </a:spcBef>
            </a:pPr>
            <a:r>
              <a:rPr lang="en" dirty="0"/>
              <a:t>Boating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2237619" y="802500"/>
            <a:ext cx="4390571" cy="3538500"/>
          </a:xfrm>
          <a:prstGeom prst="rect">
            <a:avLst/>
          </a:prstGeom>
        </p:spPr>
        <p:txBody>
          <a:bodyPr lIns="91425" tIns="91425" rIns="91425" bIns="91425" anchor="ctr" anchorCtr="0">
            <a:noAutofit/>
          </a:bodyPr>
          <a:lstStyle/>
          <a:p>
            <a:pPr lvl="0">
              <a:spcBef>
                <a:spcPts val="0"/>
              </a:spcBef>
              <a:buNone/>
            </a:pPr>
            <a:r>
              <a:rPr lang="en"/>
              <a:t>Stoichiometry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Stoichiometry</a:t>
            </a:r>
          </a:p>
        </p:txBody>
      </p:sp>
      <p:sp>
        <p:nvSpPr>
          <p:cNvPr id="145" name="Shape 14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-Stoichiometry is the process of using quantitative relationships to determine the amount of material needed to form a certain amount of product. </a:t>
            </a:r>
          </a:p>
        </p:txBody>
      </p:sp>
      <p:pic>
        <p:nvPicPr>
          <p:cNvPr id="146" name="Shape 146"/>
          <p:cNvPicPr preferRelativeResize="0"/>
          <p:nvPr/>
        </p:nvPicPr>
        <p:blipFill>
          <a:blip r:embed="rId3">
            <a:alphaModFix/>
          </a:blip>
          <a:stretch>
            <a:fillRect/>
          </a:stretch>
        </p:blipFill>
        <p:spPr>
          <a:xfrm>
            <a:off x="203200" y="2363424"/>
            <a:ext cx="8520598" cy="23863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Stoichiometry</a:t>
            </a:r>
          </a:p>
        </p:txBody>
      </p:sp>
      <p:sp>
        <p:nvSpPr>
          <p:cNvPr id="152" name="Shape 15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If I need to make enough sandwiches for the class, how many slices of bread and cheese would I need?</a:t>
            </a:r>
          </a:p>
        </p:txBody>
      </p:sp>
      <p:pic>
        <p:nvPicPr>
          <p:cNvPr id="153" name="Shape 153"/>
          <p:cNvPicPr preferRelativeResize="0"/>
          <p:nvPr/>
        </p:nvPicPr>
        <p:blipFill>
          <a:blip r:embed="rId3">
            <a:alphaModFix/>
          </a:blip>
          <a:stretch>
            <a:fillRect/>
          </a:stretch>
        </p:blipFill>
        <p:spPr>
          <a:xfrm>
            <a:off x="203200" y="2363424"/>
            <a:ext cx="8520598" cy="23863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Stoichiometry</a:t>
            </a:r>
          </a:p>
        </p:txBody>
      </p:sp>
      <p:sp>
        <p:nvSpPr>
          <p:cNvPr id="159" name="Shape 15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Stoichiometry can help scientists calculate the amount of reactants or products needed in order to get the desired results for any reaction.</a:t>
            </a:r>
          </a:p>
        </p:txBody>
      </p:sp>
      <p:pic>
        <p:nvPicPr>
          <p:cNvPr id="160" name="Shape 160"/>
          <p:cNvPicPr preferRelativeResize="0"/>
          <p:nvPr/>
        </p:nvPicPr>
        <p:blipFill>
          <a:blip r:embed="rId3">
            <a:alphaModFix/>
          </a:blip>
          <a:stretch>
            <a:fillRect/>
          </a:stretch>
        </p:blipFill>
        <p:spPr>
          <a:xfrm>
            <a:off x="2436075" y="3133387"/>
            <a:ext cx="3810000" cy="1704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Stoichiometry and Epoxies</a:t>
            </a:r>
          </a:p>
        </p:txBody>
      </p:sp>
      <p:sp>
        <p:nvSpPr>
          <p:cNvPr id="166" name="Shape 16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sz="1400"/>
              <a:t>Most formulated products include mixtures of epoxy resins, diluents (reactive and unreactive), fillers, additives,…. It is essential to determine the Epoxy Equivalent Weight (E.E.W.) of the mixture to determine proper stoichiometric ratios with the curing agent. This is accomplished with the following equation: </a:t>
            </a:r>
          </a:p>
        </p:txBody>
      </p:sp>
      <p:pic>
        <p:nvPicPr>
          <p:cNvPr id="167" name="Shape 167"/>
          <p:cNvPicPr preferRelativeResize="0"/>
          <p:nvPr/>
        </p:nvPicPr>
        <p:blipFill>
          <a:blip r:embed="rId3">
            <a:alphaModFix/>
          </a:blip>
          <a:stretch>
            <a:fillRect/>
          </a:stretch>
        </p:blipFill>
        <p:spPr>
          <a:xfrm>
            <a:off x="1826475" y="2617625"/>
            <a:ext cx="5156974" cy="1449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2802750" y="802500"/>
            <a:ext cx="3538500" cy="3538500"/>
          </a:xfrm>
          <a:prstGeom prst="rect">
            <a:avLst/>
          </a:prstGeom>
        </p:spPr>
        <p:txBody>
          <a:bodyPr lIns="91425" tIns="91425" rIns="91425" bIns="91425" anchor="ctr" anchorCtr="0">
            <a:noAutofit/>
          </a:bodyPr>
          <a:lstStyle/>
          <a:p>
            <a:pPr lvl="0">
              <a:spcBef>
                <a:spcPts val="0"/>
              </a:spcBef>
              <a:buNone/>
            </a:pPr>
            <a:r>
              <a:rPr lang="en"/>
              <a:t>Project Objective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802750" y="802500"/>
            <a:ext cx="3538500" cy="3538500"/>
          </a:xfrm>
          <a:prstGeom prst="rect">
            <a:avLst/>
          </a:prstGeom>
        </p:spPr>
        <p:txBody>
          <a:bodyPr lIns="91425" tIns="91425" rIns="91425" bIns="91425" anchor="ctr" anchorCtr="0">
            <a:noAutofit/>
          </a:bodyPr>
          <a:lstStyle/>
          <a:p>
            <a:pPr lvl="0">
              <a:spcBef>
                <a:spcPts val="0"/>
              </a:spcBef>
              <a:buNone/>
            </a:pPr>
            <a:r>
              <a:rPr lang="en"/>
              <a:t>Scientific Method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Goal of Project</a:t>
            </a:r>
          </a:p>
        </p:txBody>
      </p:sp>
      <p:sp>
        <p:nvSpPr>
          <p:cNvPr id="178" name="Shape 178"/>
          <p:cNvSpPr txBox="1">
            <a:spLocks noGrp="1"/>
          </p:cNvSpPr>
          <p:nvPr>
            <p:ph type="body" idx="1"/>
          </p:nvPr>
        </p:nvSpPr>
        <p:spPr>
          <a:xfrm>
            <a:off x="311700" y="1228675"/>
            <a:ext cx="3999900" cy="3340200"/>
          </a:xfrm>
          <a:prstGeom prst="rect">
            <a:avLst/>
          </a:prstGeom>
        </p:spPr>
        <p:txBody>
          <a:bodyPr lIns="91425" tIns="91425" rIns="91425" bIns="91425" anchor="t" anchorCtr="0">
            <a:noAutofit/>
          </a:bodyPr>
          <a:lstStyle/>
          <a:p>
            <a:pPr lvl="0">
              <a:spcBef>
                <a:spcPts val="0"/>
              </a:spcBef>
              <a:buNone/>
            </a:pPr>
            <a:r>
              <a:rPr lang="en" sz="1800" b="1" u="sng">
                <a:solidFill>
                  <a:srgbClr val="000000"/>
                </a:solidFill>
                <a:latin typeface="Arial"/>
                <a:ea typeface="Arial"/>
                <a:cs typeface="Arial"/>
                <a:sym typeface="Arial"/>
              </a:rPr>
              <a:t>Group 1: Scientific Method</a:t>
            </a:r>
          </a:p>
          <a:p>
            <a:pPr lvl="0">
              <a:spcBef>
                <a:spcPts val="0"/>
              </a:spcBef>
              <a:buNone/>
            </a:pPr>
            <a:r>
              <a:rPr lang="en">
                <a:solidFill>
                  <a:srgbClr val="000000"/>
                </a:solidFill>
                <a:latin typeface="Arial"/>
                <a:ea typeface="Arial"/>
                <a:cs typeface="Arial"/>
                <a:sym typeface="Arial"/>
              </a:rPr>
              <a:t>You’re goal is to use the scientific method and create an experiment to determine the ideal ratio of epoxy and resin that has the most strength.</a:t>
            </a:r>
          </a:p>
          <a:p>
            <a:pPr lvl="0" rtl="0">
              <a:lnSpc>
                <a:spcPct val="100000"/>
              </a:lnSpc>
              <a:spcBef>
                <a:spcPts val="0"/>
              </a:spcBef>
              <a:spcAft>
                <a:spcPts val="0"/>
              </a:spcAft>
              <a:buNone/>
            </a:pPr>
            <a:r>
              <a:rPr lang="en" sz="1800" b="1" u="sng">
                <a:solidFill>
                  <a:srgbClr val="000000"/>
                </a:solidFill>
                <a:latin typeface="Arial"/>
                <a:ea typeface="Arial"/>
                <a:cs typeface="Arial"/>
                <a:sym typeface="Arial"/>
              </a:rPr>
              <a:t>Both Groups:</a:t>
            </a:r>
          </a:p>
          <a:p>
            <a:pPr lvl="0" rtl="0">
              <a:lnSpc>
                <a:spcPct val="100000"/>
              </a:lnSpc>
              <a:spcBef>
                <a:spcPts val="0"/>
              </a:spcBef>
              <a:spcAft>
                <a:spcPts val="0"/>
              </a:spcAft>
              <a:buNone/>
            </a:pPr>
            <a:r>
              <a:rPr lang="en">
                <a:solidFill>
                  <a:srgbClr val="000000"/>
                </a:solidFill>
                <a:latin typeface="Arial"/>
                <a:ea typeface="Arial"/>
                <a:cs typeface="Arial"/>
                <a:sym typeface="Arial"/>
              </a:rPr>
              <a:t>The final structure will be tested with a three point flexural test and the amount of deviation of the line.</a:t>
            </a:r>
          </a:p>
          <a:p>
            <a:pPr lvl="0">
              <a:spcBef>
                <a:spcPts val="0"/>
              </a:spcBef>
              <a:buNone/>
            </a:pPr>
            <a:endParaRPr/>
          </a:p>
        </p:txBody>
      </p:sp>
      <p:sp>
        <p:nvSpPr>
          <p:cNvPr id="179" name="Shape 179"/>
          <p:cNvSpPr txBox="1">
            <a:spLocks noGrp="1"/>
          </p:cNvSpPr>
          <p:nvPr>
            <p:ph type="body" idx="2"/>
          </p:nvPr>
        </p:nvSpPr>
        <p:spPr>
          <a:xfrm>
            <a:off x="4832400" y="1228675"/>
            <a:ext cx="3999900" cy="3340200"/>
          </a:xfrm>
          <a:prstGeom prst="rect">
            <a:avLst/>
          </a:prstGeom>
        </p:spPr>
        <p:txBody>
          <a:bodyPr lIns="91425" tIns="91425" rIns="91425" bIns="91425" anchor="t" anchorCtr="0">
            <a:noAutofit/>
          </a:bodyPr>
          <a:lstStyle/>
          <a:p>
            <a:pPr lvl="0">
              <a:spcBef>
                <a:spcPts val="0"/>
              </a:spcBef>
              <a:buNone/>
            </a:pPr>
            <a:r>
              <a:rPr lang="en" sz="1800" b="1" u="sng">
                <a:solidFill>
                  <a:srgbClr val="000000"/>
                </a:solidFill>
                <a:latin typeface="Arial"/>
                <a:ea typeface="Arial"/>
                <a:cs typeface="Arial"/>
                <a:sym typeface="Arial"/>
              </a:rPr>
              <a:t>Group 2: Engineering Design</a:t>
            </a:r>
          </a:p>
          <a:p>
            <a:pPr lvl="0">
              <a:spcBef>
                <a:spcPts val="0"/>
              </a:spcBef>
              <a:buNone/>
            </a:pPr>
            <a:r>
              <a:rPr lang="en">
                <a:solidFill>
                  <a:srgbClr val="000000"/>
                </a:solidFill>
                <a:latin typeface="Arial"/>
                <a:ea typeface="Arial"/>
                <a:cs typeface="Arial"/>
                <a:sym typeface="Arial"/>
              </a:rPr>
              <a:t>Constraints:</a:t>
            </a:r>
          </a:p>
          <a:p>
            <a:pPr marL="457200" lvl="0" indent="-228600" rtl="0">
              <a:lnSpc>
                <a:spcPct val="100000"/>
              </a:lnSpc>
              <a:spcBef>
                <a:spcPts val="0"/>
              </a:spcBef>
              <a:spcAft>
                <a:spcPts val="0"/>
              </a:spcAft>
              <a:buClr>
                <a:srgbClr val="000000"/>
              </a:buClr>
              <a:buFont typeface="Arial"/>
              <a:buAutoNum type="arabicPeriod"/>
            </a:pPr>
            <a:r>
              <a:rPr lang="en">
                <a:solidFill>
                  <a:srgbClr val="000000"/>
                </a:solidFill>
                <a:latin typeface="Arial"/>
                <a:ea typeface="Arial"/>
                <a:cs typeface="Arial"/>
                <a:sym typeface="Arial"/>
              </a:rPr>
              <a:t>You must not use more than 10 mL total of part A and part B</a:t>
            </a:r>
          </a:p>
          <a:p>
            <a:pPr marL="457200" lvl="0" indent="-228600" rtl="0">
              <a:lnSpc>
                <a:spcPct val="100000"/>
              </a:lnSpc>
              <a:spcBef>
                <a:spcPts val="0"/>
              </a:spcBef>
              <a:spcAft>
                <a:spcPts val="0"/>
              </a:spcAft>
              <a:buClr>
                <a:srgbClr val="000000"/>
              </a:buClr>
              <a:buFont typeface="Arial"/>
              <a:buAutoNum type="arabicPeriod"/>
            </a:pPr>
            <a:r>
              <a:rPr lang="en">
                <a:solidFill>
                  <a:srgbClr val="000000"/>
                </a:solidFill>
                <a:latin typeface="Arial"/>
                <a:ea typeface="Arial"/>
                <a:cs typeface="Arial"/>
                <a:sym typeface="Arial"/>
              </a:rPr>
              <a:t>Part A costs $0.10/1mL and Part B costs $1.00/1mL.</a:t>
            </a:r>
          </a:p>
          <a:p>
            <a:pPr marL="457200" lvl="0" indent="-228600" rtl="0">
              <a:lnSpc>
                <a:spcPct val="100000"/>
              </a:lnSpc>
              <a:spcBef>
                <a:spcPts val="0"/>
              </a:spcBef>
              <a:spcAft>
                <a:spcPts val="0"/>
              </a:spcAft>
              <a:buClr>
                <a:srgbClr val="000000"/>
              </a:buClr>
              <a:buFont typeface="Arial"/>
              <a:buAutoNum type="arabicPeriod"/>
            </a:pPr>
            <a:r>
              <a:rPr lang="en">
                <a:solidFill>
                  <a:srgbClr val="000000"/>
                </a:solidFill>
                <a:latin typeface="Arial"/>
                <a:ea typeface="Arial"/>
                <a:cs typeface="Arial"/>
                <a:sym typeface="Arial"/>
              </a:rPr>
              <a:t>In order to have a successful structure it must fall less than 15% of the original beam height.</a:t>
            </a:r>
          </a:p>
          <a:p>
            <a:pPr lv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2802750" y="802500"/>
            <a:ext cx="3538500" cy="3538500"/>
          </a:xfrm>
          <a:prstGeom prst="rect">
            <a:avLst/>
          </a:prstGeom>
        </p:spPr>
        <p:txBody>
          <a:bodyPr lIns="91425" tIns="91425" rIns="91425" bIns="91425" anchor="ctr" anchorCtr="0">
            <a:noAutofit/>
          </a:bodyPr>
          <a:lstStyle/>
          <a:p>
            <a:pPr lvl="0">
              <a:spcBef>
                <a:spcPts val="0"/>
              </a:spcBef>
              <a:buNone/>
            </a:pPr>
            <a:r>
              <a:rPr lang="en"/>
              <a:t>Appendix: Chemistry of Epoxy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Epoxy and Amine Structure</a:t>
            </a:r>
          </a:p>
        </p:txBody>
      </p:sp>
      <p:sp>
        <p:nvSpPr>
          <p:cNvPr id="190" name="Shape 19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191" name="Shape 191"/>
          <p:cNvPicPr preferRelativeResize="0"/>
          <p:nvPr/>
        </p:nvPicPr>
        <p:blipFill>
          <a:blip r:embed="rId3">
            <a:alphaModFix/>
          </a:blip>
          <a:stretch>
            <a:fillRect/>
          </a:stretch>
        </p:blipFill>
        <p:spPr>
          <a:xfrm>
            <a:off x="3077612" y="1161262"/>
            <a:ext cx="2682124" cy="1520675"/>
          </a:xfrm>
          <a:prstGeom prst="rect">
            <a:avLst/>
          </a:prstGeom>
          <a:noFill/>
          <a:ln>
            <a:noFill/>
          </a:ln>
        </p:spPr>
      </p:pic>
      <p:pic>
        <p:nvPicPr>
          <p:cNvPr id="192" name="Shape 192"/>
          <p:cNvPicPr preferRelativeResize="0"/>
          <p:nvPr/>
        </p:nvPicPr>
        <p:blipFill>
          <a:blip r:embed="rId4">
            <a:alphaModFix/>
          </a:blip>
          <a:stretch>
            <a:fillRect/>
          </a:stretch>
        </p:blipFill>
        <p:spPr>
          <a:xfrm>
            <a:off x="1018250" y="2749350"/>
            <a:ext cx="6800850" cy="1885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Epoxide Formation</a:t>
            </a:r>
          </a:p>
        </p:txBody>
      </p:sp>
      <p:sp>
        <p:nvSpPr>
          <p:cNvPr id="198" name="Shape 198"/>
          <p:cNvSpPr txBox="1">
            <a:spLocks noGrp="1"/>
          </p:cNvSpPr>
          <p:nvPr>
            <p:ph type="body" idx="1"/>
          </p:nvPr>
        </p:nvSpPr>
        <p:spPr>
          <a:xfrm>
            <a:off x="311700" y="929925"/>
            <a:ext cx="8520600" cy="3416400"/>
          </a:xfrm>
          <a:prstGeom prst="rect">
            <a:avLst/>
          </a:prstGeom>
        </p:spPr>
        <p:txBody>
          <a:bodyPr lIns="91425" tIns="91425" rIns="91425" bIns="91425" anchor="t" anchorCtr="0">
            <a:noAutofit/>
          </a:bodyPr>
          <a:lstStyle/>
          <a:p>
            <a:pPr lvl="0">
              <a:spcBef>
                <a:spcPts val="0"/>
              </a:spcBef>
              <a:buNone/>
            </a:pPr>
            <a:r>
              <a:rPr lang="en"/>
              <a:t>Epoxy=Di-functional   Amine= Hexa-functional</a:t>
            </a:r>
          </a:p>
          <a:p>
            <a:pPr lvl="0">
              <a:spcBef>
                <a:spcPts val="0"/>
              </a:spcBef>
              <a:buNone/>
            </a:pPr>
            <a:r>
              <a:rPr lang="en"/>
              <a:t>We can manipulate the thermosets properties by varying the ratio of epoxy to amine.</a:t>
            </a:r>
          </a:p>
        </p:txBody>
      </p:sp>
      <p:pic>
        <p:nvPicPr>
          <p:cNvPr id="199" name="Shape 199" descr="Screen Shot 2017-06-26 at 10.03.05 AM.png"/>
          <p:cNvPicPr preferRelativeResize="0"/>
          <p:nvPr/>
        </p:nvPicPr>
        <p:blipFill rotWithShape="1">
          <a:blip r:embed="rId3">
            <a:alphaModFix/>
          </a:blip>
          <a:srcRect l="36439" t="47404"/>
          <a:stretch/>
        </p:blipFill>
        <p:spPr>
          <a:xfrm>
            <a:off x="4067825" y="2251687"/>
            <a:ext cx="4764476" cy="2534675"/>
          </a:xfrm>
          <a:prstGeom prst="rect">
            <a:avLst/>
          </a:prstGeom>
          <a:noFill/>
          <a:ln>
            <a:noFill/>
          </a:ln>
        </p:spPr>
      </p:pic>
      <p:pic>
        <p:nvPicPr>
          <p:cNvPr id="200" name="Shape 200" descr="Screen Shot 2017-06-26 at 10.03.05 AM.png"/>
          <p:cNvPicPr preferRelativeResize="0"/>
          <p:nvPr/>
        </p:nvPicPr>
        <p:blipFill rotWithShape="1">
          <a:blip r:embed="rId3">
            <a:alphaModFix/>
          </a:blip>
          <a:srcRect l="48634" t="5046" r="2155" b="50723"/>
          <a:stretch/>
        </p:blipFill>
        <p:spPr>
          <a:xfrm>
            <a:off x="311699" y="2381525"/>
            <a:ext cx="3461976" cy="22750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Application of Epoxies to Bonding</a:t>
            </a:r>
          </a:p>
        </p:txBody>
      </p:sp>
      <p:pic>
        <p:nvPicPr>
          <p:cNvPr id="206" name="Shape 206" descr="Screen Shot 2017-06-26 at 10.08.52 AM.png"/>
          <p:cNvPicPr preferRelativeResize="0"/>
          <p:nvPr/>
        </p:nvPicPr>
        <p:blipFill>
          <a:blip r:embed="rId3">
            <a:alphaModFix/>
          </a:blip>
          <a:stretch>
            <a:fillRect/>
          </a:stretch>
        </p:blipFill>
        <p:spPr>
          <a:xfrm>
            <a:off x="1702237" y="1778000"/>
            <a:ext cx="4623573" cy="3006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Stoichiometry and Epoxies</a:t>
            </a:r>
          </a:p>
        </p:txBody>
      </p:sp>
      <p:sp>
        <p:nvSpPr>
          <p:cNvPr id="212" name="Shape 21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1400"/>
              <a:t>Most formulated products include mixtures of epoxy resins, diluents (reactive and unreactive), fillers, additives,…. It is essential to determine the Epoxy Equivalent Weight (E.E.W.) of the mixture to determine proper stoichiometric ratios with the curing agent. This is accomplished with the following equation: </a:t>
            </a:r>
          </a:p>
          <a:p>
            <a:pPr lvl="0">
              <a:spcBef>
                <a:spcPts val="0"/>
              </a:spcBef>
              <a:buNone/>
            </a:pPr>
            <a:endParaRPr sz="1400"/>
          </a:p>
          <a:p>
            <a:pPr lvl="0">
              <a:spcBef>
                <a:spcPts val="0"/>
              </a:spcBef>
              <a:buNone/>
            </a:pPr>
            <a:endParaRPr sz="1400"/>
          </a:p>
          <a:p>
            <a:pPr lvl="0">
              <a:spcBef>
                <a:spcPts val="0"/>
              </a:spcBef>
              <a:buNone/>
            </a:pPr>
            <a:endParaRPr sz="1400">
              <a:solidFill>
                <a:srgbClr val="FF0000"/>
              </a:solidFill>
            </a:endParaRPr>
          </a:p>
          <a:p>
            <a:pPr lvl="0" rtl="0">
              <a:spcBef>
                <a:spcPts val="0"/>
              </a:spcBef>
              <a:buNone/>
            </a:pPr>
            <a:r>
              <a:rPr lang="en" sz="1400">
                <a:solidFill>
                  <a:srgbClr val="FF0000"/>
                </a:solidFill>
              </a:rPr>
              <a:t>(Can have students calculate this if you would like!!)</a:t>
            </a:r>
          </a:p>
        </p:txBody>
      </p:sp>
      <p:pic>
        <p:nvPicPr>
          <p:cNvPr id="213" name="Shape 213"/>
          <p:cNvPicPr preferRelativeResize="0"/>
          <p:nvPr/>
        </p:nvPicPr>
        <p:blipFill>
          <a:blip r:embed="rId3">
            <a:alphaModFix/>
          </a:blip>
          <a:stretch>
            <a:fillRect/>
          </a:stretch>
        </p:blipFill>
        <p:spPr>
          <a:xfrm>
            <a:off x="2128856" y="2133816"/>
            <a:ext cx="5156974" cy="144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Steps of the Scientific Method</a:t>
            </a:r>
          </a:p>
        </p:txBody>
      </p:sp>
      <p:sp>
        <p:nvSpPr>
          <p:cNvPr id="68" name="Shape 68"/>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419100" rtl="0">
              <a:spcBef>
                <a:spcPts val="0"/>
              </a:spcBef>
              <a:buSzPct val="100000"/>
              <a:buFont typeface="Arial"/>
              <a:buAutoNum type="arabicPeriod"/>
            </a:pPr>
            <a:r>
              <a:rPr lang="en" sz="2400" dirty="0">
                <a:latin typeface="Arial"/>
                <a:ea typeface="Arial"/>
                <a:cs typeface="Arial"/>
                <a:sym typeface="Arial"/>
              </a:rPr>
              <a:t>Purpose</a:t>
            </a:r>
          </a:p>
          <a:p>
            <a:pPr marL="457200" lvl="0" indent="-419100" rtl="0">
              <a:spcBef>
                <a:spcPts val="0"/>
              </a:spcBef>
              <a:buSzPct val="100000"/>
              <a:buFont typeface="Arial"/>
              <a:buAutoNum type="arabicPeriod"/>
            </a:pPr>
            <a:r>
              <a:rPr lang="en" sz="2400" dirty="0">
                <a:latin typeface="Arial"/>
                <a:ea typeface="Arial"/>
                <a:cs typeface="Arial"/>
                <a:sym typeface="Arial"/>
              </a:rPr>
              <a:t>Research</a:t>
            </a:r>
          </a:p>
          <a:p>
            <a:pPr marL="457200" lvl="0" indent="-419100" rtl="0">
              <a:spcBef>
                <a:spcPts val="0"/>
              </a:spcBef>
              <a:buSzPct val="100000"/>
              <a:buFont typeface="Arial"/>
              <a:buAutoNum type="arabicPeriod"/>
            </a:pPr>
            <a:r>
              <a:rPr lang="en" sz="2400" dirty="0">
                <a:latin typeface="Arial"/>
                <a:ea typeface="Arial"/>
                <a:cs typeface="Arial"/>
                <a:sym typeface="Arial"/>
              </a:rPr>
              <a:t>Hypothesis</a:t>
            </a:r>
          </a:p>
          <a:p>
            <a:pPr marL="457200" lvl="0" indent="-419100" rtl="0">
              <a:spcBef>
                <a:spcPts val="0"/>
              </a:spcBef>
              <a:buSzPct val="100000"/>
              <a:buFont typeface="Arial"/>
              <a:buAutoNum type="arabicPeriod"/>
            </a:pPr>
            <a:r>
              <a:rPr lang="en" sz="2400" dirty="0">
                <a:latin typeface="Arial"/>
                <a:ea typeface="Arial"/>
                <a:cs typeface="Arial"/>
                <a:sym typeface="Arial"/>
              </a:rPr>
              <a:t>Experimental Design</a:t>
            </a:r>
          </a:p>
          <a:p>
            <a:pPr marL="457200" lvl="0" indent="-419100" rtl="0">
              <a:spcBef>
                <a:spcPts val="0"/>
              </a:spcBef>
              <a:buSzPct val="100000"/>
              <a:buFont typeface="Arial"/>
              <a:buAutoNum type="arabicPeriod"/>
            </a:pPr>
            <a:r>
              <a:rPr lang="en" sz="2400" dirty="0">
                <a:latin typeface="Arial"/>
                <a:ea typeface="Arial"/>
                <a:cs typeface="Arial"/>
                <a:sym typeface="Arial"/>
              </a:rPr>
              <a:t>Analyze Results</a:t>
            </a:r>
          </a:p>
          <a:p>
            <a:pPr marL="457200" lvl="0" indent="-419100">
              <a:spcBef>
                <a:spcPts val="0"/>
              </a:spcBef>
              <a:buSzPct val="100000"/>
              <a:buFont typeface="Arial"/>
              <a:buAutoNum type="arabicPeriod"/>
            </a:pPr>
            <a:r>
              <a:rPr lang="en" sz="2400" dirty="0">
                <a:latin typeface="Arial"/>
                <a:ea typeface="Arial"/>
                <a:cs typeface="Arial"/>
                <a:sym typeface="Arial"/>
              </a:rPr>
              <a:t>Conclusion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 makes a Good Procedure?</a:t>
            </a:r>
          </a:p>
        </p:txBody>
      </p:sp>
      <p:sp>
        <p:nvSpPr>
          <p:cNvPr id="74" name="Shape 7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buFont typeface="Arial"/>
              <a:buAutoNum type="arabicPeriod"/>
            </a:pPr>
            <a:r>
              <a:rPr lang="en">
                <a:latin typeface="Arial"/>
                <a:ea typeface="Arial"/>
                <a:cs typeface="Arial"/>
                <a:sym typeface="Arial"/>
              </a:rPr>
              <a:t>Testable Hypothesis</a:t>
            </a:r>
          </a:p>
          <a:p>
            <a:pPr marL="457200" lvl="0" indent="-228600" rtl="0">
              <a:spcBef>
                <a:spcPts val="0"/>
              </a:spcBef>
              <a:buFont typeface="Arial"/>
              <a:buAutoNum type="arabicPeriod"/>
            </a:pPr>
            <a:r>
              <a:rPr lang="en">
                <a:latin typeface="Arial"/>
                <a:ea typeface="Arial"/>
                <a:cs typeface="Arial"/>
                <a:sym typeface="Arial"/>
              </a:rPr>
              <a:t>Quantitative Measurements (SI units)</a:t>
            </a:r>
          </a:p>
          <a:p>
            <a:pPr marL="457200" lvl="0" indent="-228600" rtl="0">
              <a:spcBef>
                <a:spcPts val="0"/>
              </a:spcBef>
              <a:buFont typeface="Arial"/>
              <a:buAutoNum type="arabicPeriod"/>
            </a:pPr>
            <a:r>
              <a:rPr lang="en">
                <a:latin typeface="Arial"/>
                <a:ea typeface="Arial"/>
                <a:cs typeface="Arial"/>
                <a:sym typeface="Arial"/>
              </a:rPr>
              <a:t>Controls</a:t>
            </a:r>
          </a:p>
          <a:p>
            <a:pPr marL="457200" lvl="0" indent="-228600" rtl="0">
              <a:spcBef>
                <a:spcPts val="0"/>
              </a:spcBef>
              <a:buFont typeface="Arial"/>
              <a:buAutoNum type="arabicPeriod"/>
            </a:pPr>
            <a:r>
              <a:rPr lang="en">
                <a:latin typeface="Arial"/>
                <a:ea typeface="Arial"/>
                <a:cs typeface="Arial"/>
                <a:sym typeface="Arial"/>
              </a:rPr>
              <a:t>Variables</a:t>
            </a:r>
          </a:p>
          <a:p>
            <a:pPr marL="457200" lvl="0" indent="-228600" rtl="0">
              <a:spcBef>
                <a:spcPts val="0"/>
              </a:spcBef>
              <a:buFont typeface="Arial"/>
              <a:buAutoNum type="arabicPeriod"/>
            </a:pPr>
            <a:r>
              <a:rPr lang="en">
                <a:latin typeface="Arial"/>
                <a:ea typeface="Arial"/>
                <a:cs typeface="Arial"/>
                <a:sym typeface="Arial"/>
              </a:rPr>
              <a:t>Trials</a:t>
            </a:r>
          </a:p>
          <a:p>
            <a:pPr marL="457200" lvl="0" indent="-228600" rtl="0">
              <a:spcBef>
                <a:spcPts val="0"/>
              </a:spcBef>
              <a:buFont typeface="Arial"/>
              <a:buAutoNum type="arabicPeriod"/>
            </a:pPr>
            <a:r>
              <a:rPr lang="en">
                <a:latin typeface="Arial"/>
                <a:ea typeface="Arial"/>
                <a:cs typeface="Arial"/>
                <a:sym typeface="Arial"/>
              </a:rPr>
              <a:t>Data Table/Charts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2609226" y="802500"/>
            <a:ext cx="4055250" cy="3538500"/>
          </a:xfrm>
          <a:prstGeom prst="rect">
            <a:avLst/>
          </a:prstGeom>
        </p:spPr>
        <p:txBody>
          <a:bodyPr lIns="91425" tIns="91425" rIns="91425" bIns="91425" anchor="ctr" anchorCtr="0">
            <a:noAutofit/>
          </a:bodyPr>
          <a:lstStyle/>
          <a:p>
            <a:pPr lvl="0" rtl="0">
              <a:spcBef>
                <a:spcPts val="0"/>
              </a:spcBef>
              <a:buNone/>
            </a:pPr>
            <a:r>
              <a:rPr lang="en" dirty="0"/>
              <a:t>Engineering Design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Steps of the Engineering Design</a:t>
            </a:r>
          </a:p>
        </p:txBody>
      </p:sp>
      <p:sp>
        <p:nvSpPr>
          <p:cNvPr id="85" name="Shape 8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81000" rtl="0">
              <a:spcBef>
                <a:spcPts val="0"/>
              </a:spcBef>
              <a:buSzPct val="100000"/>
              <a:buFont typeface="Arial"/>
              <a:buAutoNum type="arabicPeriod"/>
            </a:pPr>
            <a:r>
              <a:rPr lang="en" sz="2400">
                <a:latin typeface="Arial"/>
                <a:ea typeface="Arial"/>
                <a:cs typeface="Arial"/>
                <a:sym typeface="Arial"/>
              </a:rPr>
              <a:t>Define the problem</a:t>
            </a:r>
          </a:p>
          <a:p>
            <a:pPr marL="457200" lvl="0" indent="-381000" rtl="0">
              <a:spcBef>
                <a:spcPts val="0"/>
              </a:spcBef>
              <a:buSzPct val="100000"/>
              <a:buFont typeface="Arial"/>
              <a:buAutoNum type="arabicPeriod"/>
            </a:pPr>
            <a:r>
              <a:rPr lang="en" sz="2400">
                <a:latin typeface="Arial"/>
                <a:ea typeface="Arial"/>
                <a:cs typeface="Arial"/>
                <a:sym typeface="Arial"/>
              </a:rPr>
              <a:t>Research</a:t>
            </a:r>
          </a:p>
          <a:p>
            <a:pPr marL="457200" lvl="0" indent="-381000" rtl="0">
              <a:spcBef>
                <a:spcPts val="0"/>
              </a:spcBef>
              <a:buSzPct val="100000"/>
              <a:buFont typeface="Arial"/>
              <a:buAutoNum type="arabicPeriod"/>
            </a:pPr>
            <a:r>
              <a:rPr lang="en" sz="2400">
                <a:latin typeface="Arial"/>
                <a:ea typeface="Arial"/>
                <a:cs typeface="Arial"/>
                <a:sym typeface="Arial"/>
              </a:rPr>
              <a:t>Specify Requirements</a:t>
            </a:r>
          </a:p>
          <a:p>
            <a:pPr marL="457200" lvl="0" indent="-381000" rtl="0">
              <a:spcBef>
                <a:spcPts val="0"/>
              </a:spcBef>
              <a:buSzPct val="100000"/>
              <a:buFont typeface="Arial"/>
              <a:buAutoNum type="arabicPeriod"/>
            </a:pPr>
            <a:r>
              <a:rPr lang="en" sz="2400">
                <a:latin typeface="Arial"/>
                <a:ea typeface="Arial"/>
                <a:cs typeface="Arial"/>
                <a:sym typeface="Arial"/>
              </a:rPr>
              <a:t>Develop and Prototype Solution</a:t>
            </a:r>
          </a:p>
          <a:p>
            <a:pPr marL="457200" lvl="0" indent="-381000" rtl="0">
              <a:spcBef>
                <a:spcPts val="0"/>
              </a:spcBef>
              <a:buSzPct val="100000"/>
              <a:buFont typeface="Arial"/>
              <a:buAutoNum type="arabicPeriod"/>
            </a:pPr>
            <a:r>
              <a:rPr lang="en" sz="2400">
                <a:latin typeface="Arial"/>
                <a:ea typeface="Arial"/>
                <a:cs typeface="Arial"/>
                <a:sym typeface="Arial"/>
              </a:rPr>
              <a:t>Test Solution</a:t>
            </a:r>
          </a:p>
          <a:p>
            <a:pPr marL="457200" lvl="0" indent="-381000" rtl="0">
              <a:spcBef>
                <a:spcPts val="0"/>
              </a:spcBef>
              <a:buSzPct val="100000"/>
              <a:buFont typeface="Arial"/>
              <a:buAutoNum type="arabicPeriod"/>
            </a:pPr>
            <a:r>
              <a:rPr lang="en" sz="2400">
                <a:latin typeface="Arial"/>
                <a:ea typeface="Arial"/>
                <a:cs typeface="Arial"/>
                <a:sym typeface="Arial"/>
              </a:rPr>
              <a:t>Communicate Results</a:t>
            </a:r>
          </a:p>
          <a:p>
            <a:pPr lvl="0" rtl="0">
              <a:spcBef>
                <a:spcPts val="0"/>
              </a:spcBef>
              <a:buNone/>
            </a:pPr>
            <a:endParaRPr sz="30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91" name="Shape 9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92" name="Shape 92"/>
          <p:cNvPicPr preferRelativeResize="0"/>
          <p:nvPr/>
        </p:nvPicPr>
        <p:blipFill>
          <a:blip r:embed="rId3">
            <a:alphaModFix/>
          </a:blip>
          <a:stretch>
            <a:fillRect/>
          </a:stretch>
        </p:blipFill>
        <p:spPr>
          <a:xfrm>
            <a:off x="78712" y="345175"/>
            <a:ext cx="8986576" cy="3812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idx="4294967295"/>
          </p:nvPr>
        </p:nvSpPr>
        <p:spPr>
          <a:xfrm>
            <a:off x="311700" y="2037450"/>
            <a:ext cx="8520600" cy="1068600"/>
          </a:xfrm>
          <a:prstGeom prst="rect">
            <a:avLst/>
          </a:prstGeom>
        </p:spPr>
        <p:txBody>
          <a:bodyPr lIns="91425" tIns="91425" rIns="91425" bIns="91425" anchor="t" anchorCtr="0">
            <a:noAutofit/>
          </a:bodyPr>
          <a:lstStyle/>
          <a:p>
            <a:pPr lvl="0" algn="ctr">
              <a:spcBef>
                <a:spcPts val="0"/>
              </a:spcBef>
              <a:buNone/>
            </a:pPr>
            <a:r>
              <a:rPr lang="en" sz="6000"/>
              <a:t>The Chemistry of Coatings</a:t>
            </a:r>
          </a:p>
        </p:txBody>
      </p:sp>
      <p:sp>
        <p:nvSpPr>
          <p:cNvPr id="98" name="Shape 98"/>
          <p:cNvSpPr txBox="1">
            <a:spLocks noGrp="1"/>
          </p:cNvSpPr>
          <p:nvPr>
            <p:ph type="subTitle" idx="4294967295"/>
          </p:nvPr>
        </p:nvSpPr>
        <p:spPr>
          <a:xfrm>
            <a:off x="311700" y="2834125"/>
            <a:ext cx="8520600" cy="1612800"/>
          </a:xfrm>
          <a:prstGeom prst="rect">
            <a:avLst/>
          </a:prstGeom>
        </p:spPr>
        <p:txBody>
          <a:bodyPr lIns="91425" tIns="91425" rIns="91425" bIns="91425" anchor="t" anchorCtr="0">
            <a:noAutofit/>
          </a:bodyPr>
          <a:lstStyle/>
          <a:p>
            <a:pPr lvl="0" algn="ctr">
              <a:spcBef>
                <a:spcPts val="0"/>
              </a:spcBef>
              <a:buNone/>
            </a:pPr>
            <a:endParaRPr sz="3600" b="1"/>
          </a:p>
        </p:txBody>
      </p:sp>
      <p:pic>
        <p:nvPicPr>
          <p:cNvPr id="99" name="Shape 99" descr="Screen Shot 2017-06-26 at 10.10.10 AM.png"/>
          <p:cNvPicPr preferRelativeResize="0"/>
          <p:nvPr/>
        </p:nvPicPr>
        <p:blipFill rotWithShape="1">
          <a:blip r:embed="rId3">
            <a:alphaModFix amt="21000"/>
          </a:blip>
          <a:srcRect l="15352" t="3605" r="9391"/>
          <a:stretch/>
        </p:blipFill>
        <p:spPr>
          <a:xfrm>
            <a:off x="0" y="0"/>
            <a:ext cx="9143999" cy="521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Polymers and Coatings</a:t>
            </a:r>
          </a:p>
        </p:txBody>
      </p:sp>
      <p:sp>
        <p:nvSpPr>
          <p:cNvPr id="105" name="Shape 10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endParaRPr sz="1400" b="1">
              <a:solidFill>
                <a:srgbClr val="000000"/>
              </a:solidFill>
            </a:endParaRPr>
          </a:p>
          <a:p>
            <a:pPr lvl="0">
              <a:spcBef>
                <a:spcPts val="0"/>
              </a:spcBef>
              <a:buNone/>
            </a:pPr>
            <a:endParaRPr/>
          </a:p>
          <a:p>
            <a:pPr lvl="0">
              <a:spcBef>
                <a:spcPts val="0"/>
              </a:spcBef>
              <a:buNone/>
            </a:pPr>
            <a:endParaRPr/>
          </a:p>
        </p:txBody>
      </p:sp>
      <p:pic>
        <p:nvPicPr>
          <p:cNvPr id="106" name="Shape 106" descr="Screen Shot 2017-06-26 at 10.12.08 AM.png"/>
          <p:cNvPicPr preferRelativeResize="0"/>
          <p:nvPr/>
        </p:nvPicPr>
        <p:blipFill>
          <a:blip r:embed="rId3">
            <a:alphaModFix/>
          </a:blip>
          <a:stretch>
            <a:fillRect/>
          </a:stretch>
        </p:blipFill>
        <p:spPr>
          <a:xfrm>
            <a:off x="1770550" y="1228675"/>
            <a:ext cx="5352017" cy="3340199"/>
          </a:xfrm>
          <a:prstGeom prst="rect">
            <a:avLst/>
          </a:prstGeom>
          <a:noFill/>
          <a:ln>
            <a:noFill/>
          </a:ln>
        </p:spPr>
      </p:pic>
    </p:spTree>
  </p:cSld>
  <p:clrMapOvr>
    <a:masterClrMapping/>
  </p:clrMapOvr>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555</Words>
  <Application>Microsoft Macintosh PowerPoint</Application>
  <PresentationFormat>On-screen Show (16:9)</PresentationFormat>
  <Paragraphs>96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Roboto</vt:lpstr>
      <vt:lpstr>Amatic SC</vt:lpstr>
      <vt:lpstr>Source Code Pro</vt:lpstr>
      <vt:lpstr>beach-day</vt:lpstr>
      <vt:lpstr>The Chemistry of Coatings</vt:lpstr>
      <vt:lpstr>Scientific Method</vt:lpstr>
      <vt:lpstr>Steps of the Scientific Method</vt:lpstr>
      <vt:lpstr>What makes a Good Procedure?</vt:lpstr>
      <vt:lpstr>Engineering Design</vt:lpstr>
      <vt:lpstr>Steps of the Engineering Design</vt:lpstr>
      <vt:lpstr>PowerPoint Presentation</vt:lpstr>
      <vt:lpstr>The Chemistry of Coatings</vt:lpstr>
      <vt:lpstr>Polymers and Coatings</vt:lpstr>
      <vt:lpstr>What is a Polymer</vt:lpstr>
      <vt:lpstr>Examples of Polymers</vt:lpstr>
      <vt:lpstr>What is an epoxy?</vt:lpstr>
      <vt:lpstr>Uses for Epoxy Resins</vt:lpstr>
      <vt:lpstr>Stoichiometry</vt:lpstr>
      <vt:lpstr>Stoichiometry</vt:lpstr>
      <vt:lpstr>Stoichiometry</vt:lpstr>
      <vt:lpstr>Stoichiometry</vt:lpstr>
      <vt:lpstr>Stoichiometry and Epoxies</vt:lpstr>
      <vt:lpstr>Project Objective</vt:lpstr>
      <vt:lpstr>Goal of Project</vt:lpstr>
      <vt:lpstr>Appendix: Chemistry of Epoxy</vt:lpstr>
      <vt:lpstr>Epoxy and Amine Structure</vt:lpstr>
      <vt:lpstr>Epoxide Formation</vt:lpstr>
      <vt:lpstr>Application of Epoxies to Bonding</vt:lpstr>
      <vt:lpstr>Stoichiometry and Epoxies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Chemistry of Coatings</dc:title>
  <cp:lastModifiedBy>Emily Wagner</cp:lastModifiedBy>
  <cp:revision>1</cp:revision>
  <dcterms:modified xsi:type="dcterms:W3CDTF">2017-07-24T18:51:17Z</dcterms:modified>
</cp:coreProperties>
</file>