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56" r:id="rId2"/>
    <p:sldId id="257" r:id="rId3"/>
    <p:sldId id="260" r:id="rId4"/>
    <p:sldId id="267" r:id="rId5"/>
    <p:sldId id="263" r:id="rId6"/>
    <p:sldId id="264" r:id="rId7"/>
    <p:sldId id="265" r:id="rId8"/>
    <p:sldId id="261" r:id="rId9"/>
    <p:sldId id="258" r:id="rId10"/>
    <p:sldId id="268" r:id="rId11"/>
    <p:sldId id="273" r:id="rId12"/>
    <p:sldId id="270" r:id="rId13"/>
    <p:sldId id="271" r:id="rId14"/>
    <p:sldId id="272" r:id="rId15"/>
    <p:sldId id="269" r:id="rId16"/>
    <p:sldId id="266" r:id="rId17"/>
    <p:sldId id="275"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mlin.jen@gmail.co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74" autoAdjust="0"/>
  </p:normalViewPr>
  <p:slideViewPr>
    <p:cSldViewPr snapToGrid="0">
      <p:cViewPr varScale="1">
        <p:scale>
          <a:sx n="68" d="100"/>
          <a:sy n="68" d="100"/>
        </p:scale>
        <p:origin x="126" y="23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g39\Desktop\sand%20paper%20coatings%20plo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1"/>
            </a:solidFill>
            <a:ln>
              <a:noFill/>
            </a:ln>
            <a:effectLst/>
          </c:spPr>
          <c:invertIfNegative val="0"/>
          <c:errBars>
            <c:errBarType val="both"/>
            <c:errValType val="cust"/>
            <c:noEndCap val="0"/>
            <c:plus>
              <c:numRef>
                <c:f>'[sand paper coatings plots.xlsx]sand paper coatings for SAS'!$R$2:$R$39</c:f>
                <c:numCache>
                  <c:formatCode>General</c:formatCode>
                  <c:ptCount val="38"/>
                  <c:pt idx="0">
                    <c:v>3.7445893687065182</c:v>
                  </c:pt>
                  <c:pt idx="1">
                    <c:v>1.4719812670597106</c:v>
                  </c:pt>
                  <c:pt idx="2">
                    <c:v>1.6528313916414474</c:v>
                  </c:pt>
                  <c:pt idx="3">
                    <c:v>8.9552202460450125</c:v>
                  </c:pt>
                  <c:pt idx="4">
                    <c:v>0.23382993132105426</c:v>
                  </c:pt>
                  <c:pt idx="5">
                    <c:v>6.4031366312104199</c:v>
                  </c:pt>
                  <c:pt idx="6">
                    <c:v>9.1283068390104276</c:v>
                  </c:pt>
                  <c:pt idx="7">
                    <c:v>10.039771715131518</c:v>
                  </c:pt>
                  <c:pt idx="8">
                    <c:v>1.7259986614451195</c:v>
                  </c:pt>
                  <c:pt idx="9">
                    <c:v>1.705230088630977</c:v>
                  </c:pt>
                  <c:pt idx="10">
                    <c:v>4.8139699606051956</c:v>
                  </c:pt>
                  <c:pt idx="11">
                    <c:v>1.9774102417980481</c:v>
                  </c:pt>
                  <c:pt idx="12">
                    <c:v>1.8026970853721354</c:v>
                  </c:pt>
                  <c:pt idx="13">
                    <c:v>6.1007392146785984</c:v>
                  </c:pt>
                  <c:pt idx="14">
                    <c:v>3.1755539656106846</c:v>
                  </c:pt>
                  <c:pt idx="15">
                    <c:v>1.5781283836881901</c:v>
                  </c:pt>
                  <c:pt idx="16">
                    <c:v>5.4245943648339745</c:v>
                  </c:pt>
                  <c:pt idx="17">
                    <c:v>7.3064093733539517</c:v>
                  </c:pt>
                  <c:pt idx="18">
                    <c:v>2.5839570474349038</c:v>
                  </c:pt>
                  <c:pt idx="19">
                    <c:v>2.1170489110915756</c:v>
                  </c:pt>
                  <c:pt idx="20">
                    <c:v>1.3529486316930137</c:v>
                  </c:pt>
                  <c:pt idx="21">
                    <c:v>4.810497094776232</c:v>
                  </c:pt>
                  <c:pt idx="22">
                    <c:v>5.5286264012915067</c:v>
                  </c:pt>
                  <c:pt idx="23">
                    <c:v>2.8344324778100396</c:v>
                  </c:pt>
                  <c:pt idx="24">
                    <c:v>3.3014338403637371</c:v>
                  </c:pt>
                  <c:pt idx="25">
                    <c:v>2.7043320929511463</c:v>
                  </c:pt>
                  <c:pt idx="26">
                    <c:v>3.6314960661084181</c:v>
                  </c:pt>
                  <c:pt idx="27">
                    <c:v>3.1532224713811412</c:v>
                  </c:pt>
                  <c:pt idx="28">
                    <c:v>1.6639345422580605</c:v>
                  </c:pt>
                  <c:pt idx="29">
                    <c:v>12.442915373356154</c:v>
                  </c:pt>
                  <c:pt idx="30">
                    <c:v>0.97833902169918197</c:v>
                  </c:pt>
                  <c:pt idx="31">
                    <c:v>3.3573012560891713</c:v>
                  </c:pt>
                  <c:pt idx="32">
                    <c:v>2.7335850949374834</c:v>
                  </c:pt>
                  <c:pt idx="33">
                    <c:v>10.655412768371194</c:v>
                  </c:pt>
                  <c:pt idx="34">
                    <c:v>2.9153422148840535</c:v>
                  </c:pt>
                  <c:pt idx="35">
                    <c:v>3.5413682659958279</c:v>
                  </c:pt>
                  <c:pt idx="36">
                    <c:v>5.2971986632710806</c:v>
                  </c:pt>
                  <c:pt idx="37">
                    <c:v>2.9779010582360987</c:v>
                  </c:pt>
                </c:numCache>
              </c:numRef>
            </c:plus>
            <c:minus>
              <c:numRef>
                <c:f>'[sand paper coatings plots.xlsx]sand paper coatings for SAS'!$R$2:$R$39</c:f>
                <c:numCache>
                  <c:formatCode>General</c:formatCode>
                  <c:ptCount val="38"/>
                  <c:pt idx="0">
                    <c:v>3.7445893687065182</c:v>
                  </c:pt>
                  <c:pt idx="1">
                    <c:v>1.4719812670597106</c:v>
                  </c:pt>
                  <c:pt idx="2">
                    <c:v>1.6528313916414474</c:v>
                  </c:pt>
                  <c:pt idx="3">
                    <c:v>8.9552202460450125</c:v>
                  </c:pt>
                  <c:pt idx="4">
                    <c:v>0.23382993132105426</c:v>
                  </c:pt>
                  <c:pt idx="5">
                    <c:v>6.4031366312104199</c:v>
                  </c:pt>
                  <c:pt idx="6">
                    <c:v>9.1283068390104276</c:v>
                  </c:pt>
                  <c:pt idx="7">
                    <c:v>10.039771715131518</c:v>
                  </c:pt>
                  <c:pt idx="8">
                    <c:v>1.7259986614451195</c:v>
                  </c:pt>
                  <c:pt idx="9">
                    <c:v>1.705230088630977</c:v>
                  </c:pt>
                  <c:pt idx="10">
                    <c:v>4.8139699606051956</c:v>
                  </c:pt>
                  <c:pt idx="11">
                    <c:v>1.9774102417980481</c:v>
                  </c:pt>
                  <c:pt idx="12">
                    <c:v>1.8026970853721354</c:v>
                  </c:pt>
                  <c:pt idx="13">
                    <c:v>6.1007392146785984</c:v>
                  </c:pt>
                  <c:pt idx="14">
                    <c:v>3.1755539656106846</c:v>
                  </c:pt>
                  <c:pt idx="15">
                    <c:v>1.5781283836881901</c:v>
                  </c:pt>
                  <c:pt idx="16">
                    <c:v>5.4245943648339745</c:v>
                  </c:pt>
                  <c:pt idx="17">
                    <c:v>7.3064093733539517</c:v>
                  </c:pt>
                  <c:pt idx="18">
                    <c:v>2.5839570474349038</c:v>
                  </c:pt>
                  <c:pt idx="19">
                    <c:v>2.1170489110915756</c:v>
                  </c:pt>
                  <c:pt idx="20">
                    <c:v>1.3529486316930137</c:v>
                  </c:pt>
                  <c:pt idx="21">
                    <c:v>4.810497094776232</c:v>
                  </c:pt>
                  <c:pt idx="22">
                    <c:v>5.5286264012915067</c:v>
                  </c:pt>
                  <c:pt idx="23">
                    <c:v>2.8344324778100396</c:v>
                  </c:pt>
                  <c:pt idx="24">
                    <c:v>3.3014338403637371</c:v>
                  </c:pt>
                  <c:pt idx="25">
                    <c:v>2.7043320929511463</c:v>
                  </c:pt>
                  <c:pt idx="26">
                    <c:v>3.6314960661084181</c:v>
                  </c:pt>
                  <c:pt idx="27">
                    <c:v>3.1532224713811412</c:v>
                  </c:pt>
                  <c:pt idx="28">
                    <c:v>1.6639345422580605</c:v>
                  </c:pt>
                  <c:pt idx="29">
                    <c:v>12.442915373356154</c:v>
                  </c:pt>
                  <c:pt idx="30">
                    <c:v>0.97833902169918197</c:v>
                  </c:pt>
                  <c:pt idx="31">
                    <c:v>3.3573012560891713</c:v>
                  </c:pt>
                  <c:pt idx="32">
                    <c:v>2.7335850949374834</c:v>
                  </c:pt>
                  <c:pt idx="33">
                    <c:v>10.655412768371194</c:v>
                  </c:pt>
                  <c:pt idx="34">
                    <c:v>2.9153422148840535</c:v>
                  </c:pt>
                  <c:pt idx="35">
                    <c:v>3.5413682659958279</c:v>
                  </c:pt>
                  <c:pt idx="36">
                    <c:v>5.2971986632710806</c:v>
                  </c:pt>
                  <c:pt idx="37">
                    <c:v>2.9779010582360987</c:v>
                  </c:pt>
                </c:numCache>
              </c:numRef>
            </c:minus>
            <c:spPr>
              <a:noFill/>
              <a:ln w="9525" cap="flat" cmpd="sng" algn="ctr">
                <a:solidFill>
                  <a:schemeClr val="tx1">
                    <a:lumMod val="65000"/>
                    <a:lumOff val="35000"/>
                  </a:schemeClr>
                </a:solidFill>
                <a:round/>
              </a:ln>
              <a:effectLst/>
            </c:spPr>
          </c:errBars>
          <c:cat>
            <c:numRef>
              <c:f>'[sand paper coatings plots.xlsx]sand paper coatings for SAS'!$O$2:$O$39</c:f>
              <c:numCache>
                <c:formatCode>General</c:formatCode>
                <c:ptCount val="38"/>
                <c:pt idx="0">
                  <c:v>1500</c:v>
                </c:pt>
                <c:pt idx="1">
                  <c:v>600</c:v>
                </c:pt>
                <c:pt idx="2">
                  <c:v>150</c:v>
                </c:pt>
                <c:pt idx="3">
                  <c:v>120</c:v>
                </c:pt>
                <c:pt idx="4">
                  <c:v>1500</c:v>
                </c:pt>
                <c:pt idx="5">
                  <c:v>600</c:v>
                </c:pt>
                <c:pt idx="6">
                  <c:v>150</c:v>
                </c:pt>
                <c:pt idx="7">
                  <c:v>120</c:v>
                </c:pt>
                <c:pt idx="8">
                  <c:v>1500</c:v>
                </c:pt>
                <c:pt idx="9">
                  <c:v>600</c:v>
                </c:pt>
                <c:pt idx="10">
                  <c:v>150</c:v>
                </c:pt>
                <c:pt idx="11">
                  <c:v>120</c:v>
                </c:pt>
                <c:pt idx="12">
                  <c:v>1500</c:v>
                </c:pt>
                <c:pt idx="13">
                  <c:v>600</c:v>
                </c:pt>
                <c:pt idx="14">
                  <c:v>150</c:v>
                </c:pt>
                <c:pt idx="15">
                  <c:v>120</c:v>
                </c:pt>
                <c:pt idx="16">
                  <c:v>1500</c:v>
                </c:pt>
                <c:pt idx="17">
                  <c:v>600</c:v>
                </c:pt>
                <c:pt idx="18">
                  <c:v>150</c:v>
                </c:pt>
                <c:pt idx="19">
                  <c:v>120</c:v>
                </c:pt>
                <c:pt idx="20">
                  <c:v>1500</c:v>
                </c:pt>
                <c:pt idx="21">
                  <c:v>600</c:v>
                </c:pt>
                <c:pt idx="22">
                  <c:v>150</c:v>
                </c:pt>
                <c:pt idx="23">
                  <c:v>120</c:v>
                </c:pt>
                <c:pt idx="24">
                  <c:v>1500</c:v>
                </c:pt>
                <c:pt idx="25">
                  <c:v>600</c:v>
                </c:pt>
                <c:pt idx="26">
                  <c:v>150</c:v>
                </c:pt>
                <c:pt idx="27">
                  <c:v>120</c:v>
                </c:pt>
                <c:pt idx="28">
                  <c:v>1500</c:v>
                </c:pt>
                <c:pt idx="29">
                  <c:v>600</c:v>
                </c:pt>
                <c:pt idx="30">
                  <c:v>150</c:v>
                </c:pt>
                <c:pt idx="31">
                  <c:v>120</c:v>
                </c:pt>
                <c:pt idx="32">
                  <c:v>1500</c:v>
                </c:pt>
                <c:pt idx="33">
                  <c:v>600</c:v>
                </c:pt>
                <c:pt idx="34">
                  <c:v>150</c:v>
                </c:pt>
                <c:pt idx="35">
                  <c:v>120</c:v>
                </c:pt>
                <c:pt idx="36">
                  <c:v>1500</c:v>
                </c:pt>
                <c:pt idx="37">
                  <c:v>600</c:v>
                </c:pt>
              </c:numCache>
            </c:numRef>
          </c:cat>
          <c:val>
            <c:numRef>
              <c:f>'[sand paper coatings plots.xlsx]sand paper coatings for SAS'!$Q$2:$Q$39</c:f>
              <c:numCache>
                <c:formatCode>General</c:formatCode>
                <c:ptCount val="38"/>
                <c:pt idx="0">
                  <c:v>94.132333333333321</c:v>
                </c:pt>
                <c:pt idx="1">
                  <c:v>92.234333333333339</c:v>
                </c:pt>
                <c:pt idx="2">
                  <c:v>81.50033333333333</c:v>
                </c:pt>
                <c:pt idx="3">
                  <c:v>71.435999999999979</c:v>
                </c:pt>
                <c:pt idx="4">
                  <c:v>99.978333333333367</c:v>
                </c:pt>
                <c:pt idx="5">
                  <c:v>78.509500000000031</c:v>
                </c:pt>
                <c:pt idx="6">
                  <c:v>86.239333333333349</c:v>
                </c:pt>
                <c:pt idx="7">
                  <c:v>76.623333333333321</c:v>
                </c:pt>
                <c:pt idx="8">
                  <c:v>114.74900000000002</c:v>
                </c:pt>
                <c:pt idx="9">
                  <c:v>100.57200000000003</c:v>
                </c:pt>
                <c:pt idx="10">
                  <c:v>107.91366666666667</c:v>
                </c:pt>
                <c:pt idx="11">
                  <c:v>98.86933333333333</c:v>
                </c:pt>
                <c:pt idx="12">
                  <c:v>78.327333333333343</c:v>
                </c:pt>
                <c:pt idx="13">
                  <c:v>87.924999999999997</c:v>
                </c:pt>
                <c:pt idx="14">
                  <c:v>83.578666666666649</c:v>
                </c:pt>
                <c:pt idx="15">
                  <c:v>77.582666666666682</c:v>
                </c:pt>
                <c:pt idx="16">
                  <c:v>125.61633333333336</c:v>
                </c:pt>
                <c:pt idx="17">
                  <c:v>119.26600000000002</c:v>
                </c:pt>
                <c:pt idx="18">
                  <c:v>117.88933333333334</c:v>
                </c:pt>
                <c:pt idx="19">
                  <c:v>114.14266666666664</c:v>
                </c:pt>
                <c:pt idx="20">
                  <c:v>108.65299999999999</c:v>
                </c:pt>
                <c:pt idx="21">
                  <c:v>120.89066666666668</c:v>
                </c:pt>
                <c:pt idx="22">
                  <c:v>115.56266666666667</c:v>
                </c:pt>
                <c:pt idx="23">
                  <c:v>110.60833333333336</c:v>
                </c:pt>
                <c:pt idx="24">
                  <c:v>89.479666666666674</c:v>
                </c:pt>
                <c:pt idx="25">
                  <c:v>96.055000000000035</c:v>
                </c:pt>
                <c:pt idx="26">
                  <c:v>93.418666666666667</c:v>
                </c:pt>
                <c:pt idx="27">
                  <c:v>86.601333333333315</c:v>
                </c:pt>
                <c:pt idx="28">
                  <c:v>96.013333333333321</c:v>
                </c:pt>
                <c:pt idx="29">
                  <c:v>94.805333333333337</c:v>
                </c:pt>
                <c:pt idx="30">
                  <c:v>96.399000000000015</c:v>
                </c:pt>
                <c:pt idx="31">
                  <c:v>94.602000000000018</c:v>
                </c:pt>
                <c:pt idx="32">
                  <c:v>115.67433333333335</c:v>
                </c:pt>
                <c:pt idx="33">
                  <c:v>106.00166666666665</c:v>
                </c:pt>
                <c:pt idx="34">
                  <c:v>100.08733333333332</c:v>
                </c:pt>
                <c:pt idx="35">
                  <c:v>102.62066666666664</c:v>
                </c:pt>
                <c:pt idx="36">
                  <c:v>69.983666666666664</c:v>
                </c:pt>
                <c:pt idx="37">
                  <c:v>63.785333333333327</c:v>
                </c:pt>
              </c:numCache>
            </c:numRef>
          </c:val>
          <c:extLst xmlns:c16r2="http://schemas.microsoft.com/office/drawing/2015/06/chart">
            <c:ext xmlns:c16="http://schemas.microsoft.com/office/drawing/2014/chart" uri="{C3380CC4-5D6E-409C-BE32-E72D297353CC}">
              <c16:uniqueId val="{00000000-640B-4B12-890D-85B4979338DA}"/>
            </c:ext>
          </c:extLst>
        </c:ser>
        <c:dLbls>
          <c:showLegendKey val="0"/>
          <c:showVal val="0"/>
          <c:showCatName val="0"/>
          <c:showSerName val="0"/>
          <c:showPercent val="0"/>
          <c:showBubbleSize val="0"/>
        </c:dLbls>
        <c:gapWidth val="150"/>
        <c:axId val="145693440"/>
        <c:axId val="145635376"/>
        <c:extLst xmlns:c16r2="http://schemas.microsoft.com/office/drawing/2015/06/chart">
          <c:ext xmlns:c15="http://schemas.microsoft.com/office/drawing/2012/chart" uri="{02D57815-91ED-43cb-92C2-25804820EDAC}">
            <c15:filteredBarSeries>
              <c15:ser>
                <c:idx val="1"/>
                <c:order val="1"/>
                <c:spPr>
                  <a:solidFill>
                    <a:schemeClr val="accent2"/>
                  </a:solidFill>
                  <a:ln>
                    <a:noFill/>
                  </a:ln>
                  <a:effectLst/>
                </c:spPr>
                <c:invertIfNegative val="0"/>
                <c:errBars>
                  <c:errBarType val="both"/>
                  <c:errValType val="cust"/>
                  <c:noEndCap val="0"/>
                  <c:plus>
                    <c:numRef>
                      <c:extLst xmlns:c16r2="http://schemas.microsoft.com/office/drawing/2015/06/chart">
                        <c:ext uri="{02D57815-91ED-43cb-92C2-25804820EDAC}">
                          <c15:formulaRef>
                            <c15:sqref>'[sand paper coatings plots.xlsx]sand paper coatings for SAS'!$T$2:$T$39</c15:sqref>
                          </c15:formulaRef>
                        </c:ext>
                      </c:extLst>
                      <c:numCache>
                        <c:formatCode>General</c:formatCode>
                        <c:ptCount val="38"/>
                        <c:pt idx="0">
                          <c:v>4.3327873749794827</c:v>
                        </c:pt>
                        <c:pt idx="1">
                          <c:v>1.4998521383061769</c:v>
                        </c:pt>
                        <c:pt idx="2">
                          <c:v>7.3332438134556934</c:v>
                        </c:pt>
                        <c:pt idx="3">
                          <c:v>6.6386686883759305</c:v>
                        </c:pt>
                        <c:pt idx="4">
                          <c:v>3.1765429955060975</c:v>
                        </c:pt>
                        <c:pt idx="5">
                          <c:v>6.2790029422447287</c:v>
                        </c:pt>
                        <c:pt idx="6">
                          <c:v>10.18874224356215</c:v>
                        </c:pt>
                        <c:pt idx="7">
                          <c:v>12.884603522461719</c:v>
                        </c:pt>
                        <c:pt idx="8">
                          <c:v>2.2451387075394593</c:v>
                        </c:pt>
                        <c:pt idx="9">
                          <c:v>0.2810491428374321</c:v>
                        </c:pt>
                        <c:pt idx="10">
                          <c:v>5.332843799372502</c:v>
                        </c:pt>
                        <c:pt idx="11">
                          <c:v>22.675495916461628</c:v>
                        </c:pt>
                        <c:pt idx="12">
                          <c:v>2.5490558089695439</c:v>
                        </c:pt>
                        <c:pt idx="13">
                          <c:v>4.1415488801216371</c:v>
                        </c:pt>
                        <c:pt idx="14">
                          <c:v>3.3783360523723238</c:v>
                        </c:pt>
                        <c:pt idx="15">
                          <c:v>1.9647411867812212</c:v>
                        </c:pt>
                        <c:pt idx="16">
                          <c:v>5.4092901780071925</c:v>
                        </c:pt>
                        <c:pt idx="17">
                          <c:v>4.7016690726768005</c:v>
                        </c:pt>
                        <c:pt idx="18">
                          <c:v>1.3818330737387055</c:v>
                        </c:pt>
                        <c:pt idx="19">
                          <c:v>6.8970325119767537</c:v>
                        </c:pt>
                        <c:pt idx="20">
                          <c:v>0.98102157638521614</c:v>
                        </c:pt>
                        <c:pt idx="21">
                          <c:v>1.0448934939950132</c:v>
                        </c:pt>
                        <c:pt idx="22">
                          <c:v>2.0949992181711976</c:v>
                        </c:pt>
                        <c:pt idx="23">
                          <c:v>1.4004031028867048</c:v>
                        </c:pt>
                        <c:pt idx="24">
                          <c:v>3.0787183667248934</c:v>
                        </c:pt>
                        <c:pt idx="25">
                          <c:v>2.5585431379020651</c:v>
                        </c:pt>
                        <c:pt idx="26">
                          <c:v>2.8691551081255176</c:v>
                        </c:pt>
                        <c:pt idx="27">
                          <c:v>2.8895957041311746</c:v>
                        </c:pt>
                        <c:pt idx="28">
                          <c:v>1.2352856247494524</c:v>
                        </c:pt>
                        <c:pt idx="29">
                          <c:v>10.190359992738925</c:v>
                        </c:pt>
                        <c:pt idx="30">
                          <c:v>1.2646213371744059</c:v>
                        </c:pt>
                        <c:pt idx="31">
                          <c:v>1.0609221753121034</c:v>
                        </c:pt>
                        <c:pt idx="32">
                          <c:v>2.2946380276986864</c:v>
                        </c:pt>
                        <c:pt idx="33">
                          <c:v>10.072146006309371</c:v>
                        </c:pt>
                        <c:pt idx="34">
                          <c:v>2.7728072832212955</c:v>
                        </c:pt>
                        <c:pt idx="35">
                          <c:v>5.8496055569938905</c:v>
                        </c:pt>
                        <c:pt idx="36">
                          <c:v>6.0163864741966622</c:v>
                        </c:pt>
                        <c:pt idx="37">
                          <c:v>2.5173121041867379</c:v>
                        </c:pt>
                      </c:numCache>
                    </c:numRef>
                  </c:plus>
                  <c:minus>
                    <c:numRef>
                      <c:extLst xmlns:c16r2="http://schemas.microsoft.com/office/drawing/2015/06/chart">
                        <c:ext uri="{02D57815-91ED-43cb-92C2-25804820EDAC}">
                          <c15:formulaRef>
                            <c15:sqref>'[sand paper coatings plots.xlsx]sand paper coatings for SAS'!$T$2:$T$39</c15:sqref>
                          </c15:formulaRef>
                        </c:ext>
                      </c:extLst>
                      <c:numCache>
                        <c:formatCode>General</c:formatCode>
                        <c:ptCount val="38"/>
                        <c:pt idx="0">
                          <c:v>4.3327873749794827</c:v>
                        </c:pt>
                        <c:pt idx="1">
                          <c:v>1.4998521383061769</c:v>
                        </c:pt>
                        <c:pt idx="2">
                          <c:v>7.3332438134556934</c:v>
                        </c:pt>
                        <c:pt idx="3">
                          <c:v>6.6386686883759305</c:v>
                        </c:pt>
                        <c:pt idx="4">
                          <c:v>3.1765429955060975</c:v>
                        </c:pt>
                        <c:pt idx="5">
                          <c:v>6.2790029422447287</c:v>
                        </c:pt>
                        <c:pt idx="6">
                          <c:v>10.18874224356215</c:v>
                        </c:pt>
                        <c:pt idx="7">
                          <c:v>12.884603522461719</c:v>
                        </c:pt>
                        <c:pt idx="8">
                          <c:v>2.2451387075394593</c:v>
                        </c:pt>
                        <c:pt idx="9">
                          <c:v>0.2810491428374321</c:v>
                        </c:pt>
                        <c:pt idx="10">
                          <c:v>5.332843799372502</c:v>
                        </c:pt>
                        <c:pt idx="11">
                          <c:v>22.675495916461628</c:v>
                        </c:pt>
                        <c:pt idx="12">
                          <c:v>2.5490558089695439</c:v>
                        </c:pt>
                        <c:pt idx="13">
                          <c:v>4.1415488801216371</c:v>
                        </c:pt>
                        <c:pt idx="14">
                          <c:v>3.3783360523723238</c:v>
                        </c:pt>
                        <c:pt idx="15">
                          <c:v>1.9647411867812212</c:v>
                        </c:pt>
                        <c:pt idx="16">
                          <c:v>5.4092901780071925</c:v>
                        </c:pt>
                        <c:pt idx="17">
                          <c:v>4.7016690726768005</c:v>
                        </c:pt>
                        <c:pt idx="18">
                          <c:v>1.3818330737387055</c:v>
                        </c:pt>
                        <c:pt idx="19">
                          <c:v>6.8970325119767537</c:v>
                        </c:pt>
                        <c:pt idx="20">
                          <c:v>0.98102157638521614</c:v>
                        </c:pt>
                        <c:pt idx="21">
                          <c:v>1.0448934939950132</c:v>
                        </c:pt>
                        <c:pt idx="22">
                          <c:v>2.0949992181711976</c:v>
                        </c:pt>
                        <c:pt idx="23">
                          <c:v>1.4004031028867048</c:v>
                        </c:pt>
                        <c:pt idx="24">
                          <c:v>3.0787183667248934</c:v>
                        </c:pt>
                        <c:pt idx="25">
                          <c:v>2.5585431379020651</c:v>
                        </c:pt>
                        <c:pt idx="26">
                          <c:v>2.8691551081255176</c:v>
                        </c:pt>
                        <c:pt idx="27">
                          <c:v>2.8895957041311746</c:v>
                        </c:pt>
                        <c:pt idx="28">
                          <c:v>1.2352856247494524</c:v>
                        </c:pt>
                        <c:pt idx="29">
                          <c:v>10.190359992738925</c:v>
                        </c:pt>
                        <c:pt idx="30">
                          <c:v>1.2646213371744059</c:v>
                        </c:pt>
                        <c:pt idx="31">
                          <c:v>1.0609221753121034</c:v>
                        </c:pt>
                        <c:pt idx="32">
                          <c:v>2.2946380276986864</c:v>
                        </c:pt>
                        <c:pt idx="33">
                          <c:v>10.072146006309371</c:v>
                        </c:pt>
                        <c:pt idx="34">
                          <c:v>2.7728072832212955</c:v>
                        </c:pt>
                        <c:pt idx="35">
                          <c:v>5.8496055569938905</c:v>
                        </c:pt>
                        <c:pt idx="36">
                          <c:v>6.0163864741966622</c:v>
                        </c:pt>
                        <c:pt idx="37">
                          <c:v>2.5173121041867379</c:v>
                        </c:pt>
                      </c:numCache>
                    </c:numRef>
                  </c:minus>
                  <c:spPr>
                    <a:noFill/>
                    <a:ln w="9525" cap="flat" cmpd="sng" algn="ctr">
                      <a:solidFill>
                        <a:schemeClr val="tx1">
                          <a:lumMod val="65000"/>
                          <a:lumOff val="35000"/>
                        </a:schemeClr>
                      </a:solidFill>
                      <a:round/>
                    </a:ln>
                    <a:effectLst/>
                  </c:spPr>
                </c:errBars>
                <c:cat>
                  <c:numRef>
                    <c:extLst xmlns:c16r2="http://schemas.microsoft.com/office/drawing/2015/06/chart">
                      <c:ext uri="{02D57815-91ED-43cb-92C2-25804820EDAC}">
                        <c15:formulaRef>
                          <c15:sqref>'[sand paper coatings plots.xlsx]sand paper coatings for SAS'!$O$2:$O$39</c15:sqref>
                        </c15:formulaRef>
                      </c:ext>
                    </c:extLst>
                    <c:numCache>
                      <c:formatCode>General</c:formatCode>
                      <c:ptCount val="38"/>
                      <c:pt idx="0">
                        <c:v>1500</c:v>
                      </c:pt>
                      <c:pt idx="1">
                        <c:v>600</c:v>
                      </c:pt>
                      <c:pt idx="2">
                        <c:v>150</c:v>
                      </c:pt>
                      <c:pt idx="3">
                        <c:v>120</c:v>
                      </c:pt>
                      <c:pt idx="4">
                        <c:v>1500</c:v>
                      </c:pt>
                      <c:pt idx="5">
                        <c:v>600</c:v>
                      </c:pt>
                      <c:pt idx="6">
                        <c:v>150</c:v>
                      </c:pt>
                      <c:pt idx="7">
                        <c:v>120</c:v>
                      </c:pt>
                      <c:pt idx="8">
                        <c:v>1500</c:v>
                      </c:pt>
                      <c:pt idx="9">
                        <c:v>600</c:v>
                      </c:pt>
                      <c:pt idx="10">
                        <c:v>150</c:v>
                      </c:pt>
                      <c:pt idx="11">
                        <c:v>120</c:v>
                      </c:pt>
                      <c:pt idx="12">
                        <c:v>1500</c:v>
                      </c:pt>
                      <c:pt idx="13">
                        <c:v>600</c:v>
                      </c:pt>
                      <c:pt idx="14">
                        <c:v>150</c:v>
                      </c:pt>
                      <c:pt idx="15">
                        <c:v>120</c:v>
                      </c:pt>
                      <c:pt idx="16">
                        <c:v>1500</c:v>
                      </c:pt>
                      <c:pt idx="17">
                        <c:v>600</c:v>
                      </c:pt>
                      <c:pt idx="18">
                        <c:v>150</c:v>
                      </c:pt>
                      <c:pt idx="19">
                        <c:v>120</c:v>
                      </c:pt>
                      <c:pt idx="20">
                        <c:v>1500</c:v>
                      </c:pt>
                      <c:pt idx="21">
                        <c:v>600</c:v>
                      </c:pt>
                      <c:pt idx="22">
                        <c:v>150</c:v>
                      </c:pt>
                      <c:pt idx="23">
                        <c:v>120</c:v>
                      </c:pt>
                      <c:pt idx="24">
                        <c:v>1500</c:v>
                      </c:pt>
                      <c:pt idx="25">
                        <c:v>600</c:v>
                      </c:pt>
                      <c:pt idx="26">
                        <c:v>150</c:v>
                      </c:pt>
                      <c:pt idx="27">
                        <c:v>120</c:v>
                      </c:pt>
                      <c:pt idx="28">
                        <c:v>1500</c:v>
                      </c:pt>
                      <c:pt idx="29">
                        <c:v>600</c:v>
                      </c:pt>
                      <c:pt idx="30">
                        <c:v>150</c:v>
                      </c:pt>
                      <c:pt idx="31">
                        <c:v>120</c:v>
                      </c:pt>
                      <c:pt idx="32">
                        <c:v>1500</c:v>
                      </c:pt>
                      <c:pt idx="33">
                        <c:v>600</c:v>
                      </c:pt>
                      <c:pt idx="34">
                        <c:v>150</c:v>
                      </c:pt>
                      <c:pt idx="35">
                        <c:v>120</c:v>
                      </c:pt>
                      <c:pt idx="36">
                        <c:v>1500</c:v>
                      </c:pt>
                      <c:pt idx="37">
                        <c:v>600</c:v>
                      </c:pt>
                    </c:numCache>
                  </c:numRef>
                </c:cat>
                <c:val>
                  <c:numRef>
                    <c:extLst xmlns:c16r2="http://schemas.microsoft.com/office/drawing/2015/06/chart">
                      <c:ext uri="{02D57815-91ED-43cb-92C2-25804820EDAC}">
                        <c15:formulaRef>
                          <c15:sqref>'[sand paper coatings plots.xlsx]sand paper coatings for SAS'!$S$2:$S$39</c15:sqref>
                        </c15:formulaRef>
                      </c:ext>
                    </c:extLst>
                    <c:numCache>
                      <c:formatCode>General</c:formatCode>
                      <c:ptCount val="38"/>
                      <c:pt idx="0">
                        <c:v>94.898666666666657</c:v>
                      </c:pt>
                      <c:pt idx="1">
                        <c:v>91.245666666666665</c:v>
                      </c:pt>
                      <c:pt idx="2">
                        <c:v>83.461999999999989</c:v>
                      </c:pt>
                      <c:pt idx="3">
                        <c:v>66.984333333333325</c:v>
                      </c:pt>
                      <c:pt idx="4">
                        <c:v>97.464333333333315</c:v>
                      </c:pt>
                      <c:pt idx="5">
                        <c:v>77.632000000000019</c:v>
                      </c:pt>
                      <c:pt idx="6">
                        <c:v>85.46933333333331</c:v>
                      </c:pt>
                      <c:pt idx="7">
                        <c:v>80.156999999999996</c:v>
                      </c:pt>
                      <c:pt idx="8">
                        <c:v>116.0273333333333</c:v>
                      </c:pt>
                      <c:pt idx="9">
                        <c:v>101.42100000000001</c:v>
                      </c:pt>
                      <c:pt idx="10">
                        <c:v>107.77666666666667</c:v>
                      </c:pt>
                      <c:pt idx="11">
                        <c:v>110.96233333333335</c:v>
                      </c:pt>
                      <c:pt idx="12">
                        <c:v>78.811999999999969</c:v>
                      </c:pt>
                      <c:pt idx="13">
                        <c:v>85.120666666666651</c:v>
                      </c:pt>
                      <c:pt idx="14">
                        <c:v>87.801999999999978</c:v>
                      </c:pt>
                      <c:pt idx="15">
                        <c:v>79.686999999999998</c:v>
                      </c:pt>
                      <c:pt idx="16">
                        <c:v>121.69066666666664</c:v>
                      </c:pt>
                      <c:pt idx="17">
                        <c:v>116.459</c:v>
                      </c:pt>
                      <c:pt idx="18">
                        <c:v>118.85166666666669</c:v>
                      </c:pt>
                      <c:pt idx="19">
                        <c:v>112.64333333333333</c:v>
                      </c:pt>
                      <c:pt idx="20">
                        <c:v>108.21033333333331</c:v>
                      </c:pt>
                      <c:pt idx="21">
                        <c:v>119.11099999999998</c:v>
                      </c:pt>
                      <c:pt idx="22">
                        <c:v>111.90300000000001</c:v>
                      </c:pt>
                      <c:pt idx="23">
                        <c:v>111.80566666666668</c:v>
                      </c:pt>
                      <c:pt idx="24">
                        <c:v>90.003666666666646</c:v>
                      </c:pt>
                      <c:pt idx="25">
                        <c:v>95.618666666666684</c:v>
                      </c:pt>
                      <c:pt idx="26">
                        <c:v>92.811999999999969</c:v>
                      </c:pt>
                      <c:pt idx="27">
                        <c:v>86.597666666666655</c:v>
                      </c:pt>
                      <c:pt idx="28">
                        <c:v>98.280666666666647</c:v>
                      </c:pt>
                      <c:pt idx="29">
                        <c:v>94.173333333333318</c:v>
                      </c:pt>
                      <c:pt idx="30">
                        <c:v>92.821333333333328</c:v>
                      </c:pt>
                      <c:pt idx="31">
                        <c:v>96.353999999999971</c:v>
                      </c:pt>
                      <c:pt idx="32">
                        <c:v>117.46866666666668</c:v>
                      </c:pt>
                      <c:pt idx="33">
                        <c:v>106.85299999999999</c:v>
                      </c:pt>
                      <c:pt idx="34">
                        <c:v>104.14466666666665</c:v>
                      </c:pt>
                      <c:pt idx="35">
                        <c:v>96.050999999999988</c:v>
                      </c:pt>
                      <c:pt idx="36">
                        <c:v>71.192000000000007</c:v>
                      </c:pt>
                      <c:pt idx="37">
                        <c:v>63.531333333333315</c:v>
                      </c:pt>
                    </c:numCache>
                  </c:numRef>
                </c:val>
                <c:extLst xmlns:c16r2="http://schemas.microsoft.com/office/drawing/2015/06/chart">
                  <c:ext xmlns:c16="http://schemas.microsoft.com/office/drawing/2014/chart" uri="{C3380CC4-5D6E-409C-BE32-E72D297353CC}">
                    <c16:uniqueId val="{00000001-640B-4B12-890D-85B4979338DA}"/>
                  </c:ext>
                </c:extLst>
              </c15:ser>
            </c15:filteredBarSeries>
          </c:ext>
        </c:extLst>
      </c:barChart>
      <c:catAx>
        <c:axId val="14569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5635376"/>
        <c:crosses val="autoZero"/>
        <c:auto val="1"/>
        <c:lblAlgn val="ctr"/>
        <c:lblOffset val="100"/>
        <c:tickLblSkip val="1"/>
        <c:noMultiLvlLbl val="0"/>
      </c:catAx>
      <c:valAx>
        <c:axId val="145635376"/>
        <c:scaling>
          <c:orientation val="minMax"/>
          <c:max val="135"/>
          <c:min val="6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6934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915D88B-B413-4A73-8D15-82C62C6490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xmlns="" id="{3F940EA1-6D54-4876-A961-4AB7F03ED4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63CD892-36C3-4971-9372-F16F0DF630CB}" type="datetimeFigureOut">
              <a:rPr lang="en-US"/>
              <a:pPr>
                <a:defRPr/>
              </a:pPr>
              <a:t>1/23/2018</a:t>
            </a:fld>
            <a:endParaRPr lang="en-US"/>
          </a:p>
        </p:txBody>
      </p:sp>
      <p:sp>
        <p:nvSpPr>
          <p:cNvPr id="4" name="Slide Image Placeholder 3">
            <a:extLst>
              <a:ext uri="{FF2B5EF4-FFF2-40B4-BE49-F238E27FC236}">
                <a16:creationId xmlns:a16="http://schemas.microsoft.com/office/drawing/2014/main" xmlns="" id="{F76D20D8-6127-430B-B6B0-F0F4D70DBB4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44669391-0CAA-4CB0-959E-BEDFCCA10F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0448521D-4FF7-4CDE-BD0F-894EDC050F5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xmlns="" id="{E0290A59-C715-4117-B078-0B608948C4D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5F9B0D4-F7C0-4328-B60A-469CC7F087CC}" type="slidenum">
              <a:rPr lang="en-US"/>
              <a:pPr>
                <a:defRPr/>
              </a:pPr>
              <a:t>‹#›</a:t>
            </a:fld>
            <a:endParaRPr lang="en-US"/>
          </a:p>
        </p:txBody>
      </p:sp>
    </p:spTree>
    <p:extLst>
      <p:ext uri="{BB962C8B-B14F-4D97-AF65-F5344CB8AC3E}">
        <p14:creationId xmlns:p14="http://schemas.microsoft.com/office/powerpoint/2010/main" val="3107334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jeb.biologists.org/content/219/21/3473.abstrac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amnh.org/science/bios/bio.php?scientist=sherbrooke" TargetMode="External"/><Relationship Id="rId5" Type="http://schemas.openxmlformats.org/officeDocument/2006/relationships/hyperlink" Target="http://www.bbc.com/earth/story/20151201-meet-the-lizards-that-suck-up-rain-with-their-skin" TargetMode="External"/><Relationship Id="rId4" Type="http://schemas.openxmlformats.org/officeDocument/2006/relationships/hyperlink" Target="http://www.bbc.com/news/science-environment-3354977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noa.hawaii.edu/exploringourfluidearth/chemical/properties-water/hydrogen-bonds-make-water-stick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3390/polym605126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x.doi.org/10.3390/polym605126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hys.org/news/2015-07-robotic-insect-mimics-nature-extreme.html#jC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F90379-FCB3-45AE-BE72-EF137DDEBFB5}" type="slidenum">
              <a:rPr lang="en-US" altLang="en-US" smtClean="0"/>
              <a:pPr/>
              <a:t>1</a:t>
            </a:fld>
            <a:endParaRPr lang="en-US" altLang="en-US" smtClean="0"/>
          </a:p>
        </p:txBody>
      </p:sp>
    </p:spTree>
    <p:extLst>
      <p:ext uri="{BB962C8B-B14F-4D97-AF65-F5344CB8AC3E}">
        <p14:creationId xmlns:p14="http://schemas.microsoft.com/office/powerpoint/2010/main" val="187734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Some parts of the leaves were washed with soapy water.  Can you guess which drops are on that surface?   What do you think is causing the hydrophobic property?</a:t>
            </a:r>
          </a:p>
          <a:p>
            <a:endParaRPr lang="en-US" altLang="en-US" smtClean="0"/>
          </a:p>
          <a:p>
            <a:r>
              <a:rPr lang="en-US" altLang="en-US" smtClean="0"/>
              <a:t>On left, Iris leaf:   drops from left to right:  rubbed with dry cotton ball,  unaltered surface,  rubbed with soapy cotton ball, then rinsed.</a:t>
            </a:r>
          </a:p>
          <a:p>
            <a:endParaRPr lang="en-US" altLang="en-US" smtClean="0"/>
          </a:p>
          <a:p>
            <a:r>
              <a:rPr lang="en-US" altLang="en-US" smtClean="0"/>
              <a:t>On right, milkweed leaf: from left to right:  unaltered surface,  rubbed with soapy cotton ball, then rinsed.</a:t>
            </a:r>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C8C379C-FB2A-473B-BA7B-121EFDF43486}" type="slidenum">
              <a:rPr lang="en-US" altLang="en-US" smtClean="0"/>
              <a:pPr/>
              <a:t>10</a:t>
            </a:fld>
            <a:endParaRPr lang="en-US" altLang="en-US" smtClean="0"/>
          </a:p>
        </p:txBody>
      </p:sp>
    </p:spTree>
    <p:extLst>
      <p:ext uri="{BB962C8B-B14F-4D97-AF65-F5344CB8AC3E}">
        <p14:creationId xmlns:p14="http://schemas.microsoft.com/office/powerpoint/2010/main" val="4202801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http://www.smithsonianmag.com/science-nature/spiky-lizard-drinks-sand-its-skin-180961002/  </a:t>
            </a:r>
          </a:p>
          <a:p>
            <a:pPr eaLnBrk="1" hangingPunct="1"/>
            <a:endParaRPr lang="en-US" altLang="en-US" smtClean="0"/>
          </a:p>
          <a:p>
            <a:pPr eaLnBrk="1" hangingPunct="1"/>
            <a:r>
              <a:rPr lang="en-US" altLang="en-US" smtClean="0"/>
              <a:t>The thorny devil is looking sharp. Rows of cactus-like spikes and thorns give this Australian reptile a formidable armor and a don’t-even-think-about-eating-me swagger. But its exterior is remarkable for another reason too: This lizard drinks with its skin. </a:t>
            </a:r>
          </a:p>
          <a:p>
            <a:pPr eaLnBrk="1" hangingPunct="1"/>
            <a:r>
              <a:rPr lang="en-US" altLang="en-US" smtClean="0"/>
              <a:t>Australia's deserts are among the driest places on Earth, with rain falling just a couple times a year. In that kind of arid environment, animals need every drop they can get. So nature has gotten creative. Tucked under this lizard's scales is a network of tiny tunnels, which collect and channel water up to its mouth like a built-in irrigation system.</a:t>
            </a:r>
          </a:p>
          <a:p>
            <a:pPr eaLnBrk="1" hangingPunct="1"/>
            <a:r>
              <a:rPr lang="en-US" altLang="en-US" smtClean="0"/>
              <a:t>During the rare rainfall, the lizard drinks up when its skin soaks up water. Now, lab experiments suggest it can also quench its thirst from wet sand. "A very likely regular water source appears to be wet sand," says Philipp Comanns, a biologist at RWTH Aachen University in Germany and author of a </a:t>
            </a:r>
            <a:r>
              <a:rPr lang="en-US" altLang="en-US" smtClean="0">
                <a:hlinkClick r:id="rId3"/>
              </a:rPr>
              <a:t>new study</a:t>
            </a:r>
            <a:r>
              <a:rPr lang="en-US" altLang="en-US" smtClean="0"/>
              <a:t> on the lizard's unlikely drinking system in this week's issue of the </a:t>
            </a:r>
            <a:r>
              <a:rPr lang="en-US" altLang="en-US" i="1" smtClean="0"/>
              <a:t>Journal of Experimental Biology</a:t>
            </a:r>
            <a:r>
              <a:rPr lang="en-US" altLang="en-US" smtClean="0"/>
              <a:t>. "Almost every morning, we have this dew-wetted sand." </a:t>
            </a:r>
          </a:p>
          <a:p>
            <a:pPr eaLnBrk="1" hangingPunct="1"/>
            <a:r>
              <a:rPr lang="en-US" altLang="en-US" smtClean="0"/>
              <a:t>The thorny devil's drinking style is a rarity. When water accumulates on its body, the small channels draw in the water via capillary action—the same way a nurse draws blood when pricking your finger. The water sticks to the inner walls of the channels, and is pulled in. So far, only the </a:t>
            </a:r>
            <a:r>
              <a:rPr lang="en-US" altLang="en-US" smtClean="0">
                <a:hlinkClick r:id="rId4"/>
              </a:rPr>
              <a:t>Texas horned lizard</a:t>
            </a:r>
            <a:r>
              <a:rPr lang="en-US" altLang="en-US" smtClean="0"/>
              <a:t> in North America and </a:t>
            </a:r>
            <a:r>
              <a:rPr lang="en-US" altLang="en-US" smtClean="0">
                <a:hlinkClick r:id="rId5"/>
              </a:rPr>
              <a:t>Horvath's toad-headed agama</a:t>
            </a:r>
            <a:r>
              <a:rPr lang="en-US" altLang="en-US" smtClean="0"/>
              <a:t> in Turkey are known to have this network of water-collecting channels within its skin. </a:t>
            </a:r>
          </a:p>
          <a:p>
            <a:pPr eaLnBrk="1" hangingPunct="1"/>
            <a:r>
              <a:rPr lang="en-US" altLang="en-US" smtClean="0"/>
              <a:t>What's great about water-collecting skin is that it enables a diversity of drinking techniques. Unlike boring humans, the lizard can guzzle water through its legs while standing in a puddle. (Though that probably doesn't occur much in the wild, since puddles rarely exist in the lizard's sandy, arid habitat.) It might sip the condensation that forms on its skin when the rising sun rapidly heats the desert. Or, it might suck the moisture out of sand that's wet from morning dew.</a:t>
            </a:r>
          </a:p>
          <a:p>
            <a:pPr eaLnBrk="1" hangingPunct="1"/>
            <a:r>
              <a:rPr lang="en-US" altLang="en-US" smtClean="0"/>
              <a:t>But which approach was more likely? To find out, Comanns and colleagues put the lizards in all three situations in the lab: in a puddle, in a humid environment where condensation would form on the lizard, and in sand with varying levels of moisture. By weighing the reptiles after each session and then again after air drying, the researchers determined how much water the lizards had taken in.</a:t>
            </a:r>
          </a:p>
          <a:p>
            <a:pPr eaLnBrk="1" hangingPunct="1"/>
            <a:r>
              <a:rPr lang="en-US" altLang="en-US" smtClean="0"/>
              <a:t>Not all that water got drunk, though. To actually imbibe the liquid, the lizard opens and closes its jaws—perhaps to squeeze the water into its mouth, although no one knows for sure. But even when it's not moving its mouth, the capillary system still takes in water. About half of the lizards in the puddle actively drank, but the lizards only drank while in the puddle, and not in humidity or wet sand. </a:t>
            </a:r>
          </a:p>
          <a:p>
            <a:pPr eaLnBrk="1" hangingPunct="1"/>
            <a:r>
              <a:rPr lang="en-US" altLang="en-US" smtClean="0"/>
              <a:t>By comparing the water intake of a lizard that actively drank from the puddle and one that didn't—but still pulled in water—the researchers could determine how much water the lizard's capillary system could hold: about 3 percent of its body weight. That's important, because water can only reach the lizard's mouth when the channel system is flush with water.</a:t>
            </a:r>
          </a:p>
          <a:p>
            <a:pPr eaLnBrk="1" hangingPunct="1"/>
            <a:r>
              <a:rPr lang="en-US" altLang="en-US" smtClean="0"/>
              <a:t>This wasn't the case in the humid environment. Condensation couldn't fill the capillary systems at all, ruling that out as a water source—an idea that had persisted for decades. "That's the most exciting part for me," says </a:t>
            </a:r>
            <a:r>
              <a:rPr lang="en-US" altLang="en-US" smtClean="0">
                <a:hlinkClick r:id="rId6"/>
              </a:rPr>
              <a:t>Wade Sherbrooke</a:t>
            </a:r>
            <a:r>
              <a:rPr lang="en-US" altLang="en-US" smtClean="0"/>
              <a:t>, a biologist at the Southwest Research Station of the American Museum of Natural History in Arizona who was not involved in the study. "They dismiss a number of hypotheses that were put out earlier."</a:t>
            </a:r>
          </a:p>
          <a:p>
            <a:pPr eaLnBrk="1" hangingPunct="1"/>
            <a:r>
              <a:rPr lang="en-US" altLang="en-US" smtClean="0"/>
              <a:t>Things got interesting with moist sand. The lizards could extract water from the sand, but even from the wettest sand, they could only fill up to 59 percent of their capillary system. Still, Comanns says, that's not necessarily a deal-breaker, pointing to a curious observation made more than 25 years ago.</a:t>
            </a:r>
          </a:p>
          <a:p>
            <a:pPr eaLnBrk="1" hangingPunct="1"/>
            <a:r>
              <a:rPr lang="en-US" altLang="en-US" smtClean="0"/>
              <a:t>In 1990, after a light rain, Sherbrooke noticed sand on a lizard's back and markings in the sand: The lizard it appeared to have kicked up wet sand onto its back. He had no idea why. The researchers now hypothesize the lizard may have been drinking. </a:t>
            </a:r>
          </a:p>
          <a:p>
            <a:pPr eaLnBrk="1" hangingPunct="1"/>
            <a:r>
              <a:rPr lang="en-US" altLang="en-US" smtClean="0"/>
              <a:t>To test their idea, the researchers placed wet sand on an artificial replica of the lizard's skin. They found that gravity helped pull more water into the lizard's capillary channels, and that the wet sand moistened the skin, which boosted the capillary action. Both factors mean tossing wet sand on the back could be a viable way of drinking. "We're 95 percent confident that wet sand is one of the major water sources for thorny devils," Comanns says.</a:t>
            </a:r>
          </a:p>
          <a:p>
            <a:pPr eaLnBrk="1" hangingPunct="1"/>
            <a:r>
              <a:rPr lang="en-US" altLang="en-US" smtClean="0"/>
              <a:t>Sherbrooke, however, is skeptical. On the lizards he saw, there wasn't much sand at all. "It's an inadvertent thing that happens," he says. "I'm not convinced that's how they get any water for drinking." In the experiments, the researchers placed about a centimeter-thick layer of sand on the fake skin—much more than what Sherbrooke thinks is likely. </a:t>
            </a:r>
          </a:p>
          <a:p>
            <a:pPr eaLnBrk="1" hangingPunct="1"/>
            <a:r>
              <a:rPr lang="en-US" altLang="en-US" smtClean="0"/>
              <a:t>Before the lizards tossed the sand, Sherbrooke had seen them rubbing their bellies in the wet sand. Having filled their capillary system during the rain, they might have been trying to squeeze out another sip, he says. But to do so, they needed leverage. "So they're moving around, pushing and pushing, trying to get that belly down in the sand as far as they can," he explains. "In the process, they kick up some sand and some of it lands on their back—that's my guess."</a:t>
            </a:r>
          </a:p>
          <a:p>
            <a:pPr eaLnBrk="1" hangingPunct="1"/>
            <a:r>
              <a:rPr lang="en-US" altLang="en-US" smtClean="0"/>
              <a:t>Which would leave rain, however rare, as the thorny devil's main source of water. Sherbrooke, who has seen the lizard lick droplets off plants after rain, hypothesizes that these animals might also get rub up against wet plants. Even when there's but a drizzle, the lizard takes advantage.</a:t>
            </a:r>
          </a:p>
          <a:p>
            <a:pPr eaLnBrk="1" hangingPunct="1"/>
            <a:r>
              <a:rPr lang="en-US" altLang="en-US" smtClean="0"/>
              <a:t>"They've been going without water for six to eight months," he says. "If they can pick up some of that, it may mean life or death."</a:t>
            </a:r>
          </a:p>
          <a:p>
            <a:pPr eaLnBrk="1" hangingPunct="1"/>
            <a:r>
              <a:rPr lang="en-US" altLang="en-US" smtClean="0"/>
              <a:t/>
            </a:r>
            <a:br>
              <a:rPr lang="en-US" altLang="en-US" smtClean="0"/>
            </a:br>
            <a:endParaRPr lang="en-US" altLang="en-US" smtClean="0"/>
          </a:p>
          <a:p>
            <a:pPr eaLnBrk="1" hangingPunct="1"/>
            <a:endParaRPr lang="en-US" altLang="en-US" smtClean="0"/>
          </a:p>
        </p:txBody>
      </p:sp>
      <p:sp>
        <p:nvSpPr>
          <p:cNvPr id="256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580A71-8BFF-46A4-B4FA-47195C0902A1}" type="slidenum">
              <a:rPr lang="en-US" altLang="en-US" smtClean="0"/>
              <a:pPr/>
              <a:t>12</a:t>
            </a:fld>
            <a:endParaRPr lang="en-US" altLang="en-US" smtClean="0"/>
          </a:p>
        </p:txBody>
      </p:sp>
    </p:spTree>
    <p:extLst>
      <p:ext uri="{BB962C8B-B14F-4D97-AF65-F5344CB8AC3E}">
        <p14:creationId xmlns:p14="http://schemas.microsoft.com/office/powerpoint/2010/main" val="11796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Where is Namibia?  What is the climate like?   What is the beetle doing? Do you see water?  How?</a:t>
            </a:r>
          </a:p>
          <a:p>
            <a:endParaRPr lang="en-US" altLang="en-US" smtClean="0"/>
          </a:p>
          <a:p>
            <a:r>
              <a:rPr lang="en-US" altLang="en-US" smtClean="0"/>
              <a:t>Darkling beetles (family Tenebrionidae) of the Namib Desert, located on the southwest coast of Africa, live in one of the driest habitats in the world. But some species of Darkling beetle can get the water they need from dew and ocean fog, using their very own body surfaces. Several researchers are studying the beetles, as well as synthetic surfaces inspired by the beetle’s body, to uncover the roles that structure, chemistry, and behavior play in capturing water from the air. Micro-sized grooves or bumps on the beetle’s hardened forewings can help condense and direct water toward the beetle’s awaiting mouth, while a combination of hydrophilic (water attracting) and hydrophobic (water repelling) areas on these structures may increase fog- and dew-harvesting efficiency. For certain species of Darkling beetle, the act of facing into the foggy wind and sticking its rear end up in the air (known as fog-basking behavior) is thought to be just as important as body surface structure for successfully harvesting water from the air.</a:t>
            </a:r>
          </a:p>
          <a:p>
            <a:endParaRPr lang="en-US" altLang="en-US" smtClean="0"/>
          </a:p>
          <a:p>
            <a:r>
              <a:rPr lang="en-US" altLang="en-US" smtClean="0"/>
              <a:t>https://asknature.org/strategy/water-vapor-harvesting/ </a:t>
            </a:r>
          </a:p>
          <a:p>
            <a:endParaRPr lang="en-US" altLang="en-US" smtClean="0"/>
          </a:p>
          <a:p>
            <a:endParaRPr lang="en-US" altLang="en-US" smtClean="0"/>
          </a:p>
        </p:txBody>
      </p:sp>
      <p:sp>
        <p:nvSpPr>
          <p:cNvPr id="276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C872C40-EEB2-475E-88F5-3C2442DA9499}" type="slidenum">
              <a:rPr lang="en-US" altLang="en-US" smtClean="0"/>
              <a:pPr/>
              <a:t>13</a:t>
            </a:fld>
            <a:endParaRPr lang="en-US" altLang="en-US" smtClean="0"/>
          </a:p>
        </p:txBody>
      </p:sp>
    </p:spTree>
    <p:extLst>
      <p:ext uri="{BB962C8B-B14F-4D97-AF65-F5344CB8AC3E}">
        <p14:creationId xmlns:p14="http://schemas.microsoft.com/office/powerpoint/2010/main" val="267362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993FFC74-DAA5-4AFF-957A-9D91B19E3A6D}"/>
              </a:ext>
            </a:extLst>
          </p:cNvPr>
          <p:cNvSpPr>
            <a:spLocks noGrp="1"/>
          </p:cNvSpPr>
          <p:nvPr>
            <p:ph type="body" idx="1"/>
          </p:nvPr>
        </p:nvSpPr>
        <p:spPr/>
        <p:txBody>
          <a:bodyPr/>
          <a:lstStyle/>
          <a:p>
            <a:pPr>
              <a:defRPr/>
            </a:pPr>
            <a:endParaRPr lang="en-US" cap="all" dirty="0"/>
          </a:p>
          <a:p>
            <a:pPr>
              <a:defRPr/>
            </a:pPr>
            <a:r>
              <a:rPr lang="en-US" b="1" cap="all" dirty="0"/>
              <a:t>REFERENCES</a:t>
            </a:r>
          </a:p>
          <a:p>
            <a:pPr>
              <a:defRPr/>
            </a:pPr>
            <a:r>
              <a:rPr lang="en-US" b="1" cap="all" dirty="0"/>
              <a:t>JOURNAL ARTICLE</a:t>
            </a:r>
            <a:br>
              <a:rPr lang="en-US" b="1" cap="all" dirty="0"/>
            </a:br>
            <a:r>
              <a:rPr lang="en-US" b="1" cap="all" dirty="0"/>
              <a:t>Water balance and osmoregulation in </a:t>
            </a:r>
            <a:r>
              <a:rPr lang="en-US" b="1" cap="all" dirty="0" err="1"/>
              <a:t>Physadesmia</a:t>
            </a:r>
            <a:r>
              <a:rPr lang="en-US" b="1" cap="all" dirty="0"/>
              <a:t> </a:t>
            </a:r>
            <a:r>
              <a:rPr lang="en-US" b="1" cap="all" dirty="0" err="1"/>
              <a:t>globosa</a:t>
            </a:r>
            <a:r>
              <a:rPr lang="en-US" b="1" cap="all" dirty="0"/>
              <a:t>, a diurnal tenebrionid beetle from the Namib </a:t>
            </a:r>
            <a:r>
              <a:rPr lang="en-US" b="1" cap="all" dirty="0" err="1"/>
              <a:t>desert</a:t>
            </a:r>
            <a:r>
              <a:rPr lang="en-US" i="1" cap="all" dirty="0" err="1"/>
              <a:t>Journal</a:t>
            </a:r>
            <a:r>
              <a:rPr lang="en-US" i="1" cap="all" dirty="0"/>
              <a:t> of Insect </a:t>
            </a:r>
            <a:r>
              <a:rPr lang="en-US" i="1" cap="all" dirty="0" err="1"/>
              <a:t>Physiology</a:t>
            </a:r>
            <a:r>
              <a:rPr lang="en-US" cap="all" dirty="0" err="1"/>
              <a:t>October</a:t>
            </a:r>
            <a:r>
              <a:rPr lang="en-US" cap="all" dirty="0"/>
              <a:t> 24, 2003</a:t>
            </a:r>
            <a:r>
              <a:rPr lang="en-US" b="1" cap="all" dirty="0"/>
              <a:t/>
            </a:r>
            <a:br>
              <a:rPr lang="en-US" b="1" cap="all" dirty="0"/>
            </a:br>
            <a:r>
              <a:rPr lang="en-US" cap="all" dirty="0"/>
              <a:t>S.G. Naidu, J. </a:t>
            </a:r>
            <a:r>
              <a:rPr lang="en-US" cap="all" dirty="0" err="1"/>
              <a:t>Hattingh</a:t>
            </a:r>
            <a:endParaRPr lang="en-US" b="1" cap="all" dirty="0"/>
          </a:p>
          <a:p>
            <a:pPr>
              <a:defRPr/>
            </a:pPr>
            <a:r>
              <a:rPr lang="en-US" b="1" cap="all" dirty="0"/>
              <a:t>JOURNAL ARTICLE</a:t>
            </a:r>
            <a:br>
              <a:rPr lang="en-US" b="1" cap="all" dirty="0"/>
            </a:br>
            <a:r>
              <a:rPr lang="en-US" b="1" cap="all" dirty="0"/>
              <a:t>Irregular fog as a water source for desert dune </a:t>
            </a:r>
            <a:r>
              <a:rPr lang="en-US" b="1" cap="all" dirty="0" err="1"/>
              <a:t>beetles</a:t>
            </a:r>
            <a:r>
              <a:rPr lang="en-US" i="1" cap="all" dirty="0" err="1"/>
              <a:t>Oecologia</a:t>
            </a:r>
            <a:r>
              <a:rPr lang="en-US" cap="all" dirty="0" err="1"/>
              <a:t>October</a:t>
            </a:r>
            <a:r>
              <a:rPr lang="en-US" cap="all" dirty="0"/>
              <a:t> 29, 2004</a:t>
            </a:r>
            <a:r>
              <a:rPr lang="en-US" b="1" cap="all" dirty="0"/>
              <a:t/>
            </a:r>
            <a:br>
              <a:rPr lang="en-US" b="1" cap="all" dirty="0"/>
            </a:br>
            <a:r>
              <a:rPr lang="en-US" cap="all" dirty="0"/>
              <a:t>M. K. Seely</a:t>
            </a:r>
            <a:endParaRPr lang="en-US" b="1" cap="all" dirty="0"/>
          </a:p>
          <a:p>
            <a:pPr>
              <a:defRPr/>
            </a:pPr>
            <a:endParaRPr lang="en-US" dirty="0"/>
          </a:p>
        </p:txBody>
      </p:sp>
      <p:sp>
        <p:nvSpPr>
          <p:cNvPr id="297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F3367C-684E-481F-82F0-B177365C11DC}" type="slidenum">
              <a:rPr lang="en-US" altLang="en-US" smtClean="0"/>
              <a:pPr/>
              <a:t>14</a:t>
            </a:fld>
            <a:endParaRPr lang="en-US" altLang="en-US" smtClean="0"/>
          </a:p>
        </p:txBody>
      </p:sp>
    </p:spTree>
    <p:extLst>
      <p:ext uri="{BB962C8B-B14F-4D97-AF65-F5344CB8AC3E}">
        <p14:creationId xmlns:p14="http://schemas.microsoft.com/office/powerpoint/2010/main" val="279439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Before showing this slide you could ask students to brainstorm about how these examples from nature could be used to solve problems in the real world.</a:t>
            </a:r>
          </a:p>
          <a:p>
            <a:pPr eaLnBrk="1" hangingPunct="1"/>
            <a:endParaRPr lang="en-US" altLang="en-US" smtClean="0"/>
          </a:p>
          <a:p>
            <a:pPr eaLnBrk="1" hangingPunct="1"/>
            <a:endParaRPr lang="en-US" altLang="en-US" smtClean="0"/>
          </a:p>
          <a:p>
            <a:pPr eaLnBrk="1" hangingPunct="1"/>
            <a:r>
              <a:rPr lang="en-US" altLang="en-US" smtClean="0"/>
              <a:t>http://www.fogquest.org/f-a-q/  </a:t>
            </a:r>
          </a:p>
          <a:p>
            <a:pPr eaLnBrk="1" hangingPunct="1"/>
            <a:endParaRPr lang="en-US" altLang="en-US" smtClean="0"/>
          </a:p>
          <a:p>
            <a:pPr eaLnBrk="1" hangingPunct="1"/>
            <a:endParaRPr lang="en-US" altLang="en-US" smtClean="0"/>
          </a:p>
          <a:p>
            <a:pPr eaLnBrk="1" hangingPunct="1"/>
            <a:r>
              <a:rPr lang="en-US" altLang="en-US" smtClean="0"/>
              <a:t>What type of coating would be best?  Hydrophobic or hydrophilic and why?</a:t>
            </a:r>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F0FE9A-B4C8-463F-A6BE-BE1F9B0ED5E3}" type="slidenum">
              <a:rPr lang="en-US" altLang="en-US" smtClean="0"/>
              <a:pPr/>
              <a:t>15</a:t>
            </a:fld>
            <a:endParaRPr lang="en-US" altLang="en-US" smtClean="0"/>
          </a:p>
        </p:txBody>
      </p:sp>
    </p:spTree>
    <p:extLst>
      <p:ext uri="{BB962C8B-B14F-4D97-AF65-F5344CB8AC3E}">
        <p14:creationId xmlns:p14="http://schemas.microsoft.com/office/powerpoint/2010/main" val="1713012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Hair products  (shampoo, conditioner, shine serums, nearly all hair styling products contain silicones and waxes, oils etc.)</a:t>
            </a:r>
          </a:p>
          <a:p>
            <a:pPr eaLnBrk="1" hangingPunct="1">
              <a:spcBef>
                <a:spcPct val="0"/>
              </a:spcBef>
            </a:pPr>
            <a:r>
              <a:rPr lang="en-US" altLang="en-US" smtClean="0"/>
              <a:t>Floor and car waxes</a:t>
            </a:r>
          </a:p>
          <a:p>
            <a:pPr eaLnBrk="1" hangingPunct="1">
              <a:spcBef>
                <a:spcPct val="0"/>
              </a:spcBef>
            </a:pPr>
            <a:r>
              <a:rPr lang="en-US" altLang="en-US" smtClean="0"/>
              <a:t>Cosmetics (makeup primer, lotions, lipsticks etc)</a:t>
            </a:r>
          </a:p>
          <a:p>
            <a:pPr eaLnBrk="1" hangingPunct="1">
              <a:spcBef>
                <a:spcPct val="0"/>
              </a:spcBef>
            </a:pPr>
            <a:r>
              <a:rPr lang="en-US" altLang="en-US" smtClean="0"/>
              <a:t>Lubricants</a:t>
            </a:r>
          </a:p>
          <a:p>
            <a:pPr eaLnBrk="1" hangingPunct="1">
              <a:spcBef>
                <a:spcPct val="0"/>
              </a:spcBef>
            </a:pPr>
            <a:r>
              <a:rPr lang="en-US" altLang="en-US" smtClean="0"/>
              <a:t>Nanotex clothing</a:t>
            </a:r>
          </a:p>
          <a:p>
            <a:pPr eaLnBrk="1" hangingPunct="1">
              <a:spcBef>
                <a:spcPct val="0"/>
              </a:spcBef>
            </a:pPr>
            <a:endParaRPr lang="en-US" altLang="en-US" smtClean="0"/>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C7DCE61-8DBB-4C44-9F0A-7394764B16EA}" type="slidenum">
              <a:rPr lang="en-US" altLang="en-US" smtClean="0"/>
              <a:pPr/>
              <a:t>16</a:t>
            </a:fld>
            <a:endParaRPr lang="en-US" altLang="en-US" smtClean="0"/>
          </a:p>
        </p:txBody>
      </p:sp>
    </p:spTree>
    <p:extLst>
      <p:ext uri="{BB962C8B-B14F-4D97-AF65-F5344CB8AC3E}">
        <p14:creationId xmlns:p14="http://schemas.microsoft.com/office/powerpoint/2010/main" val="93909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is the data from the following products, testing using Rame Hart contact angle apparatus.  Note the uncoated values.</a:t>
            </a:r>
          </a:p>
          <a:p>
            <a:endParaRPr lang="en-US" altLang="en-US" smtClean="0"/>
          </a:p>
        </p:txBody>
      </p:sp>
      <p:sp>
        <p:nvSpPr>
          <p:cNvPr id="358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AE95B2-FBF2-4D16-8E89-56B9C2673988}" type="slidenum">
              <a:rPr lang="en-US" altLang="en-US" smtClean="0"/>
              <a:pPr/>
              <a:t>17</a:t>
            </a:fld>
            <a:endParaRPr lang="en-US" altLang="en-US" smtClean="0"/>
          </a:p>
        </p:txBody>
      </p:sp>
    </p:spTree>
    <p:extLst>
      <p:ext uri="{BB962C8B-B14F-4D97-AF65-F5344CB8AC3E}">
        <p14:creationId xmlns:p14="http://schemas.microsoft.com/office/powerpoint/2010/main" val="62396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Adhesion:  As the water spreads across the coin it eventually encounters the lip.  The water adheres to the coin, allowing it to build up with out spilling over the edge.  </a:t>
            </a:r>
          </a:p>
          <a:p>
            <a:pPr eaLnBrk="1" hangingPunct="1">
              <a:spcBef>
                <a:spcPct val="0"/>
              </a:spcBef>
            </a:pPr>
            <a:endParaRPr lang="en-US" altLang="en-US" smtClean="0"/>
          </a:p>
          <a:p>
            <a:pPr eaLnBrk="1" hangingPunct="1">
              <a:spcBef>
                <a:spcPct val="0"/>
              </a:spcBef>
            </a:pPr>
            <a:r>
              <a:rPr lang="en-US" altLang="en-US" smtClean="0"/>
              <a:t>Q - What would happen if the coin was completely smooth, lacking an edge?   	</a:t>
            </a:r>
          </a:p>
          <a:p>
            <a:pPr eaLnBrk="1" hangingPunct="1">
              <a:spcBef>
                <a:spcPct val="0"/>
              </a:spcBef>
            </a:pPr>
            <a:r>
              <a:rPr lang="en-US" altLang="en-US" smtClean="0"/>
              <a:t>A- less area for water to adhere to, spill over the side.</a:t>
            </a:r>
          </a:p>
          <a:p>
            <a:pPr eaLnBrk="1" hangingPunct="1">
              <a:spcBef>
                <a:spcPct val="0"/>
              </a:spcBef>
            </a:pPr>
            <a:endParaRPr lang="en-US" altLang="en-US" smtClean="0"/>
          </a:p>
          <a:p>
            <a:pPr eaLnBrk="1" hangingPunct="1">
              <a:spcBef>
                <a:spcPct val="0"/>
              </a:spcBef>
            </a:pPr>
            <a:r>
              <a:rPr lang="en-US" altLang="en-US" smtClean="0"/>
              <a:t>Q- What differences would be observed if soapy water was used? 		</a:t>
            </a:r>
          </a:p>
          <a:p>
            <a:pPr eaLnBrk="1" hangingPunct="1">
              <a:spcBef>
                <a:spcPct val="0"/>
              </a:spcBef>
            </a:pPr>
            <a:r>
              <a:rPr lang="en-US" altLang="en-US" smtClean="0"/>
              <a:t>A- Less adhesion and cohesion since soaps disrupt H bonds and lower surface tension.</a:t>
            </a:r>
          </a:p>
          <a:p>
            <a:pPr eaLnBrk="1" hangingPunct="1">
              <a:spcBef>
                <a:spcPct val="0"/>
              </a:spcBef>
            </a:pPr>
            <a:r>
              <a:rPr lang="en-US" altLang="en-US" smtClean="0"/>
              <a:t>FYI We have pulmonary surfactants in our lungs to decrease surface tension in the alveoli.  Defective pulmonary surfactants make inflating the alveoli very difficult.  Imagine trying to open tiny, wet plastic baggies….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Cohesion:  The water molecules are attracted to each other and form the “bubble” over the penny.  We can see the water bulging over the side a bit.</a:t>
            </a:r>
          </a:p>
          <a:p>
            <a:pPr eaLnBrk="1" hangingPunct="1">
              <a:spcBef>
                <a:spcPct val="0"/>
              </a:spcBef>
            </a:pPr>
            <a:r>
              <a:rPr lang="en-US" altLang="en-US" smtClean="0"/>
              <a:t>?  What bonds are responsible for cohesion?</a:t>
            </a:r>
          </a:p>
          <a:p>
            <a:pPr eaLnBrk="1" hangingPunct="1">
              <a:spcBef>
                <a:spcPct val="0"/>
              </a:spcBef>
            </a:pPr>
            <a:endParaRPr lang="en-US" altLang="en-US" smtClean="0"/>
          </a:p>
        </p:txBody>
      </p:sp>
      <p:sp>
        <p:nvSpPr>
          <p:cNvPr id="61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7D1A2A-0B7A-441C-ACC3-45656FBE6F44}" type="slidenum">
              <a:rPr lang="en-US" altLang="en-US" smtClean="0"/>
              <a:pPr/>
              <a:t>2</a:t>
            </a:fld>
            <a:endParaRPr lang="en-US" altLang="en-US" smtClean="0"/>
          </a:p>
        </p:txBody>
      </p:sp>
    </p:spTree>
    <p:extLst>
      <p:ext uri="{BB962C8B-B14F-4D97-AF65-F5344CB8AC3E}">
        <p14:creationId xmlns:p14="http://schemas.microsoft.com/office/powerpoint/2010/main" val="109064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SURFACE TENSION</a:t>
            </a:r>
          </a:p>
          <a:p>
            <a:pPr eaLnBrk="1" hangingPunct="1">
              <a:spcBef>
                <a:spcPct val="0"/>
              </a:spcBef>
            </a:pPr>
            <a:endParaRPr lang="en-US" altLang="en-US" smtClean="0"/>
          </a:p>
          <a:p>
            <a:pPr eaLnBrk="1" hangingPunct="1">
              <a:spcBef>
                <a:spcPct val="0"/>
              </a:spcBef>
            </a:pPr>
            <a:r>
              <a:rPr lang="en-US" altLang="en-US" smtClean="0"/>
              <a:t>What exactly causes surface tension? Up next…</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https://www.quora.com/Could-Usain-Bolt-run-on-the-dead-sea </a:t>
            </a:r>
          </a:p>
          <a:p>
            <a:pPr eaLnBrk="1" hangingPunct="1">
              <a:spcBef>
                <a:spcPct val="0"/>
              </a:spcBef>
            </a:pPr>
            <a:endParaRPr lang="en-US" altLang="en-US" smtClean="0"/>
          </a:p>
          <a:p>
            <a:pPr eaLnBrk="1" hangingPunct="1">
              <a:spcBef>
                <a:spcPct val="0"/>
              </a:spcBef>
            </a:pPr>
            <a:r>
              <a:rPr lang="en-US" altLang="en-US" smtClean="0"/>
              <a:t>Basilisk lizard</a:t>
            </a:r>
          </a:p>
        </p:txBody>
      </p:sp>
      <p:sp>
        <p:nvSpPr>
          <p:cNvPr id="81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B10663-641E-4BFA-AB25-6668CBECE623}" type="slidenum">
              <a:rPr lang="en-US" altLang="en-US" smtClean="0"/>
              <a:pPr/>
              <a:t>3</a:t>
            </a:fld>
            <a:endParaRPr lang="en-US" altLang="en-US" smtClean="0"/>
          </a:p>
        </p:txBody>
      </p:sp>
    </p:spTree>
    <p:extLst>
      <p:ext uri="{BB962C8B-B14F-4D97-AF65-F5344CB8AC3E}">
        <p14:creationId xmlns:p14="http://schemas.microsoft.com/office/powerpoint/2010/main" val="294890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In depth look at surface tension</a:t>
            </a:r>
            <a:endParaRPr lang="en-US" altLang="en-US" smtClean="0"/>
          </a:p>
          <a:p>
            <a:pPr eaLnBrk="1" hangingPunct="1">
              <a:spcBef>
                <a:spcPct val="0"/>
              </a:spcBef>
            </a:pPr>
            <a:r>
              <a:rPr lang="en-US" altLang="en-US" smtClean="0"/>
              <a:t/>
            </a:r>
            <a:br>
              <a:rPr lang="en-US" altLang="en-US" smtClean="0"/>
            </a:br>
            <a:r>
              <a:rPr lang="en-US" altLang="en-US" smtClean="0"/>
              <a:t>A water molecule has a cohesive range of 10</a:t>
            </a:r>
            <a:r>
              <a:rPr lang="en-US" altLang="en-US" sz="1400" baseline="30000" smtClean="0"/>
              <a:t>-</a:t>
            </a:r>
            <a:r>
              <a:rPr lang="en-US" altLang="en-US" baseline="30000" smtClean="0"/>
              <a:t>9</a:t>
            </a:r>
            <a:r>
              <a:rPr lang="en-US" altLang="en-US" smtClean="0"/>
              <a:t> m, this is also known as the </a:t>
            </a:r>
            <a:r>
              <a:rPr lang="en-US" altLang="en-US" i="1" smtClean="0"/>
              <a:t>sphere of molecular activity. </a:t>
            </a:r>
            <a:r>
              <a:rPr lang="en-US" altLang="en-US" smtClean="0"/>
              <a:t>This means that other water molecules within this range will “feel” the cohesive “pull” from an individual water molecule.  The bulk of the water contains countless water molecules adjacent to one another.  As a result the “tug of war” or forces between water molecules cancels each other out.  In the bulk the F</a:t>
            </a:r>
            <a:r>
              <a:rPr lang="en-US" altLang="en-US" baseline="-25000" smtClean="0"/>
              <a:t>net </a:t>
            </a:r>
            <a:r>
              <a:rPr lang="en-US" altLang="en-US" smtClean="0"/>
              <a:t>= 0 and the water molecule is at equilibrium. </a:t>
            </a:r>
          </a:p>
          <a:p>
            <a:pPr eaLnBrk="1" hangingPunct="1">
              <a:spcBef>
                <a:spcPct val="0"/>
              </a:spcBef>
            </a:pPr>
            <a:r>
              <a:rPr lang="en-US" altLang="en-US" smtClean="0"/>
              <a:t/>
            </a:r>
            <a:br>
              <a:rPr lang="en-US" altLang="en-US" smtClean="0"/>
            </a:br>
            <a:r>
              <a:rPr lang="en-US" altLang="en-US" smtClean="0"/>
              <a:t>As a water molecule approaches the boundary of the water-air interface the molecular forces are no longer balanced.  At the air interface there are no water molecules pulling up on an individual water molecule located near the bulk, therefore, the molecule “feels” more of an attraction to its neighbors below and beside it.  This is what causes surface tension. This is why water seems to have a “skin” at the surface.</a:t>
            </a:r>
          </a:p>
          <a:p>
            <a:pPr eaLnBrk="1" hangingPunct="1">
              <a:spcBef>
                <a:spcPct val="0"/>
              </a:spcBef>
            </a:pPr>
            <a:r>
              <a:rPr lang="en-US" altLang="en-US" smtClean="0"/>
              <a:t/>
            </a:r>
            <a:br>
              <a:rPr lang="en-US" altLang="en-US" smtClean="0"/>
            </a:br>
            <a:r>
              <a:rPr lang="en-US" altLang="en-US" smtClean="0"/>
              <a:t>Liquids try to assume the shape with the smallest surface area or lowest potential energy, forming a sphere.  A water droplet that is on a surface, like glass or wood, tries to form a sphere but it feels the adhesive forces of the surface and gets “stuck” in a shape other than a sphere.</a:t>
            </a:r>
          </a:p>
          <a:p>
            <a:pPr eaLnBrk="1" hangingPunct="1">
              <a:spcBef>
                <a:spcPct val="0"/>
              </a:spcBef>
            </a:pPr>
            <a:r>
              <a:rPr lang="en-US" altLang="en-US" smtClean="0"/>
              <a:t> </a:t>
            </a:r>
          </a:p>
          <a:p>
            <a:pPr eaLnBrk="1" hangingPunct="1">
              <a:spcBef>
                <a:spcPct val="0"/>
              </a:spcBef>
            </a:pPr>
            <a:r>
              <a:rPr lang="en-US" altLang="en-US" smtClean="0"/>
              <a:t>Good resource on all things water:</a:t>
            </a:r>
          </a:p>
          <a:p>
            <a:pPr eaLnBrk="1" hangingPunct="1">
              <a:spcBef>
                <a:spcPct val="0"/>
              </a:spcBef>
            </a:pPr>
            <a:endParaRPr lang="en-US" altLang="en-US" smtClean="0"/>
          </a:p>
          <a:p>
            <a:pPr eaLnBrk="1" hangingPunct="1">
              <a:spcBef>
                <a:spcPct val="0"/>
              </a:spcBef>
            </a:pPr>
            <a:r>
              <a:rPr lang="en-US" altLang="en-US" smtClean="0">
                <a:hlinkClick r:id="rId3"/>
              </a:rPr>
              <a:t>https://manoa.hawaii.edu/exploringourfluidearth/chemical/properties-water/hydrogen-bonds-make-water-sticky</a:t>
            </a:r>
            <a:r>
              <a:rPr lang="en-US" altLang="en-US" smtClean="0"/>
              <a:t> </a:t>
            </a:r>
          </a:p>
          <a:p>
            <a:pPr eaLnBrk="1" hangingPunct="1">
              <a:spcBef>
                <a:spcPct val="0"/>
              </a:spcBef>
            </a:pPr>
            <a:endParaRPr lang="en-US" altLang="en-US" smtClean="0"/>
          </a:p>
          <a:p>
            <a:pPr eaLnBrk="1" hangingPunct="1">
              <a:spcBef>
                <a:spcPct val="0"/>
              </a:spcBef>
            </a:pPr>
            <a:r>
              <a:rPr lang="en-US" altLang="en-US" smtClean="0">
                <a:solidFill>
                  <a:srgbClr val="4D4D4D"/>
                </a:solidFill>
                <a:latin typeface="Helvetica Neue"/>
              </a:rPr>
              <a:t>Exploring Our Fluid Earth, a product of the Curriculum Research &amp; Development Group (CRDG), College of Education. © University of Hawai‘i, 2017. This document may be freely reproduced and distributed for non-profit educational purposes.</a:t>
            </a:r>
            <a:endParaRPr lang="en-US" altLang="en-US" smtClean="0"/>
          </a:p>
          <a:p>
            <a:pPr eaLnBrk="1" hangingPunct="1">
              <a:spcBef>
                <a:spcPct val="0"/>
              </a:spcBef>
            </a:pPr>
            <a:endParaRPr lang="en-US" altLang="en-US" smtClean="0"/>
          </a:p>
          <a:p>
            <a:pPr eaLnBrk="1" hangingPunct="1">
              <a:spcBef>
                <a:spcPct val="0"/>
              </a:spcBef>
            </a:pPr>
            <a:r>
              <a:rPr lang="en-US" altLang="en-US" smtClean="0"/>
              <a:t>Image from    https://www.sita-process.com/information-service/process-parameter-surface-tension/overview/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
            </a:r>
            <a:br>
              <a:rPr lang="en-US" altLang="en-US" smtClean="0"/>
            </a:br>
            <a:endParaRPr lang="en-US" altLang="en-US" smtClean="0"/>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4E36165-F517-4C51-A7B1-26D76181C28D}" type="slidenum">
              <a:rPr lang="en-US" altLang="en-US" smtClean="0"/>
              <a:pPr/>
              <a:t>4</a:t>
            </a:fld>
            <a:endParaRPr lang="en-US" altLang="en-US" smtClean="0"/>
          </a:p>
        </p:txBody>
      </p:sp>
    </p:spTree>
    <p:extLst>
      <p:ext uri="{BB962C8B-B14F-4D97-AF65-F5344CB8AC3E}">
        <p14:creationId xmlns:p14="http://schemas.microsoft.com/office/powerpoint/2010/main" val="352944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The purpose of the next slides is to get students to see that microscopic texture and some sort of coating (surface chemistry) are responsible.</a:t>
            </a:r>
          </a:p>
        </p:txBody>
      </p:sp>
      <p:sp>
        <p:nvSpPr>
          <p:cNvPr id="122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B8C8142-5476-4EB3-8B5E-5C3E41FD1813}" type="slidenum">
              <a:rPr lang="en-US" altLang="en-US" smtClean="0"/>
              <a:pPr/>
              <a:t>5</a:t>
            </a:fld>
            <a:endParaRPr lang="en-US" altLang="en-US" smtClean="0"/>
          </a:p>
        </p:txBody>
      </p:sp>
    </p:spTree>
    <p:extLst>
      <p:ext uri="{BB962C8B-B14F-4D97-AF65-F5344CB8AC3E}">
        <p14:creationId xmlns:p14="http://schemas.microsoft.com/office/powerpoint/2010/main" val="77819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Polymers</a:t>
            </a:r>
            <a:r>
              <a:rPr lang="en-US" altLang="en-US" smtClean="0"/>
              <a:t> </a:t>
            </a:r>
            <a:r>
              <a:rPr lang="en-US" altLang="en-US" b="1" smtClean="0"/>
              <a:t>2014</a:t>
            </a:r>
            <a:r>
              <a:rPr lang="en-US" altLang="en-US" smtClean="0"/>
              <a:t>, </a:t>
            </a:r>
            <a:r>
              <a:rPr lang="en-US" altLang="en-US" i="1" smtClean="0"/>
              <a:t>6</a:t>
            </a:r>
            <a:r>
              <a:rPr lang="en-US" altLang="en-US" smtClean="0"/>
              <a:t>(5), 1266-1311; doi:</a:t>
            </a:r>
            <a:r>
              <a:rPr lang="en-US" altLang="en-US" smtClean="0">
                <a:hlinkClick r:id="rId3"/>
              </a:rPr>
              <a:t>10.3390/polym6051266</a:t>
            </a:r>
            <a:endParaRPr lang="en-US" altLang="en-US" smtClean="0"/>
          </a:p>
          <a:p>
            <a:pPr eaLnBrk="1" hangingPunct="1">
              <a:spcBef>
                <a:spcPct val="0"/>
              </a:spcBef>
            </a:pPr>
            <a:r>
              <a:rPr lang="en-US" altLang="en-US" i="1" smtClean="0"/>
              <a:t>Review</a:t>
            </a:r>
          </a:p>
          <a:p>
            <a:pPr eaLnBrk="1" hangingPunct="1">
              <a:spcBef>
                <a:spcPct val="0"/>
              </a:spcBef>
            </a:pPr>
            <a:r>
              <a:rPr lang="en-US" altLang="en-US" b="1" smtClean="0"/>
              <a:t>Polymeric Slippery Coatings: Nature and Applications</a:t>
            </a:r>
          </a:p>
          <a:p>
            <a:pPr eaLnBrk="1" hangingPunct="1">
              <a:spcBef>
                <a:spcPct val="0"/>
              </a:spcBef>
            </a:pPr>
            <a:endParaRPr lang="en-US" altLang="en-US" b="1" smtClean="0"/>
          </a:p>
          <a:p>
            <a:pPr eaLnBrk="1" hangingPunct="1">
              <a:spcBef>
                <a:spcPct val="0"/>
              </a:spcBef>
            </a:pPr>
            <a:r>
              <a:rPr lang="en-US" altLang="en-US" b="1" smtClean="0"/>
              <a:t>Mohamed A. Samaha </a:t>
            </a:r>
            <a:r>
              <a:rPr lang="en-US" altLang="en-US" b="1" baseline="30000" smtClean="0"/>
              <a:t>1</a:t>
            </a:r>
            <a:r>
              <a:rPr lang="en-US" altLang="en-US" b="1" smtClean="0"/>
              <a:t> and Mohamed Gad-el-Hak </a:t>
            </a:r>
            <a:r>
              <a:rPr lang="en-US" altLang="en-US" b="1" baseline="30000" smtClean="0"/>
              <a:t>2,</a:t>
            </a:r>
            <a:r>
              <a:rPr lang="en-US" altLang="en-US" b="1" smtClean="0"/>
              <a:t>*</a:t>
            </a:r>
          </a:p>
          <a:p>
            <a:pPr eaLnBrk="1" hangingPunct="1">
              <a:spcBef>
                <a:spcPct val="0"/>
              </a:spcBef>
            </a:pPr>
            <a:endParaRPr lang="en-US" altLang="en-US" smtClean="0"/>
          </a:p>
          <a:p>
            <a:pPr eaLnBrk="1" hangingPunct="1">
              <a:spcBef>
                <a:spcPct val="0"/>
              </a:spcBef>
            </a:pPr>
            <a:r>
              <a:rPr lang="en-US" altLang="en-US" smtClean="0"/>
              <a:t>http://www.mdpi.com/2073-4360/6/5/1266/htm </a:t>
            </a:r>
          </a:p>
        </p:txBody>
      </p:sp>
      <p:sp>
        <p:nvSpPr>
          <p:cNvPr id="143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90F6A91-C029-43B8-9367-DC5223138301}" type="slidenum">
              <a:rPr lang="en-US" altLang="en-US" smtClean="0"/>
              <a:pPr/>
              <a:t>6</a:t>
            </a:fld>
            <a:endParaRPr lang="en-US" altLang="en-US" smtClean="0"/>
          </a:p>
        </p:txBody>
      </p:sp>
    </p:spTree>
    <p:extLst>
      <p:ext uri="{BB962C8B-B14F-4D97-AF65-F5344CB8AC3E}">
        <p14:creationId xmlns:p14="http://schemas.microsoft.com/office/powerpoint/2010/main" val="330943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Surface structures on lotus leaves.</a:t>
            </a:r>
          </a:p>
          <a:p>
            <a:pPr eaLnBrk="1" hangingPunct="1">
              <a:spcBef>
                <a:spcPct val="0"/>
              </a:spcBef>
            </a:pPr>
            <a:endParaRPr lang="en-US" altLang="en-US" smtClean="0"/>
          </a:p>
          <a:p>
            <a:pPr eaLnBrk="1" hangingPunct="1">
              <a:spcBef>
                <a:spcPct val="0"/>
              </a:spcBef>
            </a:pPr>
            <a:r>
              <a:rPr lang="en-US" altLang="en-US" smtClean="0"/>
              <a:t>Find videos to  show the super hydrophobicity of lotus,  honey on lotus, self cleaning, etc.  Or show the videos from the author with milkweed, iris and mullein plants.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i="1" smtClean="0"/>
              <a:t>Polymers</a:t>
            </a:r>
            <a:r>
              <a:rPr lang="en-US" altLang="en-US" smtClean="0"/>
              <a:t> </a:t>
            </a:r>
            <a:r>
              <a:rPr lang="en-US" altLang="en-US" b="1" smtClean="0"/>
              <a:t>2014</a:t>
            </a:r>
            <a:r>
              <a:rPr lang="en-US" altLang="en-US" smtClean="0"/>
              <a:t>, </a:t>
            </a:r>
            <a:r>
              <a:rPr lang="en-US" altLang="en-US" i="1" smtClean="0"/>
              <a:t>6</a:t>
            </a:r>
            <a:r>
              <a:rPr lang="en-US" altLang="en-US" smtClean="0"/>
              <a:t>(5), 1266-1311; doi:</a:t>
            </a:r>
            <a:r>
              <a:rPr lang="en-US" altLang="en-US" smtClean="0">
                <a:hlinkClick r:id="rId3"/>
              </a:rPr>
              <a:t>10.3390/polym6051266</a:t>
            </a:r>
            <a:endParaRPr lang="en-US" altLang="en-US" smtClean="0"/>
          </a:p>
          <a:p>
            <a:pPr eaLnBrk="1" hangingPunct="1">
              <a:spcBef>
                <a:spcPct val="0"/>
              </a:spcBef>
            </a:pPr>
            <a:r>
              <a:rPr lang="en-US" altLang="en-US" i="1" smtClean="0"/>
              <a:t>Review</a:t>
            </a:r>
          </a:p>
          <a:p>
            <a:pPr eaLnBrk="1" hangingPunct="1">
              <a:spcBef>
                <a:spcPct val="0"/>
              </a:spcBef>
            </a:pPr>
            <a:r>
              <a:rPr lang="en-US" altLang="en-US" b="1" smtClean="0"/>
              <a:t>Polymeric Slippery Coatings: Nature and Applications</a:t>
            </a:r>
          </a:p>
          <a:p>
            <a:pPr eaLnBrk="1" hangingPunct="1">
              <a:spcBef>
                <a:spcPct val="0"/>
              </a:spcBef>
            </a:pPr>
            <a:endParaRPr lang="en-US" altLang="en-US" b="1" smtClean="0"/>
          </a:p>
          <a:p>
            <a:pPr eaLnBrk="1" hangingPunct="1">
              <a:spcBef>
                <a:spcPct val="0"/>
              </a:spcBef>
            </a:pPr>
            <a:r>
              <a:rPr lang="en-US" altLang="en-US" b="1" smtClean="0"/>
              <a:t>Mohamed A. Samaha </a:t>
            </a:r>
            <a:r>
              <a:rPr lang="en-US" altLang="en-US" b="1" baseline="30000" smtClean="0"/>
              <a:t>1</a:t>
            </a:r>
            <a:r>
              <a:rPr lang="en-US" altLang="en-US" b="1" smtClean="0"/>
              <a:t> and Mohamed Gad-el-Hak </a:t>
            </a:r>
            <a:r>
              <a:rPr lang="en-US" altLang="en-US" b="1" baseline="30000" smtClean="0"/>
              <a:t>2,</a:t>
            </a:r>
            <a:r>
              <a:rPr lang="en-US" altLang="en-US" b="1" smtClean="0"/>
              <a:t>*</a:t>
            </a:r>
          </a:p>
          <a:p>
            <a:pPr eaLnBrk="1" hangingPunct="1">
              <a:spcBef>
                <a:spcPct val="0"/>
              </a:spcBef>
            </a:pPr>
            <a:endParaRPr lang="en-US" altLang="en-US" smtClean="0"/>
          </a:p>
          <a:p>
            <a:pPr eaLnBrk="1" hangingPunct="1">
              <a:spcBef>
                <a:spcPct val="0"/>
              </a:spcBef>
            </a:pPr>
            <a:r>
              <a:rPr lang="en-US" altLang="en-US" smtClean="0"/>
              <a:t>http://www.mdpi.com/2073-4360/6/5/1266/htm </a:t>
            </a:r>
          </a:p>
          <a:p>
            <a:pPr eaLnBrk="1" hangingPunct="1">
              <a:spcBef>
                <a:spcPct val="0"/>
              </a:spcBef>
            </a:pPr>
            <a:endParaRPr lang="en-US" altLang="en-US" smtClean="0"/>
          </a:p>
        </p:txBody>
      </p:sp>
      <p:sp>
        <p:nvSpPr>
          <p:cNvPr id="163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359DC5B-338B-47D2-921B-CCC4F1795D9C}" type="slidenum">
              <a:rPr lang="en-US" altLang="en-US" smtClean="0"/>
              <a:pPr/>
              <a:t>7</a:t>
            </a:fld>
            <a:endParaRPr lang="en-US" altLang="en-US" smtClean="0"/>
          </a:p>
        </p:txBody>
      </p:sp>
    </p:spTree>
    <p:extLst>
      <p:ext uri="{BB962C8B-B14F-4D97-AF65-F5344CB8AC3E}">
        <p14:creationId xmlns:p14="http://schemas.microsoft.com/office/powerpoint/2010/main" val="143792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legs of a water strider under 120x magnification.  This is the portion which comes in contact with the water.</a:t>
            </a:r>
          </a:p>
          <a:p>
            <a:pPr eaLnBrk="1" hangingPunct="1">
              <a:spcBef>
                <a:spcPct val="0"/>
              </a:spcBef>
            </a:pPr>
            <a:endParaRPr lang="en-US" altLang="en-US" smtClean="0"/>
          </a:p>
          <a:p>
            <a:pPr eaLnBrk="1" hangingPunct="1">
              <a:spcBef>
                <a:spcPct val="0"/>
              </a:spcBef>
            </a:pPr>
            <a:r>
              <a:rPr lang="en-US" altLang="en-US" smtClean="0"/>
              <a:t>https://savageimageaward.files.wordpress.com/2013/04/20cs-copy.jpg  </a:t>
            </a:r>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87DD8F-A24A-4254-95D2-DA7E1965425E}" type="slidenum">
              <a:rPr lang="en-US" altLang="en-US" smtClean="0"/>
              <a:pPr/>
              <a:t>8</a:t>
            </a:fld>
            <a:endParaRPr lang="en-US" altLang="en-US" smtClean="0"/>
          </a:p>
        </p:txBody>
      </p:sp>
    </p:spTree>
    <p:extLst>
      <p:ext uri="{BB962C8B-B14F-4D97-AF65-F5344CB8AC3E}">
        <p14:creationId xmlns:p14="http://schemas.microsoft.com/office/powerpoint/2010/main" val="88790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Optional video.</a:t>
            </a:r>
          </a:p>
          <a:p>
            <a:pPr eaLnBrk="1" hangingPunct="1">
              <a:spcBef>
                <a:spcPct val="0"/>
              </a:spcBef>
            </a:pPr>
            <a:endParaRPr lang="en-US" altLang="en-US" smtClean="0"/>
          </a:p>
          <a:p>
            <a:pPr eaLnBrk="1" hangingPunct="1">
              <a:spcBef>
                <a:spcPct val="0"/>
              </a:spcBef>
            </a:pPr>
            <a:r>
              <a:rPr lang="en-US" altLang="en-US" smtClean="0"/>
              <a:t>Seoul National University, Korea (SNU), Harvard's Wyss Institute for Biologically Inspired Engineering, and the Harvard John A. Paulson School of Engineering and Applied Sciences, has unveiled a novel robotic insect that can jump off of water's surface. In doing so, they have revealed new insights into the natural mechanics that allow water striders to jump from rigid ground or fluid water with the same amount of power and height. The work is reported in the July 31 issue of </a:t>
            </a:r>
            <a:r>
              <a:rPr lang="en-US" altLang="en-US" i="1" smtClean="0"/>
              <a:t>Science</a:t>
            </a:r>
            <a:r>
              <a:rPr lang="en-US" altLang="en-US" smtClean="0"/>
              <a:t>.</a:t>
            </a:r>
            <a:br>
              <a:rPr lang="en-US" altLang="en-US" smtClean="0"/>
            </a:br>
            <a:r>
              <a:rPr lang="en-US" altLang="en-US" smtClean="0"/>
              <a:t/>
            </a:r>
            <a:br>
              <a:rPr lang="en-US" altLang="en-US" smtClean="0"/>
            </a:br>
            <a:r>
              <a:rPr lang="en-US" altLang="en-US" smtClean="0"/>
              <a:t>Read more at: </a:t>
            </a:r>
            <a:r>
              <a:rPr lang="en-US" altLang="en-US" smtClean="0">
                <a:hlinkClick r:id="rId3"/>
              </a:rPr>
              <a:t>https://phys.org/news/2015-07-robotic-insect-mimics-nature-extreme.html#jCp</a:t>
            </a:r>
            <a:r>
              <a:rPr lang="en-US" altLang="en-US" smtClean="0"/>
              <a:t>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A350F5B-22D6-443B-8EA5-DEE8F96E46A4}" type="slidenum">
              <a:rPr lang="en-US" altLang="en-US" smtClean="0"/>
              <a:pPr/>
              <a:t>9</a:t>
            </a:fld>
            <a:endParaRPr lang="en-US" altLang="en-US" smtClean="0"/>
          </a:p>
        </p:txBody>
      </p:sp>
    </p:spTree>
    <p:extLst>
      <p:ext uri="{BB962C8B-B14F-4D97-AF65-F5344CB8AC3E}">
        <p14:creationId xmlns:p14="http://schemas.microsoft.com/office/powerpoint/2010/main" val="342417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CA630-95D6-4E9B-A9A2-8F2B2923E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0653B67-0734-4283-97A9-A2A59186C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D990B72B-F2DA-4F8C-AFCB-A7A595206ACD}" type="datetimeFigureOut">
              <a:rPr lang="en-US"/>
              <a:pPr>
                <a:defRPr/>
              </a:pPr>
              <a:t>1/23/2018</a:t>
            </a:fld>
            <a:endParaRPr lang="en-US"/>
          </a:p>
        </p:txBody>
      </p:sp>
      <p:sp>
        <p:nvSpPr>
          <p:cNvPr id="5"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9CB2F096-C588-4C2A-8AE7-AD25F97B7C58}" type="slidenum">
              <a:rPr lang="en-US"/>
              <a:pPr>
                <a:defRPr/>
              </a:pPr>
              <a:t>‹#›</a:t>
            </a:fld>
            <a:endParaRPr lang="en-US"/>
          </a:p>
        </p:txBody>
      </p:sp>
    </p:spTree>
    <p:extLst>
      <p:ext uri="{BB962C8B-B14F-4D97-AF65-F5344CB8AC3E}">
        <p14:creationId xmlns:p14="http://schemas.microsoft.com/office/powerpoint/2010/main" val="532033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47496-1339-48C5-BDF9-803199F0BA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2F4D1A4-2198-474C-9934-A1C9440913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8024FBB9-C2A1-4461-9762-DECE738C5BC9}" type="datetimeFigureOut">
              <a:rPr lang="en-US"/>
              <a:pPr>
                <a:defRPr/>
              </a:pPr>
              <a:t>1/23/2018</a:t>
            </a:fld>
            <a:endParaRPr lang="en-US"/>
          </a:p>
        </p:txBody>
      </p:sp>
      <p:sp>
        <p:nvSpPr>
          <p:cNvPr id="5"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496D3B53-F703-42AB-9B65-2939A2E56E5F}" type="slidenum">
              <a:rPr lang="en-US"/>
              <a:pPr>
                <a:defRPr/>
              </a:pPr>
              <a:t>‹#›</a:t>
            </a:fld>
            <a:endParaRPr lang="en-US"/>
          </a:p>
        </p:txBody>
      </p:sp>
    </p:spTree>
    <p:extLst>
      <p:ext uri="{BB962C8B-B14F-4D97-AF65-F5344CB8AC3E}">
        <p14:creationId xmlns:p14="http://schemas.microsoft.com/office/powerpoint/2010/main" val="130035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674DA2F-75D5-4A1C-B2ED-CE7604308A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BC345B2-835C-47E7-9DD4-CC3141A150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1ED720D0-54B6-46A9-A463-C5CA0DB88F34}" type="datetimeFigureOut">
              <a:rPr lang="en-US"/>
              <a:pPr>
                <a:defRPr/>
              </a:pPr>
              <a:t>1/23/2018</a:t>
            </a:fld>
            <a:endParaRPr lang="en-US"/>
          </a:p>
        </p:txBody>
      </p:sp>
      <p:sp>
        <p:nvSpPr>
          <p:cNvPr id="5"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6C6F4CDE-6E74-4F41-B50B-4C93481BF744}" type="slidenum">
              <a:rPr lang="en-US"/>
              <a:pPr>
                <a:defRPr/>
              </a:pPr>
              <a:t>‹#›</a:t>
            </a:fld>
            <a:endParaRPr lang="en-US"/>
          </a:p>
        </p:txBody>
      </p:sp>
    </p:spTree>
    <p:extLst>
      <p:ext uri="{BB962C8B-B14F-4D97-AF65-F5344CB8AC3E}">
        <p14:creationId xmlns:p14="http://schemas.microsoft.com/office/powerpoint/2010/main" val="24022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BA2A3-6C4B-4E52-8EAD-5C468889D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17E0BA-8849-4E3D-B168-20251582BE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ECB4D2AF-7748-45DA-8B8C-1DD948FAC3C5}" type="datetimeFigureOut">
              <a:rPr lang="en-US"/>
              <a:pPr>
                <a:defRPr/>
              </a:pPr>
              <a:t>1/23/2018</a:t>
            </a:fld>
            <a:endParaRPr lang="en-US"/>
          </a:p>
        </p:txBody>
      </p:sp>
      <p:sp>
        <p:nvSpPr>
          <p:cNvPr id="5"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AD811A7B-0A54-4A5C-8C38-A58686546180}" type="slidenum">
              <a:rPr lang="en-US"/>
              <a:pPr>
                <a:defRPr/>
              </a:pPr>
              <a:t>‹#›</a:t>
            </a:fld>
            <a:endParaRPr lang="en-US"/>
          </a:p>
        </p:txBody>
      </p:sp>
    </p:spTree>
    <p:extLst>
      <p:ext uri="{BB962C8B-B14F-4D97-AF65-F5344CB8AC3E}">
        <p14:creationId xmlns:p14="http://schemas.microsoft.com/office/powerpoint/2010/main" val="185724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81E31-4997-4D66-9AB2-6D53F7CDE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16AEBC5-9A90-45C2-9EE6-DE27DE9441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235D84DE-31FE-4BA1-B2E2-96C9DE9F4E16}" type="datetimeFigureOut">
              <a:rPr lang="en-US"/>
              <a:pPr>
                <a:defRPr/>
              </a:pPr>
              <a:t>1/23/2018</a:t>
            </a:fld>
            <a:endParaRPr lang="en-US"/>
          </a:p>
        </p:txBody>
      </p:sp>
      <p:sp>
        <p:nvSpPr>
          <p:cNvPr id="5"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CED9A9ED-46D6-4973-9A4E-B5CB27D673CE}" type="slidenum">
              <a:rPr lang="en-US"/>
              <a:pPr>
                <a:defRPr/>
              </a:pPr>
              <a:t>‹#›</a:t>
            </a:fld>
            <a:endParaRPr lang="en-US"/>
          </a:p>
        </p:txBody>
      </p:sp>
    </p:spTree>
    <p:extLst>
      <p:ext uri="{BB962C8B-B14F-4D97-AF65-F5344CB8AC3E}">
        <p14:creationId xmlns:p14="http://schemas.microsoft.com/office/powerpoint/2010/main" val="47578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65056C-FF1A-4859-8E60-5B59684AB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862DE2-05AB-471E-9FDB-9EB12C2515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604E1AF-D34C-4AB0-88BC-554F21F2AB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9B4ABB99-EB04-4953-B8E8-6AE74808C9DA}" type="datetimeFigureOut">
              <a:rPr lang="en-US"/>
              <a:pPr>
                <a:defRPr/>
              </a:pPr>
              <a:t>1/23/2018</a:t>
            </a:fld>
            <a:endParaRPr lang="en-US"/>
          </a:p>
        </p:txBody>
      </p:sp>
      <p:sp>
        <p:nvSpPr>
          <p:cNvPr id="6"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1F66146B-3F63-49E3-A3C6-A6A2F5C7E8F6}" type="slidenum">
              <a:rPr lang="en-US"/>
              <a:pPr>
                <a:defRPr/>
              </a:pPr>
              <a:t>‹#›</a:t>
            </a:fld>
            <a:endParaRPr lang="en-US"/>
          </a:p>
        </p:txBody>
      </p:sp>
    </p:spTree>
    <p:extLst>
      <p:ext uri="{BB962C8B-B14F-4D97-AF65-F5344CB8AC3E}">
        <p14:creationId xmlns:p14="http://schemas.microsoft.com/office/powerpoint/2010/main" val="392466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33F2C-F72A-4A6C-98A0-39AAD3B8B6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B588B8B-A018-49A7-8EB6-EF5B65BEB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1BDC6B0-6565-453E-8900-34E131F5F3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2ADEA4-5BE8-475A-AC4F-2392131121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1A7B723-A37F-434D-98E0-3FC90D0789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E6BDB0E8-0EF5-4EE6-A684-8C977FBC8980}" type="datetimeFigureOut">
              <a:rPr lang="en-US"/>
              <a:pPr>
                <a:defRPr/>
              </a:pPr>
              <a:t>1/23/2018</a:t>
            </a:fld>
            <a:endParaRPr lang="en-US"/>
          </a:p>
        </p:txBody>
      </p:sp>
      <p:sp>
        <p:nvSpPr>
          <p:cNvPr id="8"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3830279E-31FB-4FB9-A11E-5AE08B91D05E}" type="slidenum">
              <a:rPr lang="en-US"/>
              <a:pPr>
                <a:defRPr/>
              </a:pPr>
              <a:t>‹#›</a:t>
            </a:fld>
            <a:endParaRPr lang="en-US"/>
          </a:p>
        </p:txBody>
      </p:sp>
    </p:spTree>
    <p:extLst>
      <p:ext uri="{BB962C8B-B14F-4D97-AF65-F5344CB8AC3E}">
        <p14:creationId xmlns:p14="http://schemas.microsoft.com/office/powerpoint/2010/main" val="50300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86AC29-99EB-4ACE-9731-80406E5C4E76}"/>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AE597C62-AC30-4BDC-9672-CA04F3EFDDAA}" type="datetimeFigureOut">
              <a:rPr lang="en-US"/>
              <a:pPr>
                <a:defRPr/>
              </a:pPr>
              <a:t>1/23/2018</a:t>
            </a:fld>
            <a:endParaRPr lang="en-US"/>
          </a:p>
        </p:txBody>
      </p:sp>
      <p:sp>
        <p:nvSpPr>
          <p:cNvPr id="4"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28803895-5C62-486E-B754-C7CA72EE9A08}" type="slidenum">
              <a:rPr lang="en-US"/>
              <a:pPr>
                <a:defRPr/>
              </a:pPr>
              <a:t>‹#›</a:t>
            </a:fld>
            <a:endParaRPr lang="en-US"/>
          </a:p>
        </p:txBody>
      </p:sp>
    </p:spTree>
    <p:extLst>
      <p:ext uri="{BB962C8B-B14F-4D97-AF65-F5344CB8AC3E}">
        <p14:creationId xmlns:p14="http://schemas.microsoft.com/office/powerpoint/2010/main" val="298434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F0AFE6F2-9F02-4641-BF0A-5E67EB3DF033}" type="datetimeFigureOut">
              <a:rPr lang="en-US"/>
              <a:pPr>
                <a:defRPr/>
              </a:pPr>
              <a:t>1/23/2018</a:t>
            </a:fld>
            <a:endParaRPr lang="en-US"/>
          </a:p>
        </p:txBody>
      </p:sp>
      <p:sp>
        <p:nvSpPr>
          <p:cNvPr id="3"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1384ECE1-9DEE-44D6-BD69-7F6020C025D2}" type="slidenum">
              <a:rPr lang="en-US"/>
              <a:pPr>
                <a:defRPr/>
              </a:pPr>
              <a:t>‹#›</a:t>
            </a:fld>
            <a:endParaRPr lang="en-US"/>
          </a:p>
        </p:txBody>
      </p:sp>
    </p:spTree>
    <p:extLst>
      <p:ext uri="{BB962C8B-B14F-4D97-AF65-F5344CB8AC3E}">
        <p14:creationId xmlns:p14="http://schemas.microsoft.com/office/powerpoint/2010/main" val="115591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0638B9-92DA-457D-8DCB-CA939F2C9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CCE8851-1EE9-4ADF-9316-7180A44FE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B371C39-A7A8-4881-AD59-F2960FF85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3EAEA54B-B95F-4B81-9847-10483B9805A1}" type="datetimeFigureOut">
              <a:rPr lang="en-US"/>
              <a:pPr>
                <a:defRPr/>
              </a:pPr>
              <a:t>1/23/2018</a:t>
            </a:fld>
            <a:endParaRPr lang="en-US"/>
          </a:p>
        </p:txBody>
      </p:sp>
      <p:sp>
        <p:nvSpPr>
          <p:cNvPr id="6"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0CD1F24D-6B48-4411-A095-0404970A3282}" type="slidenum">
              <a:rPr lang="en-US"/>
              <a:pPr>
                <a:defRPr/>
              </a:pPr>
              <a:t>‹#›</a:t>
            </a:fld>
            <a:endParaRPr lang="en-US"/>
          </a:p>
        </p:txBody>
      </p:sp>
    </p:spTree>
    <p:extLst>
      <p:ext uri="{BB962C8B-B14F-4D97-AF65-F5344CB8AC3E}">
        <p14:creationId xmlns:p14="http://schemas.microsoft.com/office/powerpoint/2010/main" val="413463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BE26FC-C20D-4F04-AF29-4F501735D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55D9F87-68D5-476F-B78C-49CE7477CF3F}"/>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xmlns="" id="{2EFF65DC-2284-4C08-8E9C-E1B75F1E3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B37B4F2A-A982-45BF-B1EB-0A6804088849}"/>
              </a:ext>
            </a:extLst>
          </p:cNvPr>
          <p:cNvSpPr>
            <a:spLocks noGrp="1"/>
          </p:cNvSpPr>
          <p:nvPr>
            <p:ph type="dt" sz="half" idx="10"/>
          </p:nvPr>
        </p:nvSpPr>
        <p:spPr/>
        <p:txBody>
          <a:bodyPr/>
          <a:lstStyle>
            <a:lvl1pPr>
              <a:defRPr/>
            </a:lvl1pPr>
          </a:lstStyle>
          <a:p>
            <a:pPr>
              <a:defRPr/>
            </a:pPr>
            <a:fld id="{C896B3C7-F87F-45FE-930C-5E6963B83F95}" type="datetimeFigureOut">
              <a:rPr lang="en-US"/>
              <a:pPr>
                <a:defRPr/>
              </a:pPr>
              <a:t>1/23/2018</a:t>
            </a:fld>
            <a:endParaRPr lang="en-US"/>
          </a:p>
        </p:txBody>
      </p:sp>
      <p:sp>
        <p:nvSpPr>
          <p:cNvPr id="6" name="Footer Placeholder 4">
            <a:extLst>
              <a:ext uri="{FF2B5EF4-FFF2-40B4-BE49-F238E27FC236}">
                <a16:creationId xmlns:a16="http://schemas.microsoft.com/office/drawing/2014/main" xmlns="" id="{6C1F3140-D3E5-43B9-B368-8C91317250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1EA1326-4F90-4A03-8968-B576ED5F2F39}"/>
              </a:ext>
            </a:extLst>
          </p:cNvPr>
          <p:cNvSpPr>
            <a:spLocks noGrp="1"/>
          </p:cNvSpPr>
          <p:nvPr>
            <p:ph type="sldNum" sz="quarter" idx="12"/>
          </p:nvPr>
        </p:nvSpPr>
        <p:spPr/>
        <p:txBody>
          <a:bodyPr/>
          <a:lstStyle>
            <a:lvl1pPr>
              <a:defRPr/>
            </a:lvl1pPr>
          </a:lstStyle>
          <a:p>
            <a:pPr>
              <a:defRPr/>
            </a:pPr>
            <a:fld id="{10EB4CA5-19C6-45E0-9850-B44717888139}" type="slidenum">
              <a:rPr lang="en-US"/>
              <a:pPr>
                <a:defRPr/>
              </a:pPr>
              <a:t>‹#›</a:t>
            </a:fld>
            <a:endParaRPr lang="en-US"/>
          </a:p>
        </p:txBody>
      </p:sp>
    </p:spTree>
    <p:extLst>
      <p:ext uri="{BB962C8B-B14F-4D97-AF65-F5344CB8AC3E}">
        <p14:creationId xmlns:p14="http://schemas.microsoft.com/office/powerpoint/2010/main" val="187662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xmlns="" id="{B37B4F2A-A982-45BF-B1EB-0A6804088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C13D027-7EB2-4AC7-A6A3-4623056BF8A4}" type="datetimeFigureOut">
              <a:rPr lang="en-US"/>
              <a:pPr>
                <a:defRPr/>
              </a:pPr>
              <a:t>1/23/2018</a:t>
            </a:fld>
            <a:endParaRPr lang="en-US"/>
          </a:p>
        </p:txBody>
      </p:sp>
      <p:sp>
        <p:nvSpPr>
          <p:cNvPr id="5" name="Footer Placeholder 4">
            <a:extLst>
              <a:ext uri="{FF2B5EF4-FFF2-40B4-BE49-F238E27FC236}">
                <a16:creationId xmlns:a16="http://schemas.microsoft.com/office/drawing/2014/main" xmlns="" id="{6C1F3140-D3E5-43B9-B368-8C91317250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91EA1326-4F90-4A03-8968-B576ED5F2F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09214BC-6FF6-499E-B21C-F184E29394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file:///C:\Users\tumli\Downloads\398387689.mp4"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757ADCB-C0AE-44F5-896C-F0995149C4B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10" name="Straight Connector 9">
            <a:extLst>
              <a:ext uri="{FF2B5EF4-FFF2-40B4-BE49-F238E27FC236}">
                <a16:creationId xmlns:a16="http://schemas.microsoft.com/office/drawing/2014/main" xmlns="" id="{D3A4530B-4758-4FDC-9166-903B98716E02}"/>
              </a:ext>
            </a:extLst>
          </p:cNvPr>
          <p:cNvCxnSpPr>
            <a:cxnSpLocks noGrp="1" noRot="1" noChangeAspect="1" noMove="1" noResize="1" noEditPoints="1" noAdjustHandles="1" noChangeArrowheads="1" noChangeShapeType="1"/>
          </p:cNvCxnSpPr>
          <p:nvPr/>
        </p:nvCxnSpPr>
        <p:spPr>
          <a:xfrm>
            <a:off x="7800975" y="4525963"/>
            <a:ext cx="0" cy="1736725"/>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F8AFEE22-BDD9-4969-B8C5-3C7A9C4ADA77}"/>
              </a:ext>
            </a:extLst>
          </p:cNvPr>
          <p:cNvSpPr>
            <a:spLocks noGrp="1" noRot="1" noChangeAspect="1" noMove="1" noResize="1" noEditPoints="1" noAdjustHandles="1" noChangeArrowheads="1" noChangeShapeType="1" noTextEdit="1"/>
          </p:cNvSpPr>
          <p:nvPr/>
        </p:nvSpPr>
        <p:spPr>
          <a:xfrm>
            <a:off x="3395663" y="2466975"/>
            <a:ext cx="962025" cy="9620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Oval 13">
            <a:extLst>
              <a:ext uri="{FF2B5EF4-FFF2-40B4-BE49-F238E27FC236}">
                <a16:creationId xmlns:a16="http://schemas.microsoft.com/office/drawing/2014/main" xmlns="" id="{B1BD1F30-F5D2-42F9-95C1-6B14ABC7D24F}"/>
              </a:ext>
            </a:extLst>
          </p:cNvPr>
          <p:cNvSpPr>
            <a:spLocks noGrp="1" noRot="1" noChangeAspect="1" noMove="1" noResize="1" noEditPoints="1" noAdjustHandles="1" noChangeArrowheads="1" noChangeShapeType="1" noTextEdit="1"/>
          </p:cNvSpPr>
          <p:nvPr/>
        </p:nvSpPr>
        <p:spPr>
          <a:xfrm>
            <a:off x="5126038" y="2327275"/>
            <a:ext cx="293687" cy="2936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Freeform: Shape 15">
            <a:extLst>
              <a:ext uri="{FF2B5EF4-FFF2-40B4-BE49-F238E27FC236}">
                <a16:creationId xmlns:a16="http://schemas.microsoft.com/office/drawing/2014/main" xmlns="" id="{4D5D2706-2F90-4F38-BBF3-1664BD8EADC3}"/>
              </a:ext>
            </a:extLst>
          </p:cNvPr>
          <p:cNvSpPr>
            <a:spLocks noGrp="1" noRot="1" noChangeAspect="1" noMove="1" noResize="1" noEditPoints="1" noAdjustHandles="1" noChangeArrowheads="1" noChangeShapeType="1" noTextEdit="1"/>
          </p:cNvSpPr>
          <p:nvPr/>
        </p:nvSpPr>
        <p:spPr>
          <a:xfrm>
            <a:off x="6492875" y="0"/>
            <a:ext cx="5699125" cy="4059238"/>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8" name="Oval 17">
            <a:extLst>
              <a:ext uri="{FF2B5EF4-FFF2-40B4-BE49-F238E27FC236}">
                <a16:creationId xmlns:a16="http://schemas.microsoft.com/office/drawing/2014/main" xmlns="" id="{E418AC2C-CC01-44B7-8D76-7B761AAB60CE}"/>
              </a:ext>
            </a:extLst>
          </p:cNvPr>
          <p:cNvSpPr>
            <a:spLocks noGrp="1" noRot="1" noChangeAspect="1" noMove="1" noResize="1" noEditPoints="1" noAdjustHandles="1" noChangeArrowheads="1" noChangeShapeType="1" noTextEdit="1"/>
          </p:cNvSpPr>
          <p:nvPr/>
        </p:nvSpPr>
        <p:spPr>
          <a:xfrm>
            <a:off x="588963" y="620713"/>
            <a:ext cx="2243137" cy="22431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80" name="Title 1"/>
          <p:cNvSpPr>
            <a:spLocks noGrp="1" noChangeArrowheads="1"/>
          </p:cNvSpPr>
          <p:nvPr>
            <p:ph type="ctrTitle"/>
          </p:nvPr>
        </p:nvSpPr>
        <p:spPr>
          <a:xfrm>
            <a:off x="0" y="3992563"/>
            <a:ext cx="7786688" cy="1736725"/>
          </a:xfrm>
        </p:spPr>
        <p:txBody>
          <a:bodyPr anchor="t"/>
          <a:lstStyle/>
          <a:p>
            <a:pPr algn="l" eaLnBrk="1" hangingPunct="1"/>
            <a:r>
              <a:rPr lang="en-US" altLang="en-US" smtClean="0">
                <a:solidFill>
                  <a:srgbClr val="00B0F0"/>
                </a:solidFill>
                <a:latin typeface="Arial" panose="020B0604020202020204" pitchFamily="34" charset="0"/>
                <a:cs typeface="Arial" panose="020B0604020202020204" pitchFamily="34" charset="0"/>
              </a:rPr>
              <a:t>Post-Lab Discussion</a:t>
            </a:r>
          </a:p>
        </p:txBody>
      </p:sp>
      <p:sp>
        <p:nvSpPr>
          <p:cNvPr id="3081" name="Subtitle 2"/>
          <p:cNvSpPr>
            <a:spLocks noGrp="1" noChangeArrowheads="1"/>
          </p:cNvSpPr>
          <p:nvPr>
            <p:ph type="subTitle" idx="1"/>
          </p:nvPr>
        </p:nvSpPr>
        <p:spPr>
          <a:xfrm>
            <a:off x="7461250" y="268288"/>
            <a:ext cx="4586288" cy="1736725"/>
          </a:xfrm>
        </p:spPr>
        <p:txBody>
          <a:bodyPr/>
          <a:lstStyle/>
          <a:p>
            <a:pPr algn="l" eaLnBrk="1" hangingPunct="1"/>
            <a:r>
              <a:rPr lang="en-US" altLang="en-US" sz="4800" b="1" i="1" smtClean="0">
                <a:solidFill>
                  <a:srgbClr val="FFFF00"/>
                </a:solidFill>
                <a:latin typeface="Arial" panose="020B0604020202020204" pitchFamily="34" charset="0"/>
                <a:cs typeface="Arial" panose="020B0604020202020204" pitchFamily="34" charset="0"/>
              </a:rPr>
              <a:t>Wacky Water</a:t>
            </a:r>
          </a:p>
          <a:p>
            <a:pPr algn="l" eaLnBrk="1" hangingPunct="1"/>
            <a:r>
              <a:rPr lang="en-US" altLang="en-US" sz="1800" b="1" i="1" smtClean="0">
                <a:solidFill>
                  <a:srgbClr val="FFFF00"/>
                </a:solidFill>
                <a:latin typeface="Arial" panose="020B0604020202020204" pitchFamily="34" charset="0"/>
                <a:cs typeface="Arial" panose="020B0604020202020204" pitchFamily="34" charset="0"/>
              </a:rPr>
              <a:t>Jennifer Tumlin, Tallmadge HS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3"/>
          <p:cNvGrpSpPr>
            <a:grpSpLocks/>
          </p:cNvGrpSpPr>
          <p:nvPr/>
        </p:nvGrpSpPr>
        <p:grpSpPr bwMode="auto">
          <a:xfrm>
            <a:off x="0" y="0"/>
            <a:ext cx="12218988" cy="3694113"/>
            <a:chOff x="0" y="0"/>
            <a:chExt cx="12218961" cy="3694748"/>
          </a:xfrm>
        </p:grpSpPr>
        <p:pic>
          <p:nvPicPr>
            <p:cNvPr id="2150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18961" cy="369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2"/>
            <p:cNvSpPr txBox="1">
              <a:spLocks noChangeArrowheads="1"/>
            </p:cNvSpPr>
            <p:nvPr/>
          </p:nvSpPr>
          <p:spPr bwMode="auto">
            <a:xfrm>
              <a:off x="414528" y="97536"/>
              <a:ext cx="104743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a:solidFill>
                    <a:srgbClr val="0000FF"/>
                  </a:solidFill>
                  <a:latin typeface="Arial" panose="020B0604020202020204" pitchFamily="34" charset="0"/>
                  <a:cs typeface="Arial" panose="020B0604020202020204" pitchFamily="34" charset="0"/>
                </a:rPr>
                <a:t>A	      B               C               D                                                E</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p:txBody>
          <a:bodyPr/>
          <a:lstStyle/>
          <a:p>
            <a:r>
              <a:rPr lang="en-US" altLang="en-US" sz="5400" b="1" smtClean="0">
                <a:solidFill>
                  <a:srgbClr val="0000FF"/>
                </a:solidFill>
                <a:latin typeface="Arial" panose="020B0604020202020204" pitchFamily="34" charset="0"/>
                <a:cs typeface="Arial" panose="020B0604020202020204" pitchFamily="34" charset="0"/>
              </a:rPr>
              <a:t>Nature Know-How…</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0"/>
            <a:ext cx="101981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p:cNvSpPr txBox="1">
            <a:spLocks noChangeArrowheads="1"/>
          </p:cNvSpPr>
          <p:nvPr/>
        </p:nvSpPr>
        <p:spPr bwMode="auto">
          <a:xfrm>
            <a:off x="1190625" y="-122238"/>
            <a:ext cx="7502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400" b="1">
                <a:solidFill>
                  <a:srgbClr val="00FF00"/>
                </a:solidFill>
                <a:latin typeface="Arial" panose="020B0604020202020204" pitchFamily="34" charset="0"/>
                <a:cs typeface="Arial" panose="020B0604020202020204" pitchFamily="34" charset="0"/>
              </a:rPr>
              <a:t>Thorny Devil from Australia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2.wp.com/asknature.org/wp-content/uploads/2016/04/Onymacris_unguicularis.jpg?zoom=1.25&amp;resize=866%2C569&amp;ssl=1"/>
          <p:cNvPicPr>
            <a:picLocks noChangeAspect="1" noChangeArrowheads="1"/>
          </p:cNvPicPr>
          <p:nvPr/>
        </p:nvPicPr>
        <p:blipFill>
          <a:blip r:embed="rId3">
            <a:extLst>
              <a:ext uri="{28A0092B-C50C-407E-A947-70E740481C1C}">
                <a14:useLocalDpi xmlns:a14="http://schemas.microsoft.com/office/drawing/2010/main" val="0"/>
              </a:ext>
            </a:extLst>
          </a:blip>
          <a:srcRect t="11362"/>
          <a:stretch>
            <a:fillRect/>
          </a:stretch>
        </p:blipFill>
        <p:spPr bwMode="auto">
          <a:xfrm>
            <a:off x="0" y="-6350"/>
            <a:ext cx="11699875"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p:cNvSpPr txBox="1">
            <a:spLocks noChangeArrowheads="1"/>
          </p:cNvSpPr>
          <p:nvPr/>
        </p:nvSpPr>
        <p:spPr bwMode="auto">
          <a:xfrm>
            <a:off x="20638" y="0"/>
            <a:ext cx="116792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400" b="1">
                <a:solidFill>
                  <a:srgbClr val="0000FF"/>
                </a:solidFill>
                <a:latin typeface="Arial" panose="020B0604020202020204" pitchFamily="34" charset="0"/>
                <a:cs typeface="Arial" panose="020B0604020202020204" pitchFamily="34" charset="0"/>
              </a:rPr>
              <a:t>Darkling Beetle                     from Namibia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0"/>
            <a:ext cx="11098212"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fogquest.org/wp-content/uploads/gallery/fogquest/fogquest_library_004.jpg"/>
          <p:cNvPicPr>
            <a:picLocks noChangeAspect="1" noChangeArrowheads="1"/>
          </p:cNvPicPr>
          <p:nvPr/>
        </p:nvPicPr>
        <p:blipFill>
          <a:blip r:embed="rId3">
            <a:extLst>
              <a:ext uri="{28A0092B-C50C-407E-A947-70E740481C1C}">
                <a14:useLocalDpi xmlns:a14="http://schemas.microsoft.com/office/drawing/2010/main" val="0"/>
              </a:ext>
            </a:extLst>
          </a:blip>
          <a:srcRect r="28400"/>
          <a:stretch>
            <a:fillRect/>
          </a:stretch>
        </p:blipFill>
        <p:spPr bwMode="auto">
          <a:xfrm>
            <a:off x="0" y="0"/>
            <a:ext cx="6546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http://www.fogquest.org/wp-content/uploads/gallery/fogquest/fogquest_library_003.jpg"/>
          <p:cNvPicPr>
            <a:picLocks noChangeAspect="1" noChangeArrowheads="1"/>
          </p:cNvPicPr>
          <p:nvPr/>
        </p:nvPicPr>
        <p:blipFill>
          <a:blip r:embed="rId4">
            <a:extLst>
              <a:ext uri="{28A0092B-C50C-407E-A947-70E740481C1C}">
                <a14:useLocalDpi xmlns:a14="http://schemas.microsoft.com/office/drawing/2010/main" val="0"/>
              </a:ext>
            </a:extLst>
          </a:blip>
          <a:srcRect l="38268"/>
          <a:stretch>
            <a:fillRect/>
          </a:stretch>
        </p:blipFill>
        <p:spPr bwMode="auto">
          <a:xfrm>
            <a:off x="6546850" y="0"/>
            <a:ext cx="5645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a:extLst>
              <a:ext uri="{28A0092B-C50C-407E-A947-70E740481C1C}">
                <a14:useLocalDpi xmlns:a14="http://schemas.microsoft.com/office/drawing/2010/main" val="0"/>
              </a:ext>
            </a:extLst>
          </a:blip>
          <a:srcRect t="8533"/>
          <a:stretch>
            <a:fillRect/>
          </a:stretch>
        </p:blipFill>
        <p:spPr bwMode="auto">
          <a:xfrm>
            <a:off x="3038475" y="0"/>
            <a:ext cx="9153525" cy="627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F62BB339-FBE5-4F79-ACEF-BF7F4565DDED}"/>
              </a:ext>
            </a:extLst>
          </p:cNvPr>
          <p:cNvSpPr>
            <a:spLocks noGrp="1" noChangeArrowheads="1"/>
          </p:cNvSpPr>
          <p:nvPr>
            <p:ph type="title"/>
          </p:nvPr>
        </p:nvSpPr>
        <p:spPr>
          <a:xfrm>
            <a:off x="0" y="-12700"/>
            <a:ext cx="7169150" cy="927100"/>
          </a:xfrm>
          <a:solidFill>
            <a:schemeClr val="bg1">
              <a:lumMod val="85000"/>
            </a:schemeClr>
          </a:solidFill>
        </p:spPr>
        <p:txBody>
          <a:bodyPr/>
          <a:lstStyle/>
          <a:p>
            <a:pPr eaLnBrk="1" hangingPunct="1">
              <a:defRPr/>
            </a:pPr>
            <a:r>
              <a:rPr lang="en-US" altLang="en-US" sz="4800" b="1" dirty="0">
                <a:solidFill>
                  <a:srgbClr val="0000FF"/>
                </a:solidFill>
                <a:latin typeface="Arial" panose="020B0604020202020204" pitchFamily="34" charset="0"/>
                <a:cs typeface="Arial" panose="020B0604020202020204" pitchFamily="34" charset="0"/>
              </a:rPr>
              <a:t/>
            </a:r>
            <a:br>
              <a:rPr lang="en-US" altLang="en-US" sz="4800" b="1" dirty="0">
                <a:solidFill>
                  <a:srgbClr val="0000FF"/>
                </a:solidFill>
                <a:latin typeface="Arial" panose="020B0604020202020204" pitchFamily="34" charset="0"/>
                <a:cs typeface="Arial" panose="020B0604020202020204" pitchFamily="34" charset="0"/>
              </a:rPr>
            </a:br>
            <a:r>
              <a:rPr lang="en-US" altLang="en-US" sz="4800" b="1" dirty="0">
                <a:solidFill>
                  <a:srgbClr val="0000FF"/>
                </a:solidFill>
                <a:latin typeface="Arial" panose="020B0604020202020204" pitchFamily="34" charset="0"/>
                <a:cs typeface="Arial" panose="020B0604020202020204" pitchFamily="34" charset="0"/>
              </a:rPr>
              <a:t>Everyday applications?</a:t>
            </a:r>
            <a:br>
              <a:rPr lang="en-US" altLang="en-US" sz="4800" b="1" dirty="0">
                <a:solidFill>
                  <a:srgbClr val="0000FF"/>
                </a:solidFill>
                <a:latin typeface="Arial" panose="020B0604020202020204" pitchFamily="34" charset="0"/>
                <a:cs typeface="Arial" panose="020B0604020202020204" pitchFamily="34" charset="0"/>
              </a:rPr>
            </a:br>
            <a:endParaRPr lang="en-US" altLang="en-US" sz="4800" b="1" dirty="0">
              <a:solidFill>
                <a:srgbClr val="0000FF"/>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6"/>
          <p:cNvGrpSpPr>
            <a:grpSpLocks/>
          </p:cNvGrpSpPr>
          <p:nvPr/>
        </p:nvGrpSpPr>
        <p:grpSpPr bwMode="auto">
          <a:xfrm>
            <a:off x="2098675" y="157163"/>
            <a:ext cx="8672513" cy="5934075"/>
            <a:chOff x="574028" y="157777"/>
            <a:chExt cx="8672930" cy="5932684"/>
          </a:xfrm>
        </p:grpSpPr>
        <p:sp>
          <p:nvSpPr>
            <p:cNvPr id="26" name="Rectangle 25">
              <a:extLst>
                <a:ext uri="{FF2B5EF4-FFF2-40B4-BE49-F238E27FC236}">
                  <a16:creationId xmlns:a16="http://schemas.microsoft.com/office/drawing/2014/main" xmlns="" id="{8B0CA323-DD00-471A-AD79-3AF2BA2754E4}"/>
                </a:ext>
              </a:extLst>
            </p:cNvPr>
            <p:cNvSpPr/>
            <p:nvPr/>
          </p:nvSpPr>
          <p:spPr>
            <a:xfrm>
              <a:off x="3176066" y="184758"/>
              <a:ext cx="855703" cy="59057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xmlns="" id="{1155B685-575E-4A2F-AF7F-CBA616A812F4}"/>
                </a:ext>
              </a:extLst>
            </p:cNvPr>
            <p:cNvSpPr/>
            <p:nvPr/>
          </p:nvSpPr>
          <p:spPr>
            <a:xfrm>
              <a:off x="2321950" y="183171"/>
              <a:ext cx="855703" cy="59041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xmlns="" id="{E55D4948-CBC9-438F-86E0-589A9F8CDED8}"/>
                </a:ext>
              </a:extLst>
            </p:cNvPr>
            <p:cNvSpPr/>
            <p:nvPr/>
          </p:nvSpPr>
          <p:spPr>
            <a:xfrm>
              <a:off x="4904936" y="184758"/>
              <a:ext cx="855704" cy="59057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xmlns="" id="{E3BA8EF8-D84A-4088-B355-F3E7E025DF9B}"/>
                </a:ext>
              </a:extLst>
            </p:cNvPr>
            <p:cNvSpPr/>
            <p:nvPr/>
          </p:nvSpPr>
          <p:spPr>
            <a:xfrm>
              <a:off x="4036532" y="183171"/>
              <a:ext cx="857291" cy="59041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xmlns="" id="{ECA0A2C5-7DFB-4260-9B26-60D4F7CC1961}"/>
                </a:ext>
              </a:extLst>
            </p:cNvPr>
            <p:cNvSpPr/>
            <p:nvPr/>
          </p:nvSpPr>
          <p:spPr>
            <a:xfrm>
              <a:off x="6627457" y="179997"/>
              <a:ext cx="857291" cy="59057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xmlns="" id="{13EB75D6-308C-4C9C-950F-A50729FF93D3}"/>
                </a:ext>
              </a:extLst>
            </p:cNvPr>
            <p:cNvSpPr/>
            <p:nvPr/>
          </p:nvSpPr>
          <p:spPr>
            <a:xfrm>
              <a:off x="5768578" y="184758"/>
              <a:ext cx="857291" cy="59057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xmlns="" id="{4BFADFDE-41D2-4B52-A0F3-338A5121EF6A}"/>
                </a:ext>
              </a:extLst>
            </p:cNvPr>
            <p:cNvSpPr/>
            <p:nvPr/>
          </p:nvSpPr>
          <p:spPr>
            <a:xfrm>
              <a:off x="7492686" y="184758"/>
              <a:ext cx="855704" cy="59057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xmlns="" id="{23F84660-DCA9-4453-8745-01E3C1613806}"/>
                </a:ext>
              </a:extLst>
            </p:cNvPr>
            <p:cNvSpPr/>
            <p:nvPr/>
          </p:nvSpPr>
          <p:spPr>
            <a:xfrm>
              <a:off x="8332514" y="184758"/>
              <a:ext cx="446108" cy="590570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xmlns="" id="{A6DEAAEC-9D3F-4820-9A73-764517C0264F}"/>
                </a:ext>
              </a:extLst>
            </p:cNvPr>
            <p:cNvSpPr/>
            <p:nvPr/>
          </p:nvSpPr>
          <p:spPr>
            <a:xfrm>
              <a:off x="1456720" y="183171"/>
              <a:ext cx="857291" cy="59041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xmlns="" id="{DBA7018C-FC3D-4900-8319-F4C65EDDE873}"/>
                </a:ext>
              </a:extLst>
            </p:cNvPr>
            <p:cNvSpPr/>
            <p:nvPr/>
          </p:nvSpPr>
          <p:spPr>
            <a:xfrm>
              <a:off x="589904" y="179997"/>
              <a:ext cx="857291" cy="590570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2" name="TextBox 14"/>
            <p:cNvSpPr txBox="1">
              <a:spLocks noChangeArrowheads="1"/>
            </p:cNvSpPr>
            <p:nvPr/>
          </p:nvSpPr>
          <p:spPr bwMode="auto">
            <a:xfrm>
              <a:off x="574028" y="249746"/>
              <a:ext cx="8913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a:t>Uncoated</a:t>
              </a:r>
            </a:p>
          </p:txBody>
        </p:sp>
        <p:sp>
          <p:nvSpPr>
            <p:cNvPr id="34833" name="TextBox 15"/>
            <p:cNvSpPr txBox="1">
              <a:spLocks noChangeArrowheads="1"/>
            </p:cNvSpPr>
            <p:nvPr/>
          </p:nvSpPr>
          <p:spPr bwMode="auto">
            <a:xfrm>
              <a:off x="1560905" y="248364"/>
              <a:ext cx="6383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a:t>WD40</a:t>
              </a:r>
            </a:p>
          </p:txBody>
        </p:sp>
        <p:sp>
          <p:nvSpPr>
            <p:cNvPr id="34834" name="TextBox 16"/>
            <p:cNvSpPr txBox="1">
              <a:spLocks noChangeArrowheads="1"/>
            </p:cNvSpPr>
            <p:nvPr/>
          </p:nvSpPr>
          <p:spPr bwMode="auto">
            <a:xfrm>
              <a:off x="2269821" y="246968"/>
              <a:ext cx="9580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a:t>Thompson</a:t>
              </a:r>
            </a:p>
          </p:txBody>
        </p:sp>
        <p:sp>
          <p:nvSpPr>
            <p:cNvPr id="34835" name="TextBox 17"/>
            <p:cNvSpPr txBox="1">
              <a:spLocks noChangeArrowheads="1"/>
            </p:cNvSpPr>
            <p:nvPr/>
          </p:nvSpPr>
          <p:spPr bwMode="auto">
            <a:xfrm>
              <a:off x="3168865" y="253024"/>
              <a:ext cx="8804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a:t>Quik Wax</a:t>
              </a:r>
            </a:p>
          </p:txBody>
        </p:sp>
        <p:sp>
          <p:nvSpPr>
            <p:cNvPr id="34836" name="TextBox 18"/>
            <p:cNvSpPr txBox="1">
              <a:spLocks noChangeArrowheads="1"/>
            </p:cNvSpPr>
            <p:nvPr/>
          </p:nvSpPr>
          <p:spPr bwMode="auto">
            <a:xfrm>
              <a:off x="3982949" y="258568"/>
              <a:ext cx="964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a:t>Never Wet</a:t>
              </a:r>
            </a:p>
          </p:txBody>
        </p:sp>
        <p:sp>
          <p:nvSpPr>
            <p:cNvPr id="34837" name="TextBox 19"/>
            <p:cNvSpPr txBox="1">
              <a:spLocks noChangeArrowheads="1"/>
            </p:cNvSpPr>
            <p:nvPr/>
          </p:nvSpPr>
          <p:spPr bwMode="auto">
            <a:xfrm>
              <a:off x="4936335" y="157777"/>
              <a:ext cx="797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a:t>Glossing</a:t>
              </a:r>
            </a:p>
            <a:p>
              <a:pPr algn="ctr">
                <a:lnSpc>
                  <a:spcPct val="100000"/>
                </a:lnSpc>
                <a:spcBef>
                  <a:spcPct val="0"/>
                </a:spcBef>
                <a:buFontTx/>
                <a:buNone/>
              </a:pPr>
              <a:r>
                <a:rPr lang="en-US" altLang="en-US" sz="1400"/>
                <a:t>Polish</a:t>
              </a:r>
            </a:p>
          </p:txBody>
        </p:sp>
        <p:sp>
          <p:nvSpPr>
            <p:cNvPr id="34838" name="TextBox 20"/>
            <p:cNvSpPr txBox="1">
              <a:spLocks noChangeArrowheads="1"/>
            </p:cNvSpPr>
            <p:nvPr/>
          </p:nvSpPr>
          <p:spPr bwMode="auto">
            <a:xfrm>
              <a:off x="5821289" y="273812"/>
              <a:ext cx="752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a:t>Generic</a:t>
              </a:r>
            </a:p>
          </p:txBody>
        </p:sp>
        <p:sp>
          <p:nvSpPr>
            <p:cNvPr id="34839" name="TextBox 21"/>
            <p:cNvSpPr txBox="1">
              <a:spLocks noChangeArrowheads="1"/>
            </p:cNvSpPr>
            <p:nvPr/>
          </p:nvSpPr>
          <p:spPr bwMode="auto">
            <a:xfrm>
              <a:off x="6595775" y="273812"/>
              <a:ext cx="8867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a:t>Carnauba</a:t>
              </a:r>
            </a:p>
          </p:txBody>
        </p:sp>
        <p:sp>
          <p:nvSpPr>
            <p:cNvPr id="34840" name="TextBox 22"/>
            <p:cNvSpPr txBox="1">
              <a:spLocks noChangeArrowheads="1"/>
            </p:cNvSpPr>
            <p:nvPr/>
          </p:nvSpPr>
          <p:spPr bwMode="auto">
            <a:xfrm>
              <a:off x="7488777" y="265499"/>
              <a:ext cx="8658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a:t>Perfluoro</a:t>
              </a:r>
            </a:p>
          </p:txBody>
        </p:sp>
        <p:sp>
          <p:nvSpPr>
            <p:cNvPr id="34841" name="TextBox 23"/>
            <p:cNvSpPr txBox="1">
              <a:spLocks noChangeArrowheads="1"/>
            </p:cNvSpPr>
            <p:nvPr/>
          </p:nvSpPr>
          <p:spPr bwMode="auto">
            <a:xfrm>
              <a:off x="8309522" y="190504"/>
              <a:ext cx="937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400"/>
                <a:t>Maleic</a:t>
              </a:r>
            </a:p>
            <a:p>
              <a:pPr algn="ctr">
                <a:lnSpc>
                  <a:spcPct val="100000"/>
                </a:lnSpc>
                <a:spcBef>
                  <a:spcPct val="0"/>
                </a:spcBef>
                <a:buFontTx/>
                <a:buNone/>
              </a:pPr>
              <a:r>
                <a:rPr lang="en-US" altLang="en-US" sz="1400"/>
                <a:t>Anhydride</a:t>
              </a:r>
            </a:p>
          </p:txBody>
        </p:sp>
      </p:grpSp>
      <p:graphicFrame>
        <p:nvGraphicFramePr>
          <p:cNvPr id="25" name="Chart 24">
            <a:extLst>
              <a:ext uri="{FF2B5EF4-FFF2-40B4-BE49-F238E27FC236}">
                <a16:creationId xmlns:a16="http://schemas.microsoft.com/office/drawing/2014/main" xmlns="" id="{AD4AF900-7782-4AEB-81BE-1635810AB13E}"/>
              </a:ext>
            </a:extLst>
          </p:cNvPr>
          <p:cNvGraphicFramePr>
            <a:graphicFrameLocks noGrp="1"/>
          </p:cNvGraphicFramePr>
          <p:nvPr/>
        </p:nvGraphicFramePr>
        <p:xfrm>
          <a:off x="1761318" y="176877"/>
          <a:ext cx="8669364" cy="628811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D44C4160-71CC-4041-A857-8A64C2F2FDD1}"/>
              </a:ext>
            </a:extLst>
          </p:cNvPr>
          <p:cNvSpPr txBox="1"/>
          <p:nvPr/>
        </p:nvSpPr>
        <p:spPr>
          <a:xfrm>
            <a:off x="1488141" y="2406668"/>
            <a:ext cx="400110" cy="1297535"/>
          </a:xfrm>
          <a:prstGeom prst="rect">
            <a:avLst/>
          </a:prstGeom>
          <a:noFill/>
        </p:spPr>
        <p:txBody>
          <a:bodyPr vert="vert270" wrap="none">
            <a:spAutoFit/>
          </a:bodyPr>
          <a:lstStyle/>
          <a:p>
            <a:pPr>
              <a:defRPr/>
            </a:pPr>
            <a:r>
              <a:rPr lang="en-US" sz="1400" b="1" dirty="0">
                <a:latin typeface="Arial" panose="020B0604020202020204" pitchFamily="34" charset="0"/>
                <a:cs typeface="Arial" panose="020B0604020202020204" pitchFamily="34" charset="0"/>
              </a:rPr>
              <a:t>Contact Angle</a:t>
            </a:r>
          </a:p>
        </p:txBody>
      </p:sp>
      <p:sp>
        <p:nvSpPr>
          <p:cNvPr id="34821" name="TextBox 3"/>
          <p:cNvSpPr txBox="1">
            <a:spLocks noChangeArrowheads="1"/>
          </p:cNvSpPr>
          <p:nvPr/>
        </p:nvSpPr>
        <p:spPr bwMode="auto">
          <a:xfrm>
            <a:off x="4981575" y="6378575"/>
            <a:ext cx="1479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latin typeface="Arial" panose="020B0604020202020204" pitchFamily="34" charset="0"/>
                <a:cs typeface="Arial" panose="020B0604020202020204" pitchFamily="34" charset="0"/>
              </a:rPr>
              <a:t>Sandpaper Grit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7"/>
          <p:cNvSpPr>
            <a:spLocks noGrp="1" noRot="1" noChangeAspect="1" noMove="1" noResize="1" noEditPoints="1" noAdjustHandles="1" noChangeArrowheads="1" noChangeShapeType="1" noTextEdit="1"/>
          </p:cNvSpPr>
          <p:nvPr/>
        </p:nvSpPr>
        <p:spPr bwMode="white">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5" name="Content Placeholder 3" descr="A close up of a bowl&#10;&#10;Description generated with high confidence">
            <a:extLst>
              <a:ext uri="{FF2B5EF4-FFF2-40B4-BE49-F238E27FC236}">
                <a16:creationId xmlns:a16="http://schemas.microsoft.com/office/drawing/2014/main" xmlns="" id="{A8F2B980-4CFE-49C6-85AD-AECFCEC3F6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3" r="4725"/>
          <a:stretch/>
        </p:blipFill>
        <p:spPr bwMode="auto">
          <a:xfrm>
            <a:off x="5998956" y="469526"/>
            <a:ext cx="6193044" cy="2593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Shape 29">
            <a:extLst>
              <a:ext uri="{FF2B5EF4-FFF2-40B4-BE49-F238E27FC236}">
                <a16:creationId xmlns:a16="http://schemas.microsoft.com/office/drawing/2014/main" xmlns="" id="{16719A4B-B9AB-43C4-9AA1-28D4F2817615}"/>
              </a:ext>
            </a:extLst>
          </p:cNvPr>
          <p:cNvSpPr>
            <a:spLocks noGrp="1" noRot="1" noChangeAspect="1" noMove="1" noResize="1" noEditPoints="1" noAdjustHandles="1" noChangeArrowheads="1" noChangeShapeType="1" noTextEdit="1"/>
          </p:cNvSpPr>
          <p:nvPr/>
        </p:nvSpPr>
        <p:spPr>
          <a:xfrm flipV="1">
            <a:off x="0" y="0"/>
            <a:ext cx="754062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Freeform: Shape 31">
            <a:extLst>
              <a:ext uri="{FF2B5EF4-FFF2-40B4-BE49-F238E27FC236}">
                <a16:creationId xmlns:a16="http://schemas.microsoft.com/office/drawing/2014/main" xmlns="" id="{6D11E91E-16B7-4E3E-80BB-A760CD41608D}"/>
              </a:ext>
            </a:extLst>
          </p:cNvPr>
          <p:cNvSpPr>
            <a:spLocks noGrp="1" noRot="1" noChangeAspect="1" noMove="1" noResize="1" noEditPoints="1" noAdjustHandles="1" noChangeArrowheads="1" noChangeShapeType="1" noTextEdit="1"/>
          </p:cNvSpPr>
          <p:nvPr/>
        </p:nvSpPr>
        <p:spPr>
          <a:xfrm flipV="1">
            <a:off x="0" y="0"/>
            <a:ext cx="7092950"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6" name="Title 1"/>
          <p:cNvSpPr>
            <a:spLocks noGrp="1" noChangeArrowheads="1"/>
          </p:cNvSpPr>
          <p:nvPr>
            <p:ph type="title" idx="4294967295"/>
          </p:nvPr>
        </p:nvSpPr>
        <p:spPr>
          <a:xfrm>
            <a:off x="7092950" y="3076575"/>
            <a:ext cx="4870450" cy="1255713"/>
          </a:xfrm>
        </p:spPr>
        <p:txBody>
          <a:bodyPr/>
          <a:lstStyle/>
          <a:p>
            <a:pPr eaLnBrk="1" hangingPunct="1"/>
            <a:r>
              <a:rPr lang="en-US" altLang="en-US" sz="4000" b="1" smtClean="0">
                <a:latin typeface="Arial" panose="020B0604020202020204" pitchFamily="34" charset="0"/>
                <a:cs typeface="Arial" panose="020B0604020202020204" pitchFamily="34" charset="0"/>
              </a:rPr>
              <a:t>Water on a penny.</a:t>
            </a:r>
          </a:p>
        </p:txBody>
      </p:sp>
      <p:sp>
        <p:nvSpPr>
          <p:cNvPr id="5127" name="TextBox 3"/>
          <p:cNvSpPr txBox="1">
            <a:spLocks noChangeArrowheads="1"/>
          </p:cNvSpPr>
          <p:nvPr/>
        </p:nvSpPr>
        <p:spPr bwMode="auto">
          <a:xfrm>
            <a:off x="101600" y="234950"/>
            <a:ext cx="5456238"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n-US" altLang="en-US" sz="4400" b="1">
                <a:solidFill>
                  <a:schemeClr val="bg1"/>
                </a:solidFill>
                <a:latin typeface="Arial" panose="020B0604020202020204" pitchFamily="34" charset="0"/>
                <a:cs typeface="Arial" panose="020B0604020202020204" pitchFamily="34" charset="0"/>
              </a:rPr>
              <a:t>What causes this?  </a:t>
            </a:r>
          </a:p>
          <a:p>
            <a:pPr eaLnBrk="1" hangingPunct="1">
              <a:spcBef>
                <a:spcPct val="0"/>
              </a:spcBef>
              <a:buFontTx/>
              <a:buNone/>
            </a:pPr>
            <a:r>
              <a:rPr lang="en-US" altLang="en-US" sz="4400" b="1">
                <a:solidFill>
                  <a:srgbClr val="FFFF00"/>
                </a:solidFill>
                <a:latin typeface="Arial" panose="020B0604020202020204" pitchFamily="34" charset="0"/>
                <a:cs typeface="Arial" panose="020B0604020202020204" pitchFamily="34" charset="0"/>
              </a:rPr>
              <a:t>Discuss</a:t>
            </a:r>
            <a:r>
              <a:rPr lang="en-US" altLang="en-US" sz="4400" b="1">
                <a:solidFill>
                  <a:schemeClr val="bg1"/>
                </a:solidFill>
                <a:latin typeface="Arial" panose="020B0604020202020204" pitchFamily="34" charset="0"/>
                <a:cs typeface="Arial" panose="020B0604020202020204" pitchFamily="34" charset="0"/>
              </a:rPr>
              <a:t> it with your neighbor.</a:t>
            </a:r>
          </a:p>
          <a:p>
            <a:pPr eaLnBrk="1" hangingPunct="1">
              <a:spcBef>
                <a:spcPct val="0"/>
              </a:spcBef>
              <a:buFontTx/>
              <a:buNone/>
            </a:pPr>
            <a:endParaRPr lang="en-US" altLang="en-US" sz="4400" b="1">
              <a:solidFill>
                <a:schemeClr val="bg1"/>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4400" b="1">
                <a:solidFill>
                  <a:srgbClr val="FFFF00"/>
                </a:solidFill>
                <a:latin typeface="Arial" panose="020B0604020202020204" pitchFamily="34" charset="0"/>
                <a:cs typeface="Arial" panose="020B0604020202020204" pitchFamily="34" charset="0"/>
              </a:rPr>
              <a:t>Describe</a:t>
            </a:r>
            <a:r>
              <a:rPr lang="en-US" altLang="en-US" sz="4400" b="1">
                <a:solidFill>
                  <a:schemeClr val="bg1"/>
                </a:solidFill>
                <a:latin typeface="Arial" panose="020B0604020202020204" pitchFamily="34" charset="0"/>
                <a:cs typeface="Arial" panose="020B0604020202020204" pitchFamily="34" charset="0"/>
              </a:rPr>
              <a:t> the role that </a:t>
            </a:r>
            <a:r>
              <a:rPr lang="en-US" altLang="en-US" sz="4400" b="1">
                <a:solidFill>
                  <a:srgbClr val="00FF00"/>
                </a:solidFill>
                <a:latin typeface="Arial" panose="020B0604020202020204" pitchFamily="34" charset="0"/>
                <a:cs typeface="Arial" panose="020B0604020202020204" pitchFamily="34" charset="0"/>
              </a:rPr>
              <a:t>cohesion</a:t>
            </a:r>
            <a:r>
              <a:rPr lang="en-US" altLang="en-US" sz="4400" b="1">
                <a:solidFill>
                  <a:schemeClr val="bg1"/>
                </a:solidFill>
                <a:latin typeface="Arial" panose="020B0604020202020204" pitchFamily="34" charset="0"/>
                <a:cs typeface="Arial" panose="020B0604020202020204" pitchFamily="34" charset="0"/>
              </a:rPr>
              <a:t> and </a:t>
            </a:r>
            <a:r>
              <a:rPr lang="en-US" altLang="en-US" sz="4400" b="1">
                <a:solidFill>
                  <a:srgbClr val="00FF00"/>
                </a:solidFill>
                <a:latin typeface="Arial" panose="020B0604020202020204" pitchFamily="34" charset="0"/>
                <a:cs typeface="Arial" panose="020B0604020202020204" pitchFamily="34" charset="0"/>
              </a:rPr>
              <a:t>adhesion</a:t>
            </a:r>
            <a:r>
              <a:rPr lang="en-US" altLang="en-US" sz="4400" b="1">
                <a:solidFill>
                  <a:schemeClr val="bg1"/>
                </a:solidFill>
                <a:latin typeface="Arial" panose="020B0604020202020204" pitchFamily="34" charset="0"/>
                <a:cs typeface="Arial" panose="020B0604020202020204" pitchFamily="34" charset="0"/>
              </a:rPr>
              <a:t> play.</a:t>
            </a:r>
          </a:p>
          <a:p>
            <a:pPr eaLnBrk="1" hangingPunct="1">
              <a:spcBef>
                <a:spcPct val="0"/>
              </a:spcBef>
              <a:buFontTx/>
              <a:buNone/>
            </a:pPr>
            <a:endParaRPr lang="en-US" altLang="en-US" sz="4400" b="1">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ttp://1.bp.blogspot.com/-u_MNC8dcdyY/UQMolc0ZOgI/AAAAAAAADrU/_z9FE58kI1M/s1600/water-strider.jpg"/>
          <p:cNvPicPr>
            <a:picLocks noChangeAspect="1" noChangeArrowheads="1"/>
          </p:cNvPicPr>
          <p:nvPr/>
        </p:nvPicPr>
        <p:blipFill>
          <a:blip r:embed="rId3">
            <a:extLst>
              <a:ext uri="{28A0092B-C50C-407E-A947-70E740481C1C}">
                <a14:useLocalDpi xmlns:a14="http://schemas.microsoft.com/office/drawing/2010/main" val="0"/>
              </a:ext>
            </a:extLst>
          </a:blip>
          <a:srcRect l="5014" t="12061"/>
          <a:stretch>
            <a:fillRect/>
          </a:stretch>
        </p:blipFill>
        <p:spPr bwMode="auto">
          <a:xfrm>
            <a:off x="0" y="0"/>
            <a:ext cx="4470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https://qph.ec.quoracdn.net/main-qimg-ce46870e8c2d9763db9d03a9d3eb0045-c"/>
          <p:cNvPicPr>
            <a:picLocks noChangeAspect="1" noChangeArrowheads="1"/>
          </p:cNvPicPr>
          <p:nvPr/>
        </p:nvPicPr>
        <p:blipFill>
          <a:blip r:embed="rId4">
            <a:extLst>
              <a:ext uri="{28A0092B-C50C-407E-A947-70E740481C1C}">
                <a14:useLocalDpi xmlns:a14="http://schemas.microsoft.com/office/drawing/2010/main" val="0"/>
              </a:ext>
            </a:extLst>
          </a:blip>
          <a:srcRect l="3696" t="25066" b="13228"/>
          <a:stretch>
            <a:fillRect/>
          </a:stretch>
        </p:blipFill>
        <p:spPr bwMode="auto">
          <a:xfrm>
            <a:off x="4144963" y="0"/>
            <a:ext cx="8104187"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https://qph.ec.quoracdn.net/main-qimg-da5003344bda1914bd2cd0099fd8904d-c"/>
          <p:cNvPicPr>
            <a:picLocks noChangeAspect="1" noChangeArrowheads="1"/>
          </p:cNvPicPr>
          <p:nvPr/>
        </p:nvPicPr>
        <p:blipFill>
          <a:blip r:embed="rId5">
            <a:extLst>
              <a:ext uri="{28A0092B-C50C-407E-A947-70E740481C1C}">
                <a14:useLocalDpi xmlns:a14="http://schemas.microsoft.com/office/drawing/2010/main" val="0"/>
              </a:ext>
            </a:extLst>
          </a:blip>
          <a:srcRect l="23264" t="22124" r="18304" b="23369"/>
          <a:stretch>
            <a:fillRect/>
          </a:stretch>
        </p:blipFill>
        <p:spPr bwMode="auto">
          <a:xfrm>
            <a:off x="9005888" y="3898900"/>
            <a:ext cx="3186112"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1"/>
          <p:cNvSpPr txBox="1">
            <a:spLocks noChangeArrowheads="1"/>
          </p:cNvSpPr>
          <p:nvPr/>
        </p:nvSpPr>
        <p:spPr bwMode="auto">
          <a:xfrm>
            <a:off x="0" y="2890838"/>
            <a:ext cx="447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400" b="1">
                <a:solidFill>
                  <a:srgbClr val="0000FF"/>
                </a:solidFill>
                <a:latin typeface="Arial" panose="020B0604020202020204" pitchFamily="34" charset="0"/>
                <a:cs typeface="Arial" panose="020B0604020202020204" pitchFamily="34" charset="0"/>
              </a:rPr>
              <a:t>What do these illustrate?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66588"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1"/>
          <p:cNvSpPr txBox="1">
            <a:spLocks noChangeArrowheads="1"/>
          </p:cNvSpPr>
          <p:nvPr/>
        </p:nvSpPr>
        <p:spPr bwMode="auto">
          <a:xfrm>
            <a:off x="427038" y="-96838"/>
            <a:ext cx="4535487" cy="76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400" b="1">
                <a:solidFill>
                  <a:srgbClr val="00FF00"/>
                </a:solidFill>
                <a:latin typeface="Arial" panose="020B0604020202020204" pitchFamily="34" charset="0"/>
                <a:cs typeface="Arial" panose="020B0604020202020204" pitchFamily="34" charset="0"/>
              </a:rPr>
              <a:t>Surface Tension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a:xfrm>
            <a:off x="368300" y="1990725"/>
            <a:ext cx="11695113" cy="1325563"/>
          </a:xfrm>
        </p:spPr>
        <p:txBody>
          <a:bodyPr/>
          <a:lstStyle/>
          <a:p>
            <a:pPr eaLnBrk="1" hangingPunct="1"/>
            <a:r>
              <a:rPr lang="en-US" altLang="en-US" sz="4800" b="1" smtClean="0">
                <a:solidFill>
                  <a:srgbClr val="0000FF"/>
                </a:solidFill>
                <a:latin typeface="Arial" panose="020B0604020202020204" pitchFamily="34" charset="0"/>
                <a:cs typeface="Arial" panose="020B0604020202020204" pitchFamily="34" charset="0"/>
              </a:rPr>
              <a:t>What determines surface wettability?</a:t>
            </a:r>
            <a:br>
              <a:rPr lang="en-US" altLang="en-US" sz="4800" b="1" smtClean="0">
                <a:solidFill>
                  <a:srgbClr val="0000FF"/>
                </a:solidFill>
                <a:latin typeface="Arial" panose="020B0604020202020204" pitchFamily="34" charset="0"/>
                <a:cs typeface="Arial" panose="020B0604020202020204" pitchFamily="34" charset="0"/>
              </a:rPr>
            </a:br>
            <a:r>
              <a:rPr lang="en-US" altLang="en-US" b="1" smtClean="0">
                <a:solidFill>
                  <a:srgbClr val="0000FF"/>
                </a:solidFill>
                <a:latin typeface="Arial" panose="020B0604020202020204" pitchFamily="34" charset="0"/>
                <a:cs typeface="Arial" panose="020B0604020202020204" pitchFamily="34" charset="0"/>
              </a:rPr>
              <a:t/>
            </a:r>
            <a:br>
              <a:rPr lang="en-US" altLang="en-US" b="1" smtClean="0">
                <a:solidFill>
                  <a:srgbClr val="0000FF"/>
                </a:solidFill>
                <a:latin typeface="Arial" panose="020B0604020202020204" pitchFamily="34" charset="0"/>
                <a:cs typeface="Arial" panose="020B0604020202020204" pitchFamily="34" charset="0"/>
              </a:rPr>
            </a:br>
            <a:r>
              <a:rPr lang="en-US" altLang="en-US" b="1" smtClean="0">
                <a:latin typeface="Arial" panose="020B0604020202020204" pitchFamily="34" charset="0"/>
                <a:cs typeface="Arial" panose="020B0604020202020204" pitchFamily="34" charset="0"/>
              </a:rPr>
              <a:t>Did you figure out the 2 responsible factors?</a:t>
            </a:r>
            <a:br>
              <a:rPr lang="en-US" altLang="en-US" b="1" smtClean="0">
                <a:latin typeface="Arial" panose="020B0604020202020204" pitchFamily="34" charset="0"/>
                <a:cs typeface="Arial" panose="020B0604020202020204" pitchFamily="34" charset="0"/>
              </a:rPr>
            </a:br>
            <a:r>
              <a:rPr lang="en-US" altLang="en-US" b="1" smtClean="0">
                <a:latin typeface="Arial" panose="020B0604020202020204" pitchFamily="34" charset="0"/>
                <a:cs typeface="Arial" panose="020B0604020202020204" pitchFamily="34" charset="0"/>
              </a:rPr>
              <a:t/>
            </a:r>
            <a:br>
              <a:rPr lang="en-US" altLang="en-US" b="1" smtClean="0">
                <a:latin typeface="Arial" panose="020B0604020202020204" pitchFamily="34" charset="0"/>
                <a:cs typeface="Arial" panose="020B0604020202020204" pitchFamily="34" charset="0"/>
              </a:rPr>
            </a:br>
            <a:r>
              <a:rPr lang="en-US" altLang="en-US" b="1" smtClean="0">
                <a:latin typeface="Arial" panose="020B0604020202020204" pitchFamily="34" charset="0"/>
                <a:cs typeface="Arial" panose="020B0604020202020204" pitchFamily="34" charset="0"/>
              </a:rPr>
              <a:t>Some hints…..</a:t>
            </a:r>
            <a:br>
              <a:rPr lang="en-US" altLang="en-US" b="1" smtClean="0">
                <a:latin typeface="Arial" panose="020B0604020202020204" pitchFamily="34" charset="0"/>
                <a:cs typeface="Arial" panose="020B0604020202020204" pitchFamily="34" charset="0"/>
              </a:rPr>
            </a:br>
            <a:r>
              <a:rPr lang="en-US" altLang="en-US" b="1" smtClean="0">
                <a:latin typeface="Arial" panose="020B0604020202020204" pitchFamily="34" charset="0"/>
                <a:cs typeface="Arial" panose="020B0604020202020204" pitchFamily="34" charset="0"/>
              </a:rPr>
              <a:t/>
            </a:r>
            <a:br>
              <a:rPr lang="en-US" altLang="en-US" b="1" smtClean="0">
                <a:latin typeface="Arial" panose="020B0604020202020204" pitchFamily="34" charset="0"/>
                <a:cs typeface="Arial" panose="020B0604020202020204" pitchFamily="34" charset="0"/>
              </a:rPr>
            </a:br>
            <a:endParaRPr lang="en-US" altLang="en-US" b="1" smtClean="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31763"/>
            <a:ext cx="10264775"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8399463" y="0"/>
            <a:ext cx="37925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r>
              <a:rPr lang="en-US" altLang="en-US" sz="4400" b="1">
                <a:solidFill>
                  <a:srgbClr val="0000FF"/>
                </a:solidFill>
                <a:latin typeface="Arial" panose="020B0604020202020204" pitchFamily="34" charset="0"/>
                <a:cs typeface="Arial" panose="020B0604020202020204" pitchFamily="34" charset="0"/>
              </a:rPr>
              <a:t>Lotus Leaves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8663"/>
            <a:ext cx="12192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280988" y="212725"/>
            <a:ext cx="12136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a:solidFill>
                  <a:srgbClr val="0000FF"/>
                </a:solidFill>
                <a:latin typeface="Arial" panose="020B0604020202020204" pitchFamily="34" charset="0"/>
                <a:cs typeface="Arial" panose="020B0604020202020204" pitchFamily="34" charset="0"/>
              </a:rPr>
              <a:t>Micro-structures on the leaves from 10 to 0.4 micrometers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2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descr="A water strider is floating on the surface of water.  There are indentations in the water beneath its feet."/>
          <p:cNvPicPr>
            <a:picLocks noChangeAspect="1" noChangeArrowheads="1"/>
          </p:cNvPicPr>
          <p:nvPr/>
        </p:nvPicPr>
        <p:blipFill>
          <a:blip r:embed="rId4">
            <a:extLst>
              <a:ext uri="{28A0092B-C50C-407E-A947-70E740481C1C}">
                <a14:useLocalDpi xmlns:a14="http://schemas.microsoft.com/office/drawing/2010/main" val="0"/>
              </a:ext>
            </a:extLst>
          </a:blip>
          <a:srcRect l="5014" t="12061" r="29967"/>
          <a:stretch>
            <a:fillRect/>
          </a:stretch>
        </p:blipFill>
        <p:spPr bwMode="auto">
          <a:xfrm>
            <a:off x="8050213" y="0"/>
            <a:ext cx="4141787"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98387689.mp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4890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2031</TotalTime>
  <Words>779</Words>
  <Application>Microsoft Office PowerPoint</Application>
  <PresentationFormat>Widescreen</PresentationFormat>
  <Paragraphs>159</Paragraphs>
  <Slides>17</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Arial</vt:lpstr>
      <vt:lpstr>Calibri Light</vt:lpstr>
      <vt:lpstr>Helvetica Neue</vt:lpstr>
      <vt:lpstr>Office Theme</vt:lpstr>
      <vt:lpstr>Post-Lab Discussion</vt:lpstr>
      <vt:lpstr>Water on a penny.</vt:lpstr>
      <vt:lpstr>PowerPoint Presentation</vt:lpstr>
      <vt:lpstr>PowerPoint Presentation</vt:lpstr>
      <vt:lpstr>What determines surface wettability?  Did you figure out the 2 responsible factors?  Some hints…..  </vt:lpstr>
      <vt:lpstr>PowerPoint Presentation</vt:lpstr>
      <vt:lpstr>PowerPoint Presentation</vt:lpstr>
      <vt:lpstr>PowerPoint Presentation</vt:lpstr>
      <vt:lpstr>PowerPoint Presentation</vt:lpstr>
      <vt:lpstr>PowerPoint Presentation</vt:lpstr>
      <vt:lpstr>Nature Know-How…</vt:lpstr>
      <vt:lpstr>PowerPoint Presentation</vt:lpstr>
      <vt:lpstr>PowerPoint Presentation</vt:lpstr>
      <vt:lpstr>PowerPoint Presentation</vt:lpstr>
      <vt:lpstr>PowerPoint Presentation</vt:lpstr>
      <vt:lpstr> Everyday applications?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Post-Lab Discussion</dc:title>
  <dc:creator>tumlin.jen@gmail.com</dc:creator>
  <cp:lastModifiedBy>Miller,Jason E</cp:lastModifiedBy>
  <cp:revision>45</cp:revision>
  <dcterms:created xsi:type="dcterms:W3CDTF">2017-07-26T16:17:46Z</dcterms:created>
  <dcterms:modified xsi:type="dcterms:W3CDTF">2018-01-23T15:39:53Z</dcterms:modified>
</cp:coreProperties>
</file>