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notesSlides/notesSlide5.xml" ContentType="application/vnd.openxmlformats-officedocument.presentationml.notesSlide+xml"/>
  <Override PartName="/ppt/ink/ink10.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0" r:id="rId4"/>
    <p:sldId id="259" r:id="rId5"/>
    <p:sldId id="261" r:id="rId6"/>
    <p:sldId id="258" r:id="rId7"/>
    <p:sldId id="262" r:id="rId8"/>
    <p:sldId id="263" r:id="rId9"/>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6501" autoAdjust="0"/>
  </p:normalViewPr>
  <p:slideViewPr>
    <p:cSldViewPr snapToGrid="0">
      <p:cViewPr varScale="1">
        <p:scale>
          <a:sx n="67" d="100"/>
          <a:sy n="67" d="100"/>
        </p:scale>
        <p:origin x="96" y="20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8-01T17:54:43.976"/>
    </inkml:context>
    <inkml:brush xml:id="br0">
      <inkml:brushProperty name="width" value="0.24" units="cm"/>
      <inkml:brushProperty name="height" value="0.48" units="cm"/>
      <inkml:brushProperty name="color" value="#FFFC00"/>
      <inkml:brushProperty name="tip" value="rectangle"/>
      <inkml:brushProperty name="rasterOp" value="maskPen"/>
      <inkml:brushProperty name="ignorePressure" value="1"/>
    </inkml:brush>
  </inkml:definitions>
  <inkml:trace contextRef="#ctx0" brushRef="#br0">7227 2750,'13'0,"8"0,10 0,4 0,4 0,4 0,4 0,2 0,-2 0,-2 0,-3 0,0 0,-4 0,-3 0,1 0,-1 4,1 2,4 3,-1 2,-2-3,-4-1,2-3,-2-2,-5 4,-4-1,-1 1,-6 2,1 1,-1-3,3 0,1-3,2-1,2-2,4 1,7-2,1 1,3 0,-1-4,-3-7,-3 0,-3 1,-2 2,-2-1,0 0,-2 2,1 2,0-2,5-4,5-1,1 2,4-2,-2 2,-7-2,-3 0,-4 4,0 1,-1 3,0 3,1 0,1 1,0 1,-1-1,2 0,0 1,-2-1,7 0,0 0,0 0,-1 0,-2 0,0 0,-2 0,0 0,0 0,-2 0,2 0,-1 0,0 0,-4 5,-2 1,1-1,1-1,-2 4,-6 4,0 0,-3 3,3-2,-2 2,-3 2,-3 3,-6-2,-7-1,-8-1,-8-5,-14-4,-8-3,-2-2,4-2,4 0,5-1,5 0,2 0,2 1,1-1,1 1,-1 0,1 0,-1 0,0 0,-1 0,2 0,-2 5,0 1,2-1,-2 4,0 0,1-2,-5-1,-1-3,0-1,1-1,2-1,0 0,2-1,0 1,1 0,0 0,-1 0,-3 0,-2 0,0 0,1 0,-2-5,-1-1,1-3,1-2,-1 2,-1 3,-3 2,0 2,2 1,-2 1,1 0,2 1,3-1,1 0,2 0,1 0,-4-4,-9-1,-3-1,-3 1,-6-2,0-1,2 2,3 1,-3 2,-1 1,3 1,5 1,6 0,4 0,-1 1,1-1,-2 1,-9-1,-2 0,3 0,5 0,3 0,8-5,9-4,6-7,6-8,4-9,1-8,2-1,-1-2,1-2,-1 3,-1 3,1 5,3 9,11 8,6 7,5 6,1 3,1 3,0 0,0 1,-2 0,1-2,-1 1,0 0,-1-1,0 0,1 0,3 0,7 0,5 0,-1 0,-1 0,-4 0,1 0,-2 0,-2 0,3 0,-2 0,4 0,-1 0,-2 0,-3 0,-1 0,-3 0,3 0,6 0,4 0,5 0,-1 0,-4 0,-4 0,-5 0,3 0,-2 0,-1 0,3 0,-1 4,-1 2,-2-1,3 0,0-2,-1-1,-3-1,-1-1,-1 0,0 0,-2 0,0 0,1 0,-1 0,-1 0,2 0,-1 0,0 0,1 0,-5 4,-1 1,0 1,-4 3,1-1,1 0,2-3,2-1,1-2,2-1,-1-1,2 0,0 0,0-1,4 1,2 0,-2-1,1 1,-3 0,0 0,-2 0,0 0,-1 0,0 0,1 0,-2 0,2 0,-1 0,-4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8-01T18:34:46.928"/>
    </inkml:context>
    <inkml:brush xml:id="br0">
      <inkml:brushProperty name="width" value="0.24" units="cm"/>
      <inkml:brushProperty name="height" value="0.48" units="cm"/>
      <inkml:brushProperty name="color" value="#FFFC00"/>
      <inkml:brushProperty name="tip" value="rectangle"/>
      <inkml:brushProperty name="rasterOp" value="maskPen"/>
      <inkml:brushProperty name="ignorePressure" value="1"/>
    </inkml:brush>
  </inkml:definitions>
  <inkml:trace contextRef="#ctx0" brushRef="#br0">2954 3621,'4'0,"6"0,6 0,4 0,7 0,8 0,11 0,10 0,1 0,-6 0,-7 0,-6 0,-6 0,-4 0,-2 0,-2 0,0 0,0 4,1 2,0-1,0 0,0-2,0-1,0-1,1 0,-1-1,5-1,6 1,0 0,4 0,-2 4,-2 2,-3 0,-3-2,-2-1,3-1,0-1,-1-1,8 0,14 0,3 0,1 0,-5-1,-2 1,-2 0,-8-4,-6-2,-1 1,-1 0,-1 2,-2 1,-1 0,-2 2,1 0,-1 0,0 0,0 1,1-1,-1 0,0 0,0 0,1 0,-1 0,1 0,-1 0,0 0,5 0,1 0,0 0,-1 0,-1 0,-2 0,-1 0,0-4,-1-2,1 1,-1 0,0 2,-4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8-01T17:54:52.887"/>
    </inkml:context>
    <inkml:brush xml:id="br0">
      <inkml:brushProperty name="width" value="0.24" units="cm"/>
      <inkml:brushProperty name="height" value="0.48" units="cm"/>
      <inkml:brushProperty name="color" value="#FFFC00"/>
      <inkml:brushProperty name="tip" value="rectangle"/>
      <inkml:brushProperty name="rasterOp" value="maskPen"/>
      <inkml:brushProperty name="ignorePressure" value="1"/>
    </inkml:brush>
  </inkml:definitions>
  <inkml:trace contextRef="#ctx0" brushRef="#br0">6300 1633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8-01T17:54:54.375"/>
    </inkml:context>
    <inkml:brush xml:id="br0">
      <inkml:brushProperty name="width" value="0.24" units="cm"/>
      <inkml:brushProperty name="height" value="0.48" units="cm"/>
      <inkml:brushProperty name="color" value="#FFFC00"/>
      <inkml:brushProperty name="tip" value="rectangle"/>
      <inkml:brushProperty name="rasterOp" value="maskPen"/>
      <inkml:brushProperty name="ignorePressure" value="1"/>
    </inkml:brush>
  </inkml:definitions>
  <inkml:trace contextRef="#ctx0" brushRef="#br0">6383 1651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8-01T17:54:55.510"/>
    </inkml:context>
    <inkml:brush xml:id="br0">
      <inkml:brushProperty name="width" value="0.24" units="cm"/>
      <inkml:brushProperty name="height" value="0.48" units="cm"/>
      <inkml:brushProperty name="color" value="#FFFC00"/>
      <inkml:brushProperty name="tip" value="rectangle"/>
      <inkml:brushProperty name="rasterOp" value="maskPen"/>
      <inkml:brushProperty name="ignorePressure" value="1"/>
    </inkml:brush>
  </inkml:definitions>
  <inkml:trace contextRef="#ctx0" brushRef="#br0">6344 1670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8-01T17:54:56.723"/>
    </inkml:context>
    <inkml:brush xml:id="br0">
      <inkml:brushProperty name="width" value="0.24" units="cm"/>
      <inkml:brushProperty name="height" value="0.48" units="cm"/>
      <inkml:brushProperty name="color" value="#FFFC00"/>
      <inkml:brushProperty name="tip" value="rectangle"/>
      <inkml:brushProperty name="rasterOp" value="maskPen"/>
      <inkml:brushProperty name="ignorePressure" value="1"/>
    </inkml:brush>
  </inkml:definitions>
  <inkml:trace contextRef="#ctx0" brushRef="#br0">6198 1659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8-01T17:54:57.760"/>
    </inkml:context>
    <inkml:brush xml:id="br0">
      <inkml:brushProperty name="width" value="0.24" units="cm"/>
      <inkml:brushProperty name="height" value="0.48" units="cm"/>
      <inkml:brushProperty name="color" value="#FFFC00"/>
      <inkml:brushProperty name="tip" value="rectangle"/>
      <inkml:brushProperty name="rasterOp" value="maskPen"/>
      <inkml:brushProperty name="ignorePressure" value="1"/>
    </inkml:brush>
  </inkml:definitions>
  <inkml:trace contextRef="#ctx0" brushRef="#br0">6154 1659</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8-01T17:54:58.838"/>
    </inkml:context>
    <inkml:brush xml:id="br0">
      <inkml:brushProperty name="width" value="0.24" units="cm"/>
      <inkml:brushProperty name="height" value="0.48" units="cm"/>
      <inkml:brushProperty name="color" value="#FFFC00"/>
      <inkml:brushProperty name="tip" value="rectangle"/>
      <inkml:brushProperty name="rasterOp" value="maskPen"/>
      <inkml:brushProperty name="ignorePressure" value="1"/>
    </inkml:brush>
  </inkml:definitions>
  <inkml:trace contextRef="#ctx0" brushRef="#br0">6085 1690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8-01T17:55:00.403"/>
    </inkml:context>
    <inkml:brush xml:id="br0">
      <inkml:brushProperty name="width" value="0.24" units="cm"/>
      <inkml:brushProperty name="height" value="0.48" units="cm"/>
      <inkml:brushProperty name="color" value="#FFFC00"/>
      <inkml:brushProperty name="tip" value="rectangle"/>
      <inkml:brushProperty name="rasterOp" value="maskPen"/>
      <inkml:brushProperty name="ignorePressure" value="1"/>
    </inkml:brush>
  </inkml:definitions>
  <inkml:trace contextRef="#ctx0" brushRef="#br0">6288 1626</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8-01T17:55:01.759"/>
    </inkml:context>
    <inkml:brush xml:id="br0">
      <inkml:brushProperty name="width" value="0.24" units="cm"/>
      <inkml:brushProperty name="height" value="0.48" units="cm"/>
      <inkml:brushProperty name="color" value="#FFFC00"/>
      <inkml:brushProperty name="tip" value="rectangle"/>
      <inkml:brushProperty name="rasterOp" value="maskPen"/>
      <inkml:brushProperty name="ignorePressure" value="1"/>
    </inkml:brush>
  </inkml:definitions>
  <inkml:trace contextRef="#ctx0" brushRef="#br0">6268 1589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6993C799-8CB4-4391-A332-42A08A1425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xmlns="" id="{726549CD-9C8D-4F26-B30C-5B8959BDABDF}"/>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3A26B28-6554-46CD-880F-42E08ACE49B4}" type="datetimeFigureOut">
              <a:rPr lang="en-US"/>
              <a:pPr>
                <a:defRPr/>
              </a:pPr>
              <a:t>1/23/2018</a:t>
            </a:fld>
            <a:endParaRPr lang="en-US"/>
          </a:p>
        </p:txBody>
      </p:sp>
      <p:sp>
        <p:nvSpPr>
          <p:cNvPr id="4" name="Slide Image Placeholder 3">
            <a:extLst>
              <a:ext uri="{FF2B5EF4-FFF2-40B4-BE49-F238E27FC236}">
                <a16:creationId xmlns:a16="http://schemas.microsoft.com/office/drawing/2014/main" xmlns="" id="{F1997C96-254D-4428-B906-C05964CC9C7C}"/>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C22D76F4-B5A9-4321-B615-9F8262B3C6E2}"/>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05EB0424-32C2-4526-AC24-E3BB654A29C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xmlns="" id="{41AF3547-F756-423E-B747-F245C382CD15}"/>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0B85069E-6E25-47E9-BAFC-1326F0509060}" type="slidenum">
              <a:rPr lang="en-US"/>
              <a:pPr>
                <a:defRPr/>
              </a:pPr>
              <a:t>‹#›</a:t>
            </a:fld>
            <a:endParaRPr lang="en-US"/>
          </a:p>
        </p:txBody>
      </p:sp>
    </p:spTree>
    <p:extLst>
      <p:ext uri="{BB962C8B-B14F-4D97-AF65-F5344CB8AC3E}">
        <p14:creationId xmlns:p14="http://schemas.microsoft.com/office/powerpoint/2010/main" val="2007890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24BE8794-6223-4E14-8F21-F14D62824448}" type="slidenum">
              <a:rPr lang="en-US" smtClean="0"/>
              <a:pPr>
                <a:defRPr/>
              </a:pPr>
              <a:t>1</a:t>
            </a:fld>
            <a:endParaRPr lang="en-US"/>
          </a:p>
        </p:txBody>
      </p:sp>
    </p:spTree>
    <p:extLst>
      <p:ext uri="{BB962C8B-B14F-4D97-AF65-F5344CB8AC3E}">
        <p14:creationId xmlns:p14="http://schemas.microsoft.com/office/powerpoint/2010/main" val="3111978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Shape 125"/>
          <p:cNvSpPr>
            <a:spLocks noGrp="1" noChangeArrowheads="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smtClean="0"/>
          </a:p>
        </p:txBody>
      </p:sp>
      <p:sp>
        <p:nvSpPr>
          <p:cNvPr id="6147" name="Shape 126"/>
          <p:cNvSpPr>
            <a:spLocks noGrp="1" noRot="1" noChangeAspect="1" noTextEdit="1"/>
          </p:cNvSpPr>
          <p:nvPr>
            <p:ph type="sldImg" idx="2"/>
          </p:nvPr>
        </p:nvSpPr>
        <p:spPr bwMode="auto">
          <a:xfrm>
            <a:off x="381000" y="685800"/>
            <a:ext cx="6096000" cy="3429000"/>
          </a:xfrm>
          <a:custGeom>
            <a:avLst/>
            <a:gdLst>
              <a:gd name="T0" fmla="*/ 0 w 120000"/>
              <a:gd name="T1" fmla="*/ 0 h 120000"/>
              <a:gd name="T2" fmla="*/ 6096000 w 120000"/>
              <a:gd name="T3" fmla="*/ 0 h 120000"/>
              <a:gd name="T4" fmla="*/ 6096000 w 120000"/>
              <a:gd name="T5" fmla="*/ 3429000 h 120000"/>
              <a:gd name="T6" fmla="*/ 0 w 120000"/>
              <a:gd name="T7" fmla="*/ 3429000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088080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Shape 216"/>
          <p:cNvSpPr>
            <a:spLocks noGrp="1" noChangeArrowheads="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smtClean="0"/>
          </a:p>
        </p:txBody>
      </p:sp>
      <p:sp>
        <p:nvSpPr>
          <p:cNvPr id="9219" name="Shape 217"/>
          <p:cNvSpPr>
            <a:spLocks noGrp="1" noRot="1" noChangeAspect="1" noTextEdit="1"/>
          </p:cNvSpPr>
          <p:nvPr>
            <p:ph type="sldImg" idx="2"/>
          </p:nvPr>
        </p:nvSpPr>
        <p:spPr bwMode="auto">
          <a:xfrm>
            <a:off x="381000" y="685800"/>
            <a:ext cx="6096000" cy="3429000"/>
          </a:xfrm>
          <a:custGeom>
            <a:avLst/>
            <a:gdLst>
              <a:gd name="T0" fmla="*/ 0 w 120000"/>
              <a:gd name="T1" fmla="*/ 0 h 120000"/>
              <a:gd name="T2" fmla="*/ 6096000 w 120000"/>
              <a:gd name="T3" fmla="*/ 0 h 120000"/>
              <a:gd name="T4" fmla="*/ 6096000 w 120000"/>
              <a:gd name="T5" fmla="*/ 3429000 h 120000"/>
              <a:gd name="T6" fmla="*/ 0 w 120000"/>
              <a:gd name="T7" fmla="*/ 3429000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12988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Shape 172"/>
          <p:cNvSpPr>
            <a:spLocks noGrp="1" noChangeArrowheads="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r>
              <a:rPr lang="en-US" altLang="en-US" smtClean="0"/>
              <a:t>Give students instructions on how to measure the angle to the vertex, then use the highlighted equation to find the contact angle.  The contact angle is the tangent, but it is difficult to measure the tangent by “eyeball.”</a:t>
            </a:r>
          </a:p>
        </p:txBody>
      </p:sp>
      <p:sp>
        <p:nvSpPr>
          <p:cNvPr id="12291" name="Shape 173"/>
          <p:cNvSpPr>
            <a:spLocks noGrp="1" noRot="1" noChangeAspect="1" noTextEdit="1"/>
          </p:cNvSpPr>
          <p:nvPr>
            <p:ph type="sldImg" idx="2"/>
          </p:nvPr>
        </p:nvSpPr>
        <p:spPr bwMode="auto">
          <a:xfrm>
            <a:off x="381000" y="685800"/>
            <a:ext cx="6096000" cy="3429000"/>
          </a:xfrm>
          <a:custGeom>
            <a:avLst/>
            <a:gdLst>
              <a:gd name="T0" fmla="*/ 0 w 120000"/>
              <a:gd name="T1" fmla="*/ 0 h 120000"/>
              <a:gd name="T2" fmla="*/ 6096000 w 120000"/>
              <a:gd name="T3" fmla="*/ 0 h 120000"/>
              <a:gd name="T4" fmla="*/ 6096000 w 120000"/>
              <a:gd name="T5" fmla="*/ 3429000 h 120000"/>
              <a:gd name="T6" fmla="*/ 0 w 120000"/>
              <a:gd name="T7" fmla="*/ 3429000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532195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4" name="Slide Number Placeholder 3"/>
          <p:cNvSpPr>
            <a:spLocks noGrp="1"/>
          </p:cNvSpPr>
          <p:nvPr>
            <p:ph type="sldNum" sz="quarter" idx="5"/>
          </p:nvPr>
        </p:nvSpPr>
        <p:spPr/>
        <p:txBody>
          <a:bodyPr/>
          <a:lstStyle/>
          <a:p>
            <a:pPr>
              <a:defRPr/>
            </a:pPr>
            <a:fld id="{8A2801EE-7CAB-4F25-BEBC-0D01B0DDB990}" type="slidenum">
              <a:rPr lang="en-US" smtClean="0"/>
              <a:pPr>
                <a:defRPr/>
              </a:pPr>
              <a:t>7</a:t>
            </a:fld>
            <a:endParaRPr lang="en-US"/>
          </a:p>
        </p:txBody>
      </p:sp>
    </p:spTree>
    <p:extLst>
      <p:ext uri="{BB962C8B-B14F-4D97-AF65-F5344CB8AC3E}">
        <p14:creationId xmlns:p14="http://schemas.microsoft.com/office/powerpoint/2010/main" val="3064633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E60A7D-B512-41FB-A17C-47A7292717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7C217CA4-7330-41D2-8AF1-D7713B2860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241F1BD-181F-4FB2-8DED-6C17774A723C}"/>
              </a:ext>
            </a:extLst>
          </p:cNvPr>
          <p:cNvSpPr>
            <a:spLocks noGrp="1"/>
          </p:cNvSpPr>
          <p:nvPr>
            <p:ph type="dt" sz="half" idx="10"/>
          </p:nvPr>
        </p:nvSpPr>
        <p:spPr/>
        <p:txBody>
          <a:bodyPr/>
          <a:lstStyle>
            <a:lvl1pPr>
              <a:defRPr/>
            </a:lvl1pPr>
          </a:lstStyle>
          <a:p>
            <a:pPr>
              <a:defRPr/>
            </a:pPr>
            <a:fld id="{C3F56B37-2B50-4E96-932E-BB6795DA5C69}" type="datetimeFigureOut">
              <a:rPr lang="en-US"/>
              <a:pPr>
                <a:defRPr/>
              </a:pPr>
              <a:t>1/23/2018</a:t>
            </a:fld>
            <a:endParaRPr lang="en-US"/>
          </a:p>
        </p:txBody>
      </p:sp>
      <p:sp>
        <p:nvSpPr>
          <p:cNvPr id="5" name="Footer Placeholder 4">
            <a:extLst>
              <a:ext uri="{FF2B5EF4-FFF2-40B4-BE49-F238E27FC236}">
                <a16:creationId xmlns:a16="http://schemas.microsoft.com/office/drawing/2014/main" xmlns="" id="{F897B2BD-9FC8-4C78-8335-0798842C3FA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ED9F4167-6203-48B7-89D1-0FB5BB725447}"/>
              </a:ext>
            </a:extLst>
          </p:cNvPr>
          <p:cNvSpPr>
            <a:spLocks noGrp="1"/>
          </p:cNvSpPr>
          <p:nvPr>
            <p:ph type="sldNum" sz="quarter" idx="12"/>
          </p:nvPr>
        </p:nvSpPr>
        <p:spPr/>
        <p:txBody>
          <a:bodyPr/>
          <a:lstStyle>
            <a:lvl1pPr>
              <a:defRPr/>
            </a:lvl1pPr>
          </a:lstStyle>
          <a:p>
            <a:pPr>
              <a:defRPr/>
            </a:pPr>
            <a:fld id="{71C983E7-4425-4622-9B50-4540938251BE}" type="slidenum">
              <a:rPr lang="en-US"/>
              <a:pPr>
                <a:defRPr/>
              </a:pPr>
              <a:t>‹#›</a:t>
            </a:fld>
            <a:endParaRPr lang="en-US"/>
          </a:p>
        </p:txBody>
      </p:sp>
    </p:spTree>
    <p:extLst>
      <p:ext uri="{BB962C8B-B14F-4D97-AF65-F5344CB8AC3E}">
        <p14:creationId xmlns:p14="http://schemas.microsoft.com/office/powerpoint/2010/main" val="215928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826FC-DDFF-4228-BA34-83225FF6ED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4769C3C8-AF13-41E8-9F51-3B9B5FB411B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241F1BD-181F-4FB2-8DED-6C17774A723C}"/>
              </a:ext>
            </a:extLst>
          </p:cNvPr>
          <p:cNvSpPr>
            <a:spLocks noGrp="1"/>
          </p:cNvSpPr>
          <p:nvPr>
            <p:ph type="dt" sz="half" idx="10"/>
          </p:nvPr>
        </p:nvSpPr>
        <p:spPr/>
        <p:txBody>
          <a:bodyPr/>
          <a:lstStyle>
            <a:lvl1pPr>
              <a:defRPr/>
            </a:lvl1pPr>
          </a:lstStyle>
          <a:p>
            <a:pPr>
              <a:defRPr/>
            </a:pPr>
            <a:fld id="{EAFCE32E-340B-4C92-9D60-4AE99E98135B}" type="datetimeFigureOut">
              <a:rPr lang="en-US"/>
              <a:pPr>
                <a:defRPr/>
              </a:pPr>
              <a:t>1/23/2018</a:t>
            </a:fld>
            <a:endParaRPr lang="en-US"/>
          </a:p>
        </p:txBody>
      </p:sp>
      <p:sp>
        <p:nvSpPr>
          <p:cNvPr id="5" name="Footer Placeholder 4">
            <a:extLst>
              <a:ext uri="{FF2B5EF4-FFF2-40B4-BE49-F238E27FC236}">
                <a16:creationId xmlns:a16="http://schemas.microsoft.com/office/drawing/2014/main" xmlns="" id="{F897B2BD-9FC8-4C78-8335-0798842C3FA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ED9F4167-6203-48B7-89D1-0FB5BB725447}"/>
              </a:ext>
            </a:extLst>
          </p:cNvPr>
          <p:cNvSpPr>
            <a:spLocks noGrp="1"/>
          </p:cNvSpPr>
          <p:nvPr>
            <p:ph type="sldNum" sz="quarter" idx="12"/>
          </p:nvPr>
        </p:nvSpPr>
        <p:spPr/>
        <p:txBody>
          <a:bodyPr/>
          <a:lstStyle>
            <a:lvl1pPr>
              <a:defRPr/>
            </a:lvl1pPr>
          </a:lstStyle>
          <a:p>
            <a:pPr>
              <a:defRPr/>
            </a:pPr>
            <a:fld id="{E6116CD2-97AA-46A0-B621-C62A8C6737B9}" type="slidenum">
              <a:rPr lang="en-US"/>
              <a:pPr>
                <a:defRPr/>
              </a:pPr>
              <a:t>‹#›</a:t>
            </a:fld>
            <a:endParaRPr lang="en-US"/>
          </a:p>
        </p:txBody>
      </p:sp>
    </p:spTree>
    <p:extLst>
      <p:ext uri="{BB962C8B-B14F-4D97-AF65-F5344CB8AC3E}">
        <p14:creationId xmlns:p14="http://schemas.microsoft.com/office/powerpoint/2010/main" val="4176024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3A22519-DA3E-417C-8740-EDFCCECF04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8758CF1B-BD2A-458C-980D-6FCED23A9E4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241F1BD-181F-4FB2-8DED-6C17774A723C}"/>
              </a:ext>
            </a:extLst>
          </p:cNvPr>
          <p:cNvSpPr>
            <a:spLocks noGrp="1"/>
          </p:cNvSpPr>
          <p:nvPr>
            <p:ph type="dt" sz="half" idx="10"/>
          </p:nvPr>
        </p:nvSpPr>
        <p:spPr/>
        <p:txBody>
          <a:bodyPr/>
          <a:lstStyle>
            <a:lvl1pPr>
              <a:defRPr/>
            </a:lvl1pPr>
          </a:lstStyle>
          <a:p>
            <a:pPr>
              <a:defRPr/>
            </a:pPr>
            <a:fld id="{41E60CAF-781F-4839-876E-71B4D77ABE9C}" type="datetimeFigureOut">
              <a:rPr lang="en-US"/>
              <a:pPr>
                <a:defRPr/>
              </a:pPr>
              <a:t>1/23/2018</a:t>
            </a:fld>
            <a:endParaRPr lang="en-US"/>
          </a:p>
        </p:txBody>
      </p:sp>
      <p:sp>
        <p:nvSpPr>
          <p:cNvPr id="5" name="Footer Placeholder 4">
            <a:extLst>
              <a:ext uri="{FF2B5EF4-FFF2-40B4-BE49-F238E27FC236}">
                <a16:creationId xmlns:a16="http://schemas.microsoft.com/office/drawing/2014/main" xmlns="" id="{F897B2BD-9FC8-4C78-8335-0798842C3FA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ED9F4167-6203-48B7-89D1-0FB5BB725447}"/>
              </a:ext>
            </a:extLst>
          </p:cNvPr>
          <p:cNvSpPr>
            <a:spLocks noGrp="1"/>
          </p:cNvSpPr>
          <p:nvPr>
            <p:ph type="sldNum" sz="quarter" idx="12"/>
          </p:nvPr>
        </p:nvSpPr>
        <p:spPr/>
        <p:txBody>
          <a:bodyPr/>
          <a:lstStyle>
            <a:lvl1pPr>
              <a:defRPr/>
            </a:lvl1pPr>
          </a:lstStyle>
          <a:p>
            <a:pPr>
              <a:defRPr/>
            </a:pPr>
            <a:fld id="{BBD01FFB-2FB0-41F5-8230-610441FD7525}" type="slidenum">
              <a:rPr lang="en-US"/>
              <a:pPr>
                <a:defRPr/>
              </a:pPr>
              <a:t>‹#›</a:t>
            </a:fld>
            <a:endParaRPr lang="en-US"/>
          </a:p>
        </p:txBody>
      </p:sp>
    </p:spTree>
    <p:extLst>
      <p:ext uri="{BB962C8B-B14F-4D97-AF65-F5344CB8AC3E}">
        <p14:creationId xmlns:p14="http://schemas.microsoft.com/office/powerpoint/2010/main" val="1674048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6ED121-E524-45C0-9F64-5DD2179354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467127F-38CC-4A7C-8B09-15555913EF7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241F1BD-181F-4FB2-8DED-6C17774A723C}"/>
              </a:ext>
            </a:extLst>
          </p:cNvPr>
          <p:cNvSpPr>
            <a:spLocks noGrp="1"/>
          </p:cNvSpPr>
          <p:nvPr>
            <p:ph type="dt" sz="half" idx="10"/>
          </p:nvPr>
        </p:nvSpPr>
        <p:spPr/>
        <p:txBody>
          <a:bodyPr/>
          <a:lstStyle>
            <a:lvl1pPr>
              <a:defRPr/>
            </a:lvl1pPr>
          </a:lstStyle>
          <a:p>
            <a:pPr>
              <a:defRPr/>
            </a:pPr>
            <a:fld id="{E77AA8C5-EBD7-4476-B86D-4B4DC0A4FA1B}" type="datetimeFigureOut">
              <a:rPr lang="en-US"/>
              <a:pPr>
                <a:defRPr/>
              </a:pPr>
              <a:t>1/23/2018</a:t>
            </a:fld>
            <a:endParaRPr lang="en-US"/>
          </a:p>
        </p:txBody>
      </p:sp>
      <p:sp>
        <p:nvSpPr>
          <p:cNvPr id="5" name="Footer Placeholder 4">
            <a:extLst>
              <a:ext uri="{FF2B5EF4-FFF2-40B4-BE49-F238E27FC236}">
                <a16:creationId xmlns:a16="http://schemas.microsoft.com/office/drawing/2014/main" xmlns="" id="{F897B2BD-9FC8-4C78-8335-0798842C3FA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ED9F4167-6203-48B7-89D1-0FB5BB725447}"/>
              </a:ext>
            </a:extLst>
          </p:cNvPr>
          <p:cNvSpPr>
            <a:spLocks noGrp="1"/>
          </p:cNvSpPr>
          <p:nvPr>
            <p:ph type="sldNum" sz="quarter" idx="12"/>
          </p:nvPr>
        </p:nvSpPr>
        <p:spPr/>
        <p:txBody>
          <a:bodyPr/>
          <a:lstStyle>
            <a:lvl1pPr>
              <a:defRPr/>
            </a:lvl1pPr>
          </a:lstStyle>
          <a:p>
            <a:pPr>
              <a:defRPr/>
            </a:pPr>
            <a:fld id="{0C4006AA-D0E1-458D-9C96-CD77677B97F7}" type="slidenum">
              <a:rPr lang="en-US"/>
              <a:pPr>
                <a:defRPr/>
              </a:pPr>
              <a:t>‹#›</a:t>
            </a:fld>
            <a:endParaRPr lang="en-US"/>
          </a:p>
        </p:txBody>
      </p:sp>
    </p:spTree>
    <p:extLst>
      <p:ext uri="{BB962C8B-B14F-4D97-AF65-F5344CB8AC3E}">
        <p14:creationId xmlns:p14="http://schemas.microsoft.com/office/powerpoint/2010/main" val="1044081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21A1BC-F5C9-4C49-B808-C5700B45B8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FE7E975-8DDC-4360-B6E4-86232F6F5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241F1BD-181F-4FB2-8DED-6C17774A723C}"/>
              </a:ext>
            </a:extLst>
          </p:cNvPr>
          <p:cNvSpPr>
            <a:spLocks noGrp="1"/>
          </p:cNvSpPr>
          <p:nvPr>
            <p:ph type="dt" sz="half" idx="10"/>
          </p:nvPr>
        </p:nvSpPr>
        <p:spPr/>
        <p:txBody>
          <a:bodyPr/>
          <a:lstStyle>
            <a:lvl1pPr>
              <a:defRPr/>
            </a:lvl1pPr>
          </a:lstStyle>
          <a:p>
            <a:pPr>
              <a:defRPr/>
            </a:pPr>
            <a:fld id="{8DE72CE9-E1C4-418C-84C4-CC29BC236DC0}" type="datetimeFigureOut">
              <a:rPr lang="en-US"/>
              <a:pPr>
                <a:defRPr/>
              </a:pPr>
              <a:t>1/23/2018</a:t>
            </a:fld>
            <a:endParaRPr lang="en-US"/>
          </a:p>
        </p:txBody>
      </p:sp>
      <p:sp>
        <p:nvSpPr>
          <p:cNvPr id="5" name="Footer Placeholder 4">
            <a:extLst>
              <a:ext uri="{FF2B5EF4-FFF2-40B4-BE49-F238E27FC236}">
                <a16:creationId xmlns:a16="http://schemas.microsoft.com/office/drawing/2014/main" xmlns="" id="{F897B2BD-9FC8-4C78-8335-0798842C3FA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ED9F4167-6203-48B7-89D1-0FB5BB725447}"/>
              </a:ext>
            </a:extLst>
          </p:cNvPr>
          <p:cNvSpPr>
            <a:spLocks noGrp="1"/>
          </p:cNvSpPr>
          <p:nvPr>
            <p:ph type="sldNum" sz="quarter" idx="12"/>
          </p:nvPr>
        </p:nvSpPr>
        <p:spPr/>
        <p:txBody>
          <a:bodyPr/>
          <a:lstStyle>
            <a:lvl1pPr>
              <a:defRPr/>
            </a:lvl1pPr>
          </a:lstStyle>
          <a:p>
            <a:pPr>
              <a:defRPr/>
            </a:pPr>
            <a:fld id="{127C9410-6378-43AD-939C-ECA909628266}" type="slidenum">
              <a:rPr lang="en-US"/>
              <a:pPr>
                <a:defRPr/>
              </a:pPr>
              <a:t>‹#›</a:t>
            </a:fld>
            <a:endParaRPr lang="en-US"/>
          </a:p>
        </p:txBody>
      </p:sp>
    </p:spTree>
    <p:extLst>
      <p:ext uri="{BB962C8B-B14F-4D97-AF65-F5344CB8AC3E}">
        <p14:creationId xmlns:p14="http://schemas.microsoft.com/office/powerpoint/2010/main" val="4150891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7E9107-C5AA-4FD9-9819-94BC99DEAA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C1BA91E-AA10-42D9-8EC5-AC7DB2C1042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79EC0E0-A29C-4EEE-8539-F63EBD0D5F3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6241F1BD-181F-4FB2-8DED-6C17774A723C}"/>
              </a:ext>
            </a:extLst>
          </p:cNvPr>
          <p:cNvSpPr>
            <a:spLocks noGrp="1"/>
          </p:cNvSpPr>
          <p:nvPr>
            <p:ph type="dt" sz="half" idx="10"/>
          </p:nvPr>
        </p:nvSpPr>
        <p:spPr/>
        <p:txBody>
          <a:bodyPr/>
          <a:lstStyle>
            <a:lvl1pPr>
              <a:defRPr/>
            </a:lvl1pPr>
          </a:lstStyle>
          <a:p>
            <a:pPr>
              <a:defRPr/>
            </a:pPr>
            <a:fld id="{888FF452-A7ED-4CCC-9E72-B555D7BA925B}" type="datetimeFigureOut">
              <a:rPr lang="en-US"/>
              <a:pPr>
                <a:defRPr/>
              </a:pPr>
              <a:t>1/23/2018</a:t>
            </a:fld>
            <a:endParaRPr lang="en-US"/>
          </a:p>
        </p:txBody>
      </p:sp>
      <p:sp>
        <p:nvSpPr>
          <p:cNvPr id="6" name="Footer Placeholder 4">
            <a:extLst>
              <a:ext uri="{FF2B5EF4-FFF2-40B4-BE49-F238E27FC236}">
                <a16:creationId xmlns:a16="http://schemas.microsoft.com/office/drawing/2014/main" xmlns="" id="{F897B2BD-9FC8-4C78-8335-0798842C3FA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ED9F4167-6203-48B7-89D1-0FB5BB725447}"/>
              </a:ext>
            </a:extLst>
          </p:cNvPr>
          <p:cNvSpPr>
            <a:spLocks noGrp="1"/>
          </p:cNvSpPr>
          <p:nvPr>
            <p:ph type="sldNum" sz="quarter" idx="12"/>
          </p:nvPr>
        </p:nvSpPr>
        <p:spPr/>
        <p:txBody>
          <a:bodyPr/>
          <a:lstStyle>
            <a:lvl1pPr>
              <a:defRPr/>
            </a:lvl1pPr>
          </a:lstStyle>
          <a:p>
            <a:pPr>
              <a:defRPr/>
            </a:pPr>
            <a:fld id="{E7960C3A-4E9E-4DF7-B652-F3FCC5293649}" type="slidenum">
              <a:rPr lang="en-US"/>
              <a:pPr>
                <a:defRPr/>
              </a:pPr>
              <a:t>‹#›</a:t>
            </a:fld>
            <a:endParaRPr lang="en-US"/>
          </a:p>
        </p:txBody>
      </p:sp>
    </p:spTree>
    <p:extLst>
      <p:ext uri="{BB962C8B-B14F-4D97-AF65-F5344CB8AC3E}">
        <p14:creationId xmlns:p14="http://schemas.microsoft.com/office/powerpoint/2010/main" val="4075349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437DFC-1DDD-42D6-878D-C8EA64C9BB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8E239E5-38A1-418F-A30C-4D83CD27E6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CABEABB-B9E1-4EF4-8D63-117B3B45DCF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0A953C2-DE8E-45FF-AF90-DCACC2307E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54F38591-D83D-44AD-9189-51BBED9B1B1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241F1BD-181F-4FB2-8DED-6C17774A723C}"/>
              </a:ext>
            </a:extLst>
          </p:cNvPr>
          <p:cNvSpPr>
            <a:spLocks noGrp="1"/>
          </p:cNvSpPr>
          <p:nvPr>
            <p:ph type="dt" sz="half" idx="10"/>
          </p:nvPr>
        </p:nvSpPr>
        <p:spPr/>
        <p:txBody>
          <a:bodyPr/>
          <a:lstStyle>
            <a:lvl1pPr>
              <a:defRPr/>
            </a:lvl1pPr>
          </a:lstStyle>
          <a:p>
            <a:pPr>
              <a:defRPr/>
            </a:pPr>
            <a:fld id="{94C6DF1C-6E2B-44D2-A51D-AD739BE42EE3}" type="datetimeFigureOut">
              <a:rPr lang="en-US"/>
              <a:pPr>
                <a:defRPr/>
              </a:pPr>
              <a:t>1/23/2018</a:t>
            </a:fld>
            <a:endParaRPr lang="en-US"/>
          </a:p>
        </p:txBody>
      </p:sp>
      <p:sp>
        <p:nvSpPr>
          <p:cNvPr id="8" name="Footer Placeholder 4">
            <a:extLst>
              <a:ext uri="{FF2B5EF4-FFF2-40B4-BE49-F238E27FC236}">
                <a16:creationId xmlns:a16="http://schemas.microsoft.com/office/drawing/2014/main" xmlns="" id="{F897B2BD-9FC8-4C78-8335-0798842C3FA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ED9F4167-6203-48B7-89D1-0FB5BB725447}"/>
              </a:ext>
            </a:extLst>
          </p:cNvPr>
          <p:cNvSpPr>
            <a:spLocks noGrp="1"/>
          </p:cNvSpPr>
          <p:nvPr>
            <p:ph type="sldNum" sz="quarter" idx="12"/>
          </p:nvPr>
        </p:nvSpPr>
        <p:spPr/>
        <p:txBody>
          <a:bodyPr/>
          <a:lstStyle>
            <a:lvl1pPr>
              <a:defRPr/>
            </a:lvl1pPr>
          </a:lstStyle>
          <a:p>
            <a:pPr>
              <a:defRPr/>
            </a:pPr>
            <a:fld id="{A170EC58-170F-456F-81B5-561694738ED1}" type="slidenum">
              <a:rPr lang="en-US"/>
              <a:pPr>
                <a:defRPr/>
              </a:pPr>
              <a:t>‹#›</a:t>
            </a:fld>
            <a:endParaRPr lang="en-US"/>
          </a:p>
        </p:txBody>
      </p:sp>
    </p:spTree>
    <p:extLst>
      <p:ext uri="{BB962C8B-B14F-4D97-AF65-F5344CB8AC3E}">
        <p14:creationId xmlns:p14="http://schemas.microsoft.com/office/powerpoint/2010/main" val="3578734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B22E7D-D173-48FC-BC4C-56F6218B5080}"/>
              </a:ext>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6241F1BD-181F-4FB2-8DED-6C17774A723C}"/>
              </a:ext>
            </a:extLst>
          </p:cNvPr>
          <p:cNvSpPr>
            <a:spLocks noGrp="1"/>
          </p:cNvSpPr>
          <p:nvPr>
            <p:ph type="dt" sz="half" idx="10"/>
          </p:nvPr>
        </p:nvSpPr>
        <p:spPr/>
        <p:txBody>
          <a:bodyPr/>
          <a:lstStyle>
            <a:lvl1pPr>
              <a:defRPr/>
            </a:lvl1pPr>
          </a:lstStyle>
          <a:p>
            <a:pPr>
              <a:defRPr/>
            </a:pPr>
            <a:fld id="{665BE2FD-9B57-42F6-8234-3A9556B26693}" type="datetimeFigureOut">
              <a:rPr lang="en-US"/>
              <a:pPr>
                <a:defRPr/>
              </a:pPr>
              <a:t>1/23/2018</a:t>
            </a:fld>
            <a:endParaRPr lang="en-US"/>
          </a:p>
        </p:txBody>
      </p:sp>
      <p:sp>
        <p:nvSpPr>
          <p:cNvPr id="4" name="Footer Placeholder 4">
            <a:extLst>
              <a:ext uri="{FF2B5EF4-FFF2-40B4-BE49-F238E27FC236}">
                <a16:creationId xmlns:a16="http://schemas.microsoft.com/office/drawing/2014/main" xmlns="" id="{F897B2BD-9FC8-4C78-8335-0798842C3FA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ED9F4167-6203-48B7-89D1-0FB5BB725447}"/>
              </a:ext>
            </a:extLst>
          </p:cNvPr>
          <p:cNvSpPr>
            <a:spLocks noGrp="1"/>
          </p:cNvSpPr>
          <p:nvPr>
            <p:ph type="sldNum" sz="quarter" idx="12"/>
          </p:nvPr>
        </p:nvSpPr>
        <p:spPr/>
        <p:txBody>
          <a:bodyPr/>
          <a:lstStyle>
            <a:lvl1pPr>
              <a:defRPr/>
            </a:lvl1pPr>
          </a:lstStyle>
          <a:p>
            <a:pPr>
              <a:defRPr/>
            </a:pPr>
            <a:fld id="{4A6F77E6-0F27-4CC1-B0DC-BE78F307DA3C}" type="slidenum">
              <a:rPr lang="en-US"/>
              <a:pPr>
                <a:defRPr/>
              </a:pPr>
              <a:t>‹#›</a:t>
            </a:fld>
            <a:endParaRPr lang="en-US"/>
          </a:p>
        </p:txBody>
      </p:sp>
    </p:spTree>
    <p:extLst>
      <p:ext uri="{BB962C8B-B14F-4D97-AF65-F5344CB8AC3E}">
        <p14:creationId xmlns:p14="http://schemas.microsoft.com/office/powerpoint/2010/main" val="2366436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6241F1BD-181F-4FB2-8DED-6C17774A723C}"/>
              </a:ext>
            </a:extLst>
          </p:cNvPr>
          <p:cNvSpPr>
            <a:spLocks noGrp="1"/>
          </p:cNvSpPr>
          <p:nvPr>
            <p:ph type="dt" sz="half" idx="10"/>
          </p:nvPr>
        </p:nvSpPr>
        <p:spPr/>
        <p:txBody>
          <a:bodyPr/>
          <a:lstStyle>
            <a:lvl1pPr>
              <a:defRPr/>
            </a:lvl1pPr>
          </a:lstStyle>
          <a:p>
            <a:pPr>
              <a:defRPr/>
            </a:pPr>
            <a:fld id="{E1043728-27CD-4727-B53B-6E9FCCD1981D}" type="datetimeFigureOut">
              <a:rPr lang="en-US"/>
              <a:pPr>
                <a:defRPr/>
              </a:pPr>
              <a:t>1/23/2018</a:t>
            </a:fld>
            <a:endParaRPr lang="en-US"/>
          </a:p>
        </p:txBody>
      </p:sp>
      <p:sp>
        <p:nvSpPr>
          <p:cNvPr id="3" name="Footer Placeholder 4">
            <a:extLst>
              <a:ext uri="{FF2B5EF4-FFF2-40B4-BE49-F238E27FC236}">
                <a16:creationId xmlns:a16="http://schemas.microsoft.com/office/drawing/2014/main" xmlns="" id="{F897B2BD-9FC8-4C78-8335-0798842C3FA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ED9F4167-6203-48B7-89D1-0FB5BB725447}"/>
              </a:ext>
            </a:extLst>
          </p:cNvPr>
          <p:cNvSpPr>
            <a:spLocks noGrp="1"/>
          </p:cNvSpPr>
          <p:nvPr>
            <p:ph type="sldNum" sz="quarter" idx="12"/>
          </p:nvPr>
        </p:nvSpPr>
        <p:spPr/>
        <p:txBody>
          <a:bodyPr/>
          <a:lstStyle>
            <a:lvl1pPr>
              <a:defRPr/>
            </a:lvl1pPr>
          </a:lstStyle>
          <a:p>
            <a:pPr>
              <a:defRPr/>
            </a:pPr>
            <a:fld id="{048401A6-C673-4E17-9BA0-779AC3561A77}" type="slidenum">
              <a:rPr lang="en-US"/>
              <a:pPr>
                <a:defRPr/>
              </a:pPr>
              <a:t>‹#›</a:t>
            </a:fld>
            <a:endParaRPr lang="en-US"/>
          </a:p>
        </p:txBody>
      </p:sp>
    </p:spTree>
    <p:extLst>
      <p:ext uri="{BB962C8B-B14F-4D97-AF65-F5344CB8AC3E}">
        <p14:creationId xmlns:p14="http://schemas.microsoft.com/office/powerpoint/2010/main" val="2541111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D53A57-A76E-4228-A5BE-160997E8AE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24DABAD-B395-4BB2-8278-81779CF974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71746BC-6A50-4571-ABD3-A686218D41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xmlns="" id="{6241F1BD-181F-4FB2-8DED-6C17774A723C}"/>
              </a:ext>
            </a:extLst>
          </p:cNvPr>
          <p:cNvSpPr>
            <a:spLocks noGrp="1"/>
          </p:cNvSpPr>
          <p:nvPr>
            <p:ph type="dt" sz="half" idx="10"/>
          </p:nvPr>
        </p:nvSpPr>
        <p:spPr/>
        <p:txBody>
          <a:bodyPr/>
          <a:lstStyle>
            <a:lvl1pPr>
              <a:defRPr/>
            </a:lvl1pPr>
          </a:lstStyle>
          <a:p>
            <a:pPr>
              <a:defRPr/>
            </a:pPr>
            <a:fld id="{7F195441-E2C5-451C-857B-A417EA7DE90C}" type="datetimeFigureOut">
              <a:rPr lang="en-US"/>
              <a:pPr>
                <a:defRPr/>
              </a:pPr>
              <a:t>1/23/2018</a:t>
            </a:fld>
            <a:endParaRPr lang="en-US"/>
          </a:p>
        </p:txBody>
      </p:sp>
      <p:sp>
        <p:nvSpPr>
          <p:cNvPr id="6" name="Footer Placeholder 4">
            <a:extLst>
              <a:ext uri="{FF2B5EF4-FFF2-40B4-BE49-F238E27FC236}">
                <a16:creationId xmlns:a16="http://schemas.microsoft.com/office/drawing/2014/main" xmlns="" id="{F897B2BD-9FC8-4C78-8335-0798842C3FA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ED9F4167-6203-48B7-89D1-0FB5BB725447}"/>
              </a:ext>
            </a:extLst>
          </p:cNvPr>
          <p:cNvSpPr>
            <a:spLocks noGrp="1"/>
          </p:cNvSpPr>
          <p:nvPr>
            <p:ph type="sldNum" sz="quarter" idx="12"/>
          </p:nvPr>
        </p:nvSpPr>
        <p:spPr/>
        <p:txBody>
          <a:bodyPr/>
          <a:lstStyle>
            <a:lvl1pPr>
              <a:defRPr/>
            </a:lvl1pPr>
          </a:lstStyle>
          <a:p>
            <a:pPr>
              <a:defRPr/>
            </a:pPr>
            <a:fld id="{353B935A-A791-432C-A10C-D96374BAC17F}" type="slidenum">
              <a:rPr lang="en-US"/>
              <a:pPr>
                <a:defRPr/>
              </a:pPr>
              <a:t>‹#›</a:t>
            </a:fld>
            <a:endParaRPr lang="en-US"/>
          </a:p>
        </p:txBody>
      </p:sp>
    </p:spTree>
    <p:extLst>
      <p:ext uri="{BB962C8B-B14F-4D97-AF65-F5344CB8AC3E}">
        <p14:creationId xmlns:p14="http://schemas.microsoft.com/office/powerpoint/2010/main" val="3878570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200332-212C-4C3D-9311-75FA9FB698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CF9734E-0D5F-46B7-8F3F-D6115245D567}"/>
              </a:ext>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xmlns="" id="{A08859F3-592B-43B2-8B4E-21C53FCC9B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xmlns="" id="{6241F1BD-181F-4FB2-8DED-6C17774A723C}"/>
              </a:ext>
            </a:extLst>
          </p:cNvPr>
          <p:cNvSpPr>
            <a:spLocks noGrp="1"/>
          </p:cNvSpPr>
          <p:nvPr>
            <p:ph type="dt" sz="half" idx="10"/>
          </p:nvPr>
        </p:nvSpPr>
        <p:spPr/>
        <p:txBody>
          <a:bodyPr/>
          <a:lstStyle>
            <a:lvl1pPr>
              <a:defRPr/>
            </a:lvl1pPr>
          </a:lstStyle>
          <a:p>
            <a:pPr>
              <a:defRPr/>
            </a:pPr>
            <a:fld id="{BB8E6898-3A68-4E0E-B08F-80F8CDE53173}" type="datetimeFigureOut">
              <a:rPr lang="en-US"/>
              <a:pPr>
                <a:defRPr/>
              </a:pPr>
              <a:t>1/23/2018</a:t>
            </a:fld>
            <a:endParaRPr lang="en-US"/>
          </a:p>
        </p:txBody>
      </p:sp>
      <p:sp>
        <p:nvSpPr>
          <p:cNvPr id="6" name="Footer Placeholder 4">
            <a:extLst>
              <a:ext uri="{FF2B5EF4-FFF2-40B4-BE49-F238E27FC236}">
                <a16:creationId xmlns:a16="http://schemas.microsoft.com/office/drawing/2014/main" xmlns="" id="{F897B2BD-9FC8-4C78-8335-0798842C3FA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ED9F4167-6203-48B7-89D1-0FB5BB725447}"/>
              </a:ext>
            </a:extLst>
          </p:cNvPr>
          <p:cNvSpPr>
            <a:spLocks noGrp="1"/>
          </p:cNvSpPr>
          <p:nvPr>
            <p:ph type="sldNum" sz="quarter" idx="12"/>
          </p:nvPr>
        </p:nvSpPr>
        <p:spPr/>
        <p:txBody>
          <a:bodyPr/>
          <a:lstStyle>
            <a:lvl1pPr>
              <a:defRPr/>
            </a:lvl1pPr>
          </a:lstStyle>
          <a:p>
            <a:pPr>
              <a:defRPr/>
            </a:pPr>
            <a:fld id="{0977B221-D270-4F1D-853C-215C61574144}" type="slidenum">
              <a:rPr lang="en-US"/>
              <a:pPr>
                <a:defRPr/>
              </a:pPr>
              <a:t>‹#›</a:t>
            </a:fld>
            <a:endParaRPr lang="en-US"/>
          </a:p>
        </p:txBody>
      </p:sp>
    </p:spTree>
    <p:extLst>
      <p:ext uri="{BB962C8B-B14F-4D97-AF65-F5344CB8AC3E}">
        <p14:creationId xmlns:p14="http://schemas.microsoft.com/office/powerpoint/2010/main" val="2279760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a:extLst>
              <a:ext uri="{FF2B5EF4-FFF2-40B4-BE49-F238E27FC236}">
                <a16:creationId xmlns:a16="http://schemas.microsoft.com/office/drawing/2014/main" xmlns="" id="{6241F1BD-181F-4FB2-8DED-6C17774A72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5ABC9B6C-4DE1-454F-AD16-F91E1CD3803F}" type="datetimeFigureOut">
              <a:rPr lang="en-US"/>
              <a:pPr>
                <a:defRPr/>
              </a:pPr>
              <a:t>1/23/2018</a:t>
            </a:fld>
            <a:endParaRPr lang="en-US"/>
          </a:p>
        </p:txBody>
      </p:sp>
      <p:sp>
        <p:nvSpPr>
          <p:cNvPr id="5" name="Footer Placeholder 4">
            <a:extLst>
              <a:ext uri="{FF2B5EF4-FFF2-40B4-BE49-F238E27FC236}">
                <a16:creationId xmlns:a16="http://schemas.microsoft.com/office/drawing/2014/main" xmlns="" id="{F897B2BD-9FC8-4C78-8335-0798842C3F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ED9F4167-6203-48B7-89D1-0FB5BB7254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CDA225CC-C774-4012-90A4-4BBDFA197F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ites.google.com/site/mshernandezbiology/biology-accelerated/lab-super-hydrophobic-surface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customXml" Target="../ink/ink8.xml"/><Relationship Id="rId3" Type="http://schemas.openxmlformats.org/officeDocument/2006/relationships/image" Target="../media/image2.png"/><Relationship Id="rId7" Type="http://schemas.openxmlformats.org/officeDocument/2006/relationships/image" Target="../media/image4.emf"/><Relationship Id="rId12" Type="http://schemas.openxmlformats.org/officeDocument/2006/relationships/customXml" Target="../ink/ink7.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customXml" Target="../ink/ink6.xml"/><Relationship Id="rId5" Type="http://schemas.openxmlformats.org/officeDocument/2006/relationships/image" Target="../media/image3.emf"/><Relationship Id="rId10" Type="http://schemas.openxmlformats.org/officeDocument/2006/relationships/customXml" Target="../ink/ink5.xml"/><Relationship Id="rId4" Type="http://schemas.openxmlformats.org/officeDocument/2006/relationships/customXml" Target="../ink/ink1.xml"/><Relationship Id="rId9" Type="http://schemas.openxmlformats.org/officeDocument/2006/relationships/customXml" Target="../ink/ink4.xml"/><Relationship Id="rId14" Type="http://schemas.openxmlformats.org/officeDocument/2006/relationships/customXml" Target="../ink/ink9.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customXml" Target="../ink/ink10.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noChangeArrowheads="1"/>
          </p:cNvSpPr>
          <p:nvPr>
            <p:ph type="ctrTitle"/>
          </p:nvPr>
        </p:nvSpPr>
        <p:spPr>
          <a:xfrm>
            <a:off x="1524000" y="0"/>
            <a:ext cx="9144000" cy="1092200"/>
          </a:xfrm>
        </p:spPr>
        <p:txBody>
          <a:bodyPr/>
          <a:lstStyle/>
          <a:p>
            <a:pPr eaLnBrk="1" hangingPunct="1"/>
            <a:r>
              <a:rPr lang="en-US" altLang="en-US" b="1" smtClean="0"/>
              <a:t>Pre-Lab Discussion</a:t>
            </a:r>
          </a:p>
        </p:txBody>
      </p:sp>
      <p:sp>
        <p:nvSpPr>
          <p:cNvPr id="3" name="Subtitle 2">
            <a:extLst>
              <a:ext uri="{FF2B5EF4-FFF2-40B4-BE49-F238E27FC236}">
                <a16:creationId xmlns:a16="http://schemas.microsoft.com/office/drawing/2014/main" xmlns="" id="{390978A2-0930-41C2-B89A-4563EAE0FC39}"/>
              </a:ext>
            </a:extLst>
          </p:cNvPr>
          <p:cNvSpPr>
            <a:spLocks noGrp="1"/>
          </p:cNvSpPr>
          <p:nvPr>
            <p:ph type="subTitle" idx="1"/>
          </p:nvPr>
        </p:nvSpPr>
        <p:spPr>
          <a:xfrm>
            <a:off x="1524000" y="1196975"/>
            <a:ext cx="9144000" cy="1655763"/>
          </a:xfrm>
        </p:spPr>
        <p:txBody>
          <a:bodyPr rtlCol="0">
            <a:normAutofit fontScale="25000" lnSpcReduction="20000"/>
          </a:bodyPr>
          <a:lstStyle/>
          <a:p>
            <a:pPr eaLnBrk="1" fontAlgn="auto" hangingPunct="1">
              <a:spcAft>
                <a:spcPts val="0"/>
              </a:spcAft>
              <a:defRPr/>
            </a:pPr>
            <a:r>
              <a:rPr lang="en-US" sz="21600" dirty="0"/>
              <a:t>Wacky Water</a:t>
            </a:r>
          </a:p>
          <a:p>
            <a:pPr eaLnBrk="1" fontAlgn="auto" hangingPunct="1">
              <a:spcAft>
                <a:spcPts val="0"/>
              </a:spcAft>
              <a:defRPr/>
            </a:pPr>
            <a:r>
              <a:rPr lang="en-US" sz="7700" dirty="0"/>
              <a:t>Jennifer </a:t>
            </a:r>
            <a:r>
              <a:rPr lang="en-US" sz="7700" dirty="0" err="1"/>
              <a:t>Tumlin</a:t>
            </a:r>
            <a:r>
              <a:rPr lang="en-US" sz="7700" dirty="0"/>
              <a:t>, Tallmadge HS</a:t>
            </a:r>
          </a:p>
          <a:p>
            <a:pPr eaLnBrk="1" fontAlgn="auto" hangingPunct="1">
              <a:spcAft>
                <a:spcPts val="0"/>
              </a:spcAft>
              <a:defRPr/>
            </a:pPr>
            <a:endParaRPr lang="en-US" dirty="0"/>
          </a:p>
          <a:p>
            <a:pPr eaLnBrk="1" fontAlgn="auto" hangingPunct="1">
              <a:spcAft>
                <a:spcPts val="0"/>
              </a:spcAft>
              <a:defRPr/>
            </a:pPr>
            <a:r>
              <a:rPr lang="en-US" sz="8000" dirty="0"/>
              <a:t>Adapted from </a:t>
            </a:r>
          </a:p>
          <a:p>
            <a:pPr eaLnBrk="1" fontAlgn="auto" hangingPunct="1">
              <a:spcAft>
                <a:spcPts val="0"/>
              </a:spcAft>
              <a:defRPr/>
            </a:pPr>
            <a:r>
              <a:rPr lang="en-US" sz="8000" b="1" dirty="0">
                <a:ea typeface="Calibri"/>
                <a:cs typeface="Calibri"/>
                <a:sym typeface="Calibri"/>
                <a:hlinkClick r:id="rId3"/>
              </a:rPr>
              <a:t>https://sites.google.com/site/mshernandezbiology/biology-accelerated/lab-super-hydrophobic-surfaces</a:t>
            </a:r>
            <a:r>
              <a:rPr lang="en-US" sz="8000" b="1" dirty="0">
                <a:ea typeface="Calibri"/>
                <a:cs typeface="Calibri"/>
                <a:sym typeface="Calibri"/>
              </a:rPr>
              <a:t> </a:t>
            </a:r>
          </a:p>
          <a:p>
            <a:pPr eaLnBrk="1" fontAlgn="auto" hangingPunct="1">
              <a:spcAft>
                <a:spcPts val="0"/>
              </a:spcAft>
              <a:defRPr/>
            </a:pPr>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Shape 129"/>
          <p:cNvGrpSpPr>
            <a:grpSpLocks/>
          </p:cNvGrpSpPr>
          <p:nvPr/>
        </p:nvGrpSpPr>
        <p:grpSpPr bwMode="auto">
          <a:xfrm>
            <a:off x="3956050" y="1935163"/>
            <a:ext cx="1914525" cy="530225"/>
            <a:chOff x="1672" y="1581"/>
            <a:chExt cx="1206" cy="333"/>
          </a:xfrm>
        </p:grpSpPr>
        <p:sp>
          <p:nvSpPr>
            <p:cNvPr id="5144" name="Shape 130"/>
            <p:cNvSpPr>
              <a:spLocks noChangeArrowheads="1"/>
            </p:cNvSpPr>
            <p:nvPr/>
          </p:nvSpPr>
          <p:spPr bwMode="auto">
            <a:xfrm>
              <a:off x="1784" y="1610"/>
              <a:ext cx="998" cy="269"/>
            </a:xfrm>
            <a:prstGeom prst="ellipse">
              <a:avLst/>
            </a:prstGeom>
            <a:solidFill>
              <a:srgbClr val="509FF6"/>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5145" name="Shape 131"/>
            <p:cNvSpPr txBox="1">
              <a:spLocks noChangeArrowheads="1"/>
            </p:cNvSpPr>
            <p:nvPr/>
          </p:nvSpPr>
          <p:spPr bwMode="auto">
            <a:xfrm>
              <a:off x="2095" y="1581"/>
              <a:ext cx="42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1600" b="1">
                  <a:solidFill>
                    <a:srgbClr val="000000"/>
                  </a:solidFill>
                  <a:ea typeface="Calibri" panose="020F0502020204030204" pitchFamily="34" charset="0"/>
                  <a:cs typeface="Calibri" panose="020F0502020204030204" pitchFamily="34" charset="0"/>
                  <a:sym typeface="Calibri" panose="020F0502020204030204" pitchFamily="34" charset="0"/>
                </a:rPr>
                <a:t>water</a:t>
              </a:r>
            </a:p>
          </p:txBody>
        </p:sp>
        <p:sp>
          <p:nvSpPr>
            <p:cNvPr id="5146" name="Shape 132"/>
            <p:cNvSpPr>
              <a:spLocks noChangeArrowheads="1"/>
            </p:cNvSpPr>
            <p:nvPr/>
          </p:nvSpPr>
          <p:spPr bwMode="auto">
            <a:xfrm>
              <a:off x="1672" y="1748"/>
              <a:ext cx="1206" cy="166"/>
            </a:xfrm>
            <a:prstGeom prst="rect">
              <a:avLst/>
            </a:prstGeom>
            <a:solidFill>
              <a:srgbClr val="0A14DC"/>
            </a:solidFill>
            <a:ln w="9525">
              <a:solidFill>
                <a:schemeClr val="tx1"/>
              </a:solidFill>
              <a:miter lim="800000"/>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800">
                <a:solidFill>
                  <a:srgbClr val="FFFFFF"/>
                </a:solidFill>
                <a:ea typeface="Calibri" panose="020F0502020204030204" pitchFamily="34" charset="0"/>
                <a:cs typeface="Calibri" panose="020F0502020204030204" pitchFamily="34" charset="0"/>
                <a:sym typeface="Calibri" panose="020F0502020204030204" pitchFamily="34" charset="0"/>
              </a:endParaRPr>
            </a:p>
          </p:txBody>
        </p:sp>
      </p:grpSp>
      <p:grpSp>
        <p:nvGrpSpPr>
          <p:cNvPr id="5123" name="Shape 133"/>
          <p:cNvGrpSpPr>
            <a:grpSpLocks/>
          </p:cNvGrpSpPr>
          <p:nvPr/>
        </p:nvGrpSpPr>
        <p:grpSpPr bwMode="auto">
          <a:xfrm>
            <a:off x="1666875" y="1692275"/>
            <a:ext cx="1914525" cy="773113"/>
            <a:chOff x="89" y="1065"/>
            <a:chExt cx="1206" cy="487"/>
          </a:xfrm>
        </p:grpSpPr>
        <p:sp>
          <p:nvSpPr>
            <p:cNvPr id="5140" name="Shape 134"/>
            <p:cNvSpPr>
              <a:spLocks noChangeArrowheads="1"/>
            </p:cNvSpPr>
            <p:nvPr/>
          </p:nvSpPr>
          <p:spPr bwMode="auto">
            <a:xfrm>
              <a:off x="89" y="1386"/>
              <a:ext cx="1206" cy="166"/>
            </a:xfrm>
            <a:prstGeom prst="rect">
              <a:avLst/>
            </a:prstGeom>
            <a:solidFill>
              <a:srgbClr val="9900CC"/>
            </a:solidFill>
            <a:ln w="9525">
              <a:solidFill>
                <a:schemeClr val="tx1"/>
              </a:solidFill>
              <a:miter lim="800000"/>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800">
                <a:solidFill>
                  <a:srgbClr val="FFFFFF"/>
                </a:solidFill>
                <a:ea typeface="Calibri" panose="020F0502020204030204" pitchFamily="34" charset="0"/>
                <a:cs typeface="Calibri" panose="020F0502020204030204" pitchFamily="34" charset="0"/>
                <a:sym typeface="Calibri" panose="020F0502020204030204" pitchFamily="34" charset="0"/>
              </a:endParaRPr>
            </a:p>
          </p:txBody>
        </p:sp>
        <p:sp>
          <p:nvSpPr>
            <p:cNvPr id="5141" name="Shape 135"/>
            <p:cNvSpPr>
              <a:spLocks noChangeArrowheads="1"/>
            </p:cNvSpPr>
            <p:nvPr/>
          </p:nvSpPr>
          <p:spPr bwMode="auto">
            <a:xfrm>
              <a:off x="89" y="1344"/>
              <a:ext cx="1206" cy="42"/>
            </a:xfrm>
            <a:prstGeom prst="rect">
              <a:avLst/>
            </a:prstGeom>
            <a:solidFill>
              <a:srgbClr val="509FF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800">
                <a:solidFill>
                  <a:srgbClr val="FFFFFF"/>
                </a:solidFill>
                <a:ea typeface="Calibri" panose="020F0502020204030204" pitchFamily="34" charset="0"/>
                <a:cs typeface="Calibri" panose="020F0502020204030204" pitchFamily="34" charset="0"/>
                <a:sym typeface="Calibri" panose="020F0502020204030204" pitchFamily="34" charset="0"/>
              </a:endParaRPr>
            </a:p>
          </p:txBody>
        </p:sp>
        <p:sp>
          <p:nvSpPr>
            <p:cNvPr id="5142" name="Shape 136"/>
            <p:cNvSpPr txBox="1">
              <a:spLocks noChangeArrowheads="1"/>
            </p:cNvSpPr>
            <p:nvPr/>
          </p:nvSpPr>
          <p:spPr bwMode="auto">
            <a:xfrm>
              <a:off x="229" y="1065"/>
              <a:ext cx="98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1600" b="1">
                  <a:solidFill>
                    <a:srgbClr val="000000"/>
                  </a:solidFill>
                  <a:ea typeface="Calibri" panose="020F0502020204030204" pitchFamily="34" charset="0"/>
                  <a:cs typeface="Calibri" panose="020F0502020204030204" pitchFamily="34" charset="0"/>
                  <a:sym typeface="Calibri" panose="020F0502020204030204" pitchFamily="34" charset="0"/>
                </a:rPr>
                <a:t>Thin water layer</a:t>
              </a:r>
            </a:p>
          </p:txBody>
        </p:sp>
        <p:cxnSp>
          <p:nvCxnSpPr>
            <p:cNvPr id="5143" name="Shape 137"/>
            <p:cNvCxnSpPr>
              <a:cxnSpLocks noChangeShapeType="1"/>
            </p:cNvCxnSpPr>
            <p:nvPr/>
          </p:nvCxnSpPr>
          <p:spPr bwMode="auto">
            <a:xfrm flipH="1">
              <a:off x="690" y="1239"/>
              <a:ext cx="5" cy="123"/>
            </a:xfrm>
            <a:prstGeom prst="straightConnector1">
              <a:avLst/>
            </a:prstGeom>
            <a:noFill/>
            <a:ln w="28575">
              <a:solidFill>
                <a:schemeClr val="tx1"/>
              </a:solidFill>
              <a:round/>
              <a:headEnd/>
              <a:tailEnd type="stealth" w="lg" len="lg"/>
            </a:ln>
            <a:extLst>
              <a:ext uri="{909E8E84-426E-40DD-AFC4-6F175D3DCCD1}">
                <a14:hiddenFill xmlns:a14="http://schemas.microsoft.com/office/drawing/2010/main">
                  <a:noFill/>
                </a14:hiddenFill>
              </a:ext>
            </a:extLst>
          </p:spPr>
        </p:cxnSp>
      </p:grpSp>
      <p:grpSp>
        <p:nvGrpSpPr>
          <p:cNvPr id="5124" name="Shape 138"/>
          <p:cNvGrpSpPr>
            <a:grpSpLocks/>
          </p:cNvGrpSpPr>
          <p:nvPr/>
        </p:nvGrpSpPr>
        <p:grpSpPr bwMode="auto">
          <a:xfrm>
            <a:off x="6245225" y="1641475"/>
            <a:ext cx="1914525" cy="1171575"/>
            <a:chOff x="3120" y="1396"/>
            <a:chExt cx="1206" cy="738"/>
          </a:xfrm>
        </p:grpSpPr>
        <p:grpSp>
          <p:nvGrpSpPr>
            <p:cNvPr id="5135" name="Shape 139"/>
            <p:cNvGrpSpPr>
              <a:grpSpLocks/>
            </p:cNvGrpSpPr>
            <p:nvPr/>
          </p:nvGrpSpPr>
          <p:grpSpPr bwMode="auto">
            <a:xfrm>
              <a:off x="3265" y="1396"/>
              <a:ext cx="914" cy="738"/>
              <a:chOff x="3265" y="1396"/>
              <a:chExt cx="914" cy="738"/>
            </a:xfrm>
          </p:grpSpPr>
          <p:sp>
            <p:nvSpPr>
              <p:cNvPr id="5137" name="Shape 140"/>
              <p:cNvSpPr>
                <a:spLocks noChangeArrowheads="1"/>
              </p:cNvSpPr>
              <p:nvPr/>
            </p:nvSpPr>
            <p:spPr bwMode="auto">
              <a:xfrm>
                <a:off x="3390" y="1396"/>
                <a:ext cx="664" cy="664"/>
              </a:xfrm>
              <a:prstGeom prst="ellipse">
                <a:avLst/>
              </a:prstGeom>
              <a:solidFill>
                <a:srgbClr val="509FF6"/>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800">
                  <a:solidFill>
                    <a:srgbClr val="509FF6"/>
                  </a:solidFill>
                  <a:ea typeface="Calibri" panose="020F0502020204030204" pitchFamily="34" charset="0"/>
                  <a:cs typeface="Calibri" panose="020F0502020204030204" pitchFamily="34" charset="0"/>
                  <a:sym typeface="Calibri" panose="020F0502020204030204" pitchFamily="34" charset="0"/>
                </a:endParaRPr>
              </a:p>
            </p:txBody>
          </p:sp>
          <p:sp>
            <p:nvSpPr>
              <p:cNvPr id="5138" name="Shape 141"/>
              <p:cNvSpPr>
                <a:spLocks noChangeArrowheads="1"/>
              </p:cNvSpPr>
              <p:nvPr/>
            </p:nvSpPr>
            <p:spPr bwMode="auto">
              <a:xfrm>
                <a:off x="3265" y="1885"/>
                <a:ext cx="914" cy="24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5139" name="Shape 142"/>
              <p:cNvSpPr txBox="1">
                <a:spLocks noChangeArrowheads="1"/>
              </p:cNvSpPr>
              <p:nvPr/>
            </p:nvSpPr>
            <p:spPr bwMode="auto">
              <a:xfrm>
                <a:off x="3509" y="1536"/>
                <a:ext cx="42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1600" b="1">
                    <a:solidFill>
                      <a:srgbClr val="000000"/>
                    </a:solidFill>
                    <a:ea typeface="Calibri" panose="020F0502020204030204" pitchFamily="34" charset="0"/>
                    <a:cs typeface="Calibri" panose="020F0502020204030204" pitchFamily="34" charset="0"/>
                    <a:sym typeface="Calibri" panose="020F0502020204030204" pitchFamily="34" charset="0"/>
                  </a:rPr>
                  <a:t>water</a:t>
                </a:r>
              </a:p>
            </p:txBody>
          </p:sp>
        </p:grpSp>
        <p:sp>
          <p:nvSpPr>
            <p:cNvPr id="5136" name="Shape 143"/>
            <p:cNvSpPr>
              <a:spLocks noChangeArrowheads="1"/>
            </p:cNvSpPr>
            <p:nvPr/>
          </p:nvSpPr>
          <p:spPr bwMode="auto">
            <a:xfrm>
              <a:off x="3120" y="1781"/>
              <a:ext cx="1206" cy="167"/>
            </a:xfrm>
            <a:prstGeom prst="rect">
              <a:avLst/>
            </a:prstGeom>
            <a:solidFill>
              <a:srgbClr val="FF6600"/>
            </a:solidFill>
            <a:ln w="9525">
              <a:solidFill>
                <a:schemeClr val="tx1"/>
              </a:solidFill>
              <a:miter lim="800000"/>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800">
                <a:solidFill>
                  <a:srgbClr val="FFFFFF"/>
                </a:solidFill>
                <a:ea typeface="Calibri" panose="020F0502020204030204" pitchFamily="34" charset="0"/>
                <a:cs typeface="Calibri" panose="020F0502020204030204" pitchFamily="34" charset="0"/>
                <a:sym typeface="Calibri" panose="020F0502020204030204" pitchFamily="34" charset="0"/>
              </a:endParaRPr>
            </a:p>
          </p:txBody>
        </p:sp>
      </p:grpSp>
      <p:grpSp>
        <p:nvGrpSpPr>
          <p:cNvPr id="5125" name="Shape 144"/>
          <p:cNvGrpSpPr>
            <a:grpSpLocks/>
          </p:cNvGrpSpPr>
          <p:nvPr/>
        </p:nvGrpSpPr>
        <p:grpSpPr bwMode="auto">
          <a:xfrm>
            <a:off x="8534400" y="1219200"/>
            <a:ext cx="1914525" cy="1296988"/>
            <a:chOff x="4554" y="1106"/>
            <a:chExt cx="1206" cy="817"/>
          </a:xfrm>
        </p:grpSpPr>
        <p:sp>
          <p:nvSpPr>
            <p:cNvPr id="5132" name="Shape 145"/>
            <p:cNvSpPr>
              <a:spLocks noChangeArrowheads="1"/>
            </p:cNvSpPr>
            <p:nvPr/>
          </p:nvSpPr>
          <p:spPr bwMode="auto">
            <a:xfrm>
              <a:off x="4824" y="1106"/>
              <a:ext cx="666" cy="664"/>
            </a:xfrm>
            <a:prstGeom prst="ellipse">
              <a:avLst/>
            </a:prstGeom>
            <a:solidFill>
              <a:srgbClr val="509FF6"/>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800">
                <a:solidFill>
                  <a:srgbClr val="509FF6"/>
                </a:solidFill>
                <a:ea typeface="Calibri" panose="020F0502020204030204" pitchFamily="34" charset="0"/>
                <a:cs typeface="Calibri" panose="020F0502020204030204" pitchFamily="34" charset="0"/>
                <a:sym typeface="Calibri" panose="020F0502020204030204" pitchFamily="34" charset="0"/>
              </a:endParaRPr>
            </a:p>
          </p:txBody>
        </p:sp>
        <p:sp>
          <p:nvSpPr>
            <p:cNvPr id="5133" name="Shape 146"/>
            <p:cNvSpPr txBox="1">
              <a:spLocks noChangeArrowheads="1"/>
            </p:cNvSpPr>
            <p:nvPr/>
          </p:nvSpPr>
          <p:spPr bwMode="auto">
            <a:xfrm>
              <a:off x="4943" y="1334"/>
              <a:ext cx="42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1600" b="1">
                  <a:solidFill>
                    <a:srgbClr val="000000"/>
                  </a:solidFill>
                  <a:ea typeface="Calibri" panose="020F0502020204030204" pitchFamily="34" charset="0"/>
                  <a:cs typeface="Calibri" panose="020F0502020204030204" pitchFamily="34" charset="0"/>
                  <a:sym typeface="Calibri" panose="020F0502020204030204" pitchFamily="34" charset="0"/>
                </a:rPr>
                <a:t>water</a:t>
              </a:r>
            </a:p>
          </p:txBody>
        </p:sp>
        <p:sp>
          <p:nvSpPr>
            <p:cNvPr id="5134" name="Shape 147"/>
            <p:cNvSpPr>
              <a:spLocks noChangeArrowheads="1"/>
            </p:cNvSpPr>
            <p:nvPr/>
          </p:nvSpPr>
          <p:spPr bwMode="auto">
            <a:xfrm>
              <a:off x="4554" y="1757"/>
              <a:ext cx="1206" cy="166"/>
            </a:xfrm>
            <a:prstGeom prst="rect">
              <a:avLst/>
            </a:prstGeom>
            <a:solidFill>
              <a:srgbClr val="006600"/>
            </a:solidFill>
            <a:ln w="9525">
              <a:solidFill>
                <a:schemeClr val="tx1"/>
              </a:solidFill>
              <a:miter lim="800000"/>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800">
                <a:solidFill>
                  <a:srgbClr val="FFFFFF"/>
                </a:solidFill>
                <a:ea typeface="Calibri" panose="020F0502020204030204" pitchFamily="34" charset="0"/>
                <a:cs typeface="Calibri" panose="020F0502020204030204" pitchFamily="34" charset="0"/>
                <a:sym typeface="Calibri" panose="020F0502020204030204" pitchFamily="34" charset="0"/>
              </a:endParaRPr>
            </a:p>
          </p:txBody>
        </p:sp>
      </p:grpSp>
      <p:grpSp>
        <p:nvGrpSpPr>
          <p:cNvPr id="148" name="Shape 148"/>
          <p:cNvGrpSpPr>
            <a:grpSpLocks/>
          </p:cNvGrpSpPr>
          <p:nvPr/>
        </p:nvGrpSpPr>
        <p:grpSpPr bwMode="auto">
          <a:xfrm>
            <a:off x="2133600" y="2655888"/>
            <a:ext cx="7805738" cy="434975"/>
            <a:chOff x="171" y="2269"/>
            <a:chExt cx="5253" cy="383"/>
          </a:xfrm>
        </p:grpSpPr>
        <p:pic>
          <p:nvPicPr>
            <p:cNvPr id="5130" name="Shape 149"/>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 y="2386"/>
              <a:ext cx="5087" cy="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1" name="Shape 150"/>
            <p:cNvSpPr>
              <a:spLocks noChangeArrowheads="1"/>
            </p:cNvSpPr>
            <p:nvPr/>
          </p:nvSpPr>
          <p:spPr bwMode="auto">
            <a:xfrm rot="5400000">
              <a:off x="5136" y="2365"/>
              <a:ext cx="383" cy="191"/>
            </a:xfrm>
            <a:prstGeom prst="triangle">
              <a:avLst>
                <a:gd name="adj" fmla="val 50000"/>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grpSp>
      <p:sp>
        <p:nvSpPr>
          <p:cNvPr id="151" name="Shape 151"/>
          <p:cNvSpPr txBox="1">
            <a:spLocks noChangeArrowheads="1"/>
          </p:cNvSpPr>
          <p:nvPr/>
        </p:nvSpPr>
        <p:spPr bwMode="auto">
          <a:xfrm>
            <a:off x="193675" y="2662238"/>
            <a:ext cx="19399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b="1">
                <a:solidFill>
                  <a:srgbClr val="000000"/>
                </a:solidFill>
                <a:ea typeface="Calibri" panose="020F0502020204030204" pitchFamily="34" charset="0"/>
                <a:cs typeface="Calibri" panose="020F0502020204030204" pitchFamily="34" charset="0"/>
                <a:sym typeface="Calibri" panose="020F0502020204030204" pitchFamily="34" charset="0"/>
              </a:rPr>
              <a:t>Greatest wettability!</a:t>
            </a:r>
          </a:p>
        </p:txBody>
      </p:sp>
      <p:sp>
        <p:nvSpPr>
          <p:cNvPr id="152" name="Shape 152"/>
          <p:cNvSpPr txBox="1">
            <a:spLocks noChangeArrowheads="1"/>
          </p:cNvSpPr>
          <p:nvPr/>
        </p:nvSpPr>
        <p:spPr bwMode="auto">
          <a:xfrm>
            <a:off x="10121900" y="2662238"/>
            <a:ext cx="20701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b="1">
                <a:solidFill>
                  <a:srgbClr val="000000"/>
                </a:solidFill>
                <a:ea typeface="Calibri" panose="020F0502020204030204" pitchFamily="34" charset="0"/>
                <a:cs typeface="Calibri" panose="020F0502020204030204" pitchFamily="34" charset="0"/>
                <a:sym typeface="Calibri" panose="020F0502020204030204" pitchFamily="34" charset="0"/>
              </a:rPr>
              <a:t>Lowest wettability!</a:t>
            </a:r>
          </a:p>
        </p:txBody>
      </p:sp>
      <p:sp>
        <p:nvSpPr>
          <p:cNvPr id="5129" name="Shape 153"/>
          <p:cNvSpPr>
            <a:spLocks noChangeArrowheads="1"/>
          </p:cNvSpPr>
          <p:nvPr/>
        </p:nvSpPr>
        <p:spPr bwMode="auto">
          <a:xfrm>
            <a:off x="293688" y="122238"/>
            <a:ext cx="1042828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FF0000"/>
              </a:buClr>
              <a:buSzPct val="25000"/>
              <a:buFontTx/>
              <a:buNone/>
            </a:pPr>
            <a:r>
              <a:rPr lang="en-US" altLang="en-US" sz="4000" u="sng">
                <a:solidFill>
                  <a:srgbClr val="0000FF"/>
                </a:solidFill>
                <a:ea typeface="Calibri" panose="020F0502020204030204" pitchFamily="34" charset="0"/>
                <a:cs typeface="Calibri" panose="020F0502020204030204" pitchFamily="34" charset="0"/>
                <a:sym typeface="Calibri" panose="020F0502020204030204" pitchFamily="34" charset="0"/>
              </a:rPr>
              <a:t>Surface wettablity</a:t>
            </a:r>
            <a:r>
              <a:rPr lang="en-US" altLang="en-US" sz="4000">
                <a:solidFill>
                  <a:srgbClr val="0000FF"/>
                </a:solidFill>
                <a:ea typeface="Calibri" panose="020F0502020204030204" pitchFamily="34" charset="0"/>
                <a:cs typeface="Calibri" panose="020F0502020204030204" pitchFamily="34" charset="0"/>
                <a:sym typeface="Calibri" panose="020F0502020204030204" pitchFamily="34" charset="0"/>
              </a:rPr>
              <a:t>- </a:t>
            </a:r>
            <a:r>
              <a:rPr lang="en-US" altLang="en-US" sz="4000">
                <a:solidFill>
                  <a:srgbClr val="000000"/>
                </a:solidFill>
                <a:ea typeface="Calibri" panose="020F0502020204030204" pitchFamily="34" charset="0"/>
                <a:cs typeface="Calibri" panose="020F0502020204030204" pitchFamily="34" charset="0"/>
                <a:sym typeface="Calibri" panose="020F0502020204030204" pitchFamily="34" charset="0"/>
              </a:rPr>
              <a:t>The degree to which a liquid droplet spreads or beads-up on a surface.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54"/>
          <p:cNvSpPr>
            <a:spLocks noChangeArrowheads="1"/>
          </p:cNvSpPr>
          <p:nvPr/>
        </p:nvSpPr>
        <p:spPr bwMode="auto">
          <a:xfrm>
            <a:off x="1403350" y="107950"/>
            <a:ext cx="94726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SzPct val="25000"/>
              <a:buFontTx/>
              <a:buNone/>
            </a:pPr>
            <a:r>
              <a:rPr lang="en-US" altLang="en-US" sz="4400" b="1">
                <a:solidFill>
                  <a:srgbClr val="0000FF"/>
                </a:solidFill>
                <a:ea typeface="Calibri" panose="020F0502020204030204" pitchFamily="34" charset="0"/>
                <a:cs typeface="Calibri" panose="020F0502020204030204" pitchFamily="34" charset="0"/>
                <a:sym typeface="Calibri" panose="020F0502020204030204" pitchFamily="34" charset="0"/>
              </a:rPr>
              <a:t>How do we classify surface wettability?</a:t>
            </a:r>
          </a:p>
        </p:txBody>
      </p:sp>
      <p:sp>
        <p:nvSpPr>
          <p:cNvPr id="3" name="Shape 155"/>
          <p:cNvSpPr txBox="1">
            <a:spLocks noChangeArrowheads="1"/>
          </p:cNvSpPr>
          <p:nvPr/>
        </p:nvSpPr>
        <p:spPr bwMode="auto">
          <a:xfrm>
            <a:off x="355600" y="1009650"/>
            <a:ext cx="1159351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FF0000"/>
              </a:buClr>
              <a:buSzPct val="25000"/>
              <a:buFontTx/>
              <a:buNone/>
            </a:pPr>
            <a:r>
              <a:rPr lang="en-US" altLang="en-US" sz="4000">
                <a:solidFill>
                  <a:srgbClr val="FF0000"/>
                </a:solidFill>
                <a:ea typeface="Calibri" panose="020F0502020204030204" pitchFamily="34" charset="0"/>
                <a:cs typeface="Calibri" panose="020F0502020204030204" pitchFamily="34" charset="0"/>
                <a:sym typeface="Calibri" panose="020F0502020204030204" pitchFamily="34" charset="0"/>
              </a:rPr>
              <a:t>Classify by analyzing a droplet</a:t>
            </a:r>
            <a:r>
              <a:rPr lang="en-US" altLang="en-US" sz="4000">
                <a:solidFill>
                  <a:srgbClr val="FF0000"/>
                </a:solidFill>
                <a:latin typeface="Arial" panose="020B0604020202020204" pitchFamily="34" charset="0"/>
                <a:cs typeface="Arial" panose="020B0604020202020204" pitchFamily="34" charset="0"/>
                <a:sym typeface="Arial" panose="020B0604020202020204" pitchFamily="34" charset="0"/>
              </a:rPr>
              <a:t>’</a:t>
            </a:r>
            <a:r>
              <a:rPr lang="en-US" altLang="en-US" sz="4000">
                <a:solidFill>
                  <a:srgbClr val="FF0000"/>
                </a:solidFill>
                <a:ea typeface="Calibri" panose="020F0502020204030204" pitchFamily="34" charset="0"/>
                <a:cs typeface="Calibri" panose="020F0502020204030204" pitchFamily="34" charset="0"/>
                <a:sym typeface="Calibri" panose="020F0502020204030204" pitchFamily="34" charset="0"/>
              </a:rPr>
              <a:t>s shape on a surface</a:t>
            </a:r>
          </a:p>
          <a:p>
            <a:pPr eaLnBrk="1" hangingPunct="1">
              <a:lnSpc>
                <a:spcPct val="100000"/>
              </a:lnSpc>
              <a:spcBef>
                <a:spcPct val="0"/>
              </a:spcBef>
              <a:buClr>
                <a:srgbClr val="FF0000"/>
              </a:buClr>
              <a:buSzPct val="25000"/>
              <a:buFontTx/>
              <a:buNone/>
            </a:pPr>
            <a:endParaRPr lang="en-US" altLang="en-US" sz="4000">
              <a:solidFill>
                <a:srgbClr val="FF0000"/>
              </a:solidFill>
              <a:ea typeface="Calibri" panose="020F0502020204030204" pitchFamily="34" charset="0"/>
              <a:cs typeface="Calibri" panose="020F0502020204030204" pitchFamily="34" charset="0"/>
              <a:sym typeface="Calibri" panose="020F0502020204030204" pitchFamily="34" charset="0"/>
            </a:endParaRPr>
          </a:p>
          <a:p>
            <a:pPr eaLnBrk="1" hangingPunct="1">
              <a:lnSpc>
                <a:spcPct val="100000"/>
              </a:lnSpc>
              <a:spcBef>
                <a:spcPct val="0"/>
              </a:spcBef>
              <a:buClr>
                <a:srgbClr val="FF0000"/>
              </a:buClr>
              <a:buSzPct val="25000"/>
              <a:buFontTx/>
              <a:buNone/>
            </a:pPr>
            <a:endParaRPr lang="en-US" altLang="en-US" sz="4000">
              <a:solidFill>
                <a:srgbClr val="FF0000"/>
              </a:solidFill>
              <a:ea typeface="Calibri" panose="020F0502020204030204" pitchFamily="34" charset="0"/>
              <a:cs typeface="Calibri" panose="020F0502020204030204" pitchFamily="34" charset="0"/>
              <a:sym typeface="Calibri" panose="020F0502020204030204" pitchFamily="34" charset="0"/>
            </a:endParaRPr>
          </a:p>
        </p:txBody>
      </p:sp>
      <p:sp>
        <p:nvSpPr>
          <p:cNvPr id="4" name="Shape 156"/>
          <p:cNvSpPr txBox="1">
            <a:spLocks noChangeArrowheads="1"/>
          </p:cNvSpPr>
          <p:nvPr/>
        </p:nvSpPr>
        <p:spPr bwMode="auto">
          <a:xfrm>
            <a:off x="360363" y="2081213"/>
            <a:ext cx="8453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4000" b="1">
                <a:solidFill>
                  <a:srgbClr val="000000"/>
                </a:solidFill>
                <a:ea typeface="Calibri" panose="020F0502020204030204" pitchFamily="34" charset="0"/>
                <a:cs typeface="Calibri" panose="020F0502020204030204" pitchFamily="34" charset="0"/>
                <a:sym typeface="Calibri" panose="020F0502020204030204" pitchFamily="34" charset="0"/>
              </a:rPr>
              <a:t>Contact angle</a:t>
            </a:r>
            <a:r>
              <a:rPr lang="en-US" altLang="en-US" sz="4000">
                <a:solidFill>
                  <a:srgbClr val="000000"/>
                </a:solidFill>
                <a:ea typeface="Calibri" panose="020F0502020204030204" pitchFamily="34" charset="0"/>
                <a:cs typeface="Calibri" panose="020F0502020204030204" pitchFamily="34" charset="0"/>
                <a:sym typeface="Calibri" panose="020F0502020204030204" pitchFamily="34" charset="0"/>
              </a:rPr>
              <a:t>: A way to measure liquid-surface interactions.</a:t>
            </a:r>
          </a:p>
        </p:txBody>
      </p:sp>
      <p:grpSp>
        <p:nvGrpSpPr>
          <p:cNvPr id="5" name="Shape 157"/>
          <p:cNvGrpSpPr>
            <a:grpSpLocks/>
          </p:cNvGrpSpPr>
          <p:nvPr/>
        </p:nvGrpSpPr>
        <p:grpSpPr bwMode="auto">
          <a:xfrm>
            <a:off x="9274175" y="2081213"/>
            <a:ext cx="2433638" cy="1295400"/>
            <a:chOff x="1875" y="576"/>
            <a:chExt cx="2156" cy="1195"/>
          </a:xfrm>
        </p:grpSpPr>
        <p:sp>
          <p:nvSpPr>
            <p:cNvPr id="7174" name="Shape 158"/>
            <p:cNvSpPr>
              <a:spLocks noChangeArrowheads="1"/>
            </p:cNvSpPr>
            <p:nvPr/>
          </p:nvSpPr>
          <p:spPr bwMode="auto">
            <a:xfrm>
              <a:off x="2404" y="576"/>
              <a:ext cx="1120" cy="1081"/>
            </a:xfrm>
            <a:prstGeom prst="ellipse">
              <a:avLst/>
            </a:prstGeom>
            <a:solidFill>
              <a:srgbClr val="509FF6"/>
            </a:solidFill>
            <a:ln w="9525">
              <a:solidFill>
                <a:schemeClr val="tx1"/>
              </a:solidFill>
              <a:round/>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grpSp>
          <p:nvGrpSpPr>
            <p:cNvPr id="7175" name="Shape 159"/>
            <p:cNvGrpSpPr>
              <a:grpSpLocks/>
            </p:cNvGrpSpPr>
            <p:nvPr/>
          </p:nvGrpSpPr>
          <p:grpSpPr bwMode="auto">
            <a:xfrm>
              <a:off x="1875" y="983"/>
              <a:ext cx="860" cy="589"/>
              <a:chOff x="1984" y="3252"/>
              <a:chExt cx="1104" cy="654"/>
            </a:xfrm>
          </p:grpSpPr>
          <p:sp>
            <p:nvSpPr>
              <p:cNvPr id="7184" name="Shape 160"/>
              <p:cNvSpPr>
                <a:spLocks noChangeArrowheads="1"/>
              </p:cNvSpPr>
              <p:nvPr/>
            </p:nvSpPr>
            <p:spPr bwMode="auto">
              <a:xfrm>
                <a:off x="2487" y="3338"/>
                <a:ext cx="383" cy="381"/>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7185" name="Shape 161"/>
              <p:cNvSpPr>
                <a:spLocks noChangeArrowheads="1"/>
              </p:cNvSpPr>
              <p:nvPr/>
            </p:nvSpPr>
            <p:spPr bwMode="auto">
              <a:xfrm rot="2863199">
                <a:off x="2195" y="3435"/>
                <a:ext cx="621" cy="28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7186" name="Shape 162"/>
              <p:cNvSpPr>
                <a:spLocks noChangeArrowheads="1"/>
              </p:cNvSpPr>
              <p:nvPr/>
            </p:nvSpPr>
            <p:spPr bwMode="auto">
              <a:xfrm>
                <a:off x="1984" y="3568"/>
                <a:ext cx="1104" cy="1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grpSp>
        <p:sp>
          <p:nvSpPr>
            <p:cNvPr id="7176" name="Shape 163"/>
            <p:cNvSpPr>
              <a:spLocks noChangeArrowheads="1"/>
            </p:cNvSpPr>
            <p:nvPr/>
          </p:nvSpPr>
          <p:spPr bwMode="auto">
            <a:xfrm>
              <a:off x="2048" y="1252"/>
              <a:ext cx="1831" cy="5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7177" name="Shape 164"/>
            <p:cNvSpPr>
              <a:spLocks noChangeArrowheads="1"/>
            </p:cNvSpPr>
            <p:nvPr/>
          </p:nvSpPr>
          <p:spPr bwMode="auto">
            <a:xfrm>
              <a:off x="1900" y="1252"/>
              <a:ext cx="2131" cy="215"/>
            </a:xfrm>
            <a:prstGeom prst="rect">
              <a:avLst/>
            </a:prstGeom>
            <a:solidFill>
              <a:schemeClr val="bg2">
                <a:alpha val="49803"/>
              </a:schemeClr>
            </a:solidFill>
            <a:ln w="12700">
              <a:solidFill>
                <a:schemeClr val="tx1"/>
              </a:solidFill>
              <a:miter lim="800000"/>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SzPct val="25000"/>
                <a:buFontTx/>
                <a:buNone/>
              </a:pPr>
              <a:r>
                <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rPr>
                <a:t>Surface</a:t>
              </a:r>
            </a:p>
          </p:txBody>
        </p:sp>
        <p:cxnSp>
          <p:nvCxnSpPr>
            <p:cNvPr id="7178" name="Shape 165"/>
            <p:cNvCxnSpPr>
              <a:cxnSpLocks noChangeShapeType="1"/>
            </p:cNvCxnSpPr>
            <p:nvPr/>
          </p:nvCxnSpPr>
          <p:spPr bwMode="auto">
            <a:xfrm>
              <a:off x="1900" y="1252"/>
              <a:ext cx="2131" cy="0"/>
            </a:xfrm>
            <a:prstGeom prst="straightConnector1">
              <a:avLst/>
            </a:prstGeom>
            <a:noFill/>
            <a:ln w="28575">
              <a:solidFill>
                <a:schemeClr val="tx1"/>
              </a:solidFill>
              <a:prstDash val="dash"/>
              <a:round/>
              <a:headEnd type="stealth" w="lg" len="lg"/>
              <a:tailEnd type="stealth" w="lg" len="lg"/>
            </a:ln>
            <a:extLst>
              <a:ext uri="{909E8E84-426E-40DD-AFC4-6F175D3DCCD1}">
                <a14:hiddenFill xmlns:a14="http://schemas.microsoft.com/office/drawing/2010/main">
                  <a:noFill/>
                </a14:hiddenFill>
              </a:ext>
            </a:extLst>
          </p:spPr>
        </p:cxnSp>
        <p:cxnSp>
          <p:nvCxnSpPr>
            <p:cNvPr id="7179" name="Shape 166"/>
            <p:cNvCxnSpPr>
              <a:cxnSpLocks noChangeShapeType="1"/>
            </p:cNvCxnSpPr>
            <p:nvPr/>
          </p:nvCxnSpPr>
          <p:spPr bwMode="auto">
            <a:xfrm rot="10800000">
              <a:off x="1974" y="689"/>
              <a:ext cx="448" cy="562"/>
            </a:xfrm>
            <a:prstGeom prst="straightConnector1">
              <a:avLst/>
            </a:prstGeom>
            <a:noFill/>
            <a:ln w="28575">
              <a:solidFill>
                <a:schemeClr val="tx1"/>
              </a:solidFill>
              <a:prstDash val="dash"/>
              <a:round/>
              <a:headEnd/>
              <a:tailEnd type="stealth" w="lg" len="lg"/>
            </a:ln>
            <a:extLst>
              <a:ext uri="{909E8E84-426E-40DD-AFC4-6F175D3DCCD1}">
                <a14:hiddenFill xmlns:a14="http://schemas.microsoft.com/office/drawing/2010/main">
                  <a:noFill/>
                </a14:hiddenFill>
              </a:ext>
            </a:extLst>
          </p:spPr>
        </p:cxnSp>
        <p:sp>
          <p:nvSpPr>
            <p:cNvPr id="7180" name="Shape 167"/>
            <p:cNvSpPr txBox="1">
              <a:spLocks noChangeArrowheads="1"/>
            </p:cNvSpPr>
            <p:nvPr/>
          </p:nvSpPr>
          <p:spPr bwMode="auto">
            <a:xfrm>
              <a:off x="3631" y="790"/>
              <a:ext cx="377"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rPr>
                <a:t>air</a:t>
              </a:r>
            </a:p>
          </p:txBody>
        </p:sp>
        <p:sp>
          <p:nvSpPr>
            <p:cNvPr id="7181" name="Shape 168"/>
            <p:cNvSpPr txBox="1">
              <a:spLocks noChangeArrowheads="1"/>
            </p:cNvSpPr>
            <p:nvPr/>
          </p:nvSpPr>
          <p:spPr bwMode="auto">
            <a:xfrm>
              <a:off x="3686" y="761"/>
              <a:ext cx="163" cy="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7182" name="Shape 169"/>
            <p:cNvSpPr txBox="1">
              <a:spLocks noChangeArrowheads="1"/>
            </p:cNvSpPr>
            <p:nvPr/>
          </p:nvSpPr>
          <p:spPr bwMode="auto">
            <a:xfrm>
              <a:off x="2476" y="931"/>
              <a:ext cx="333"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rPr>
                <a:t>θ</a:t>
              </a:r>
              <a:r>
                <a:rPr lang="en-US" altLang="en-US" sz="1800" baseline="-25000">
                  <a:solidFill>
                    <a:srgbClr val="000000"/>
                  </a:solidFill>
                  <a:ea typeface="Calibri" panose="020F0502020204030204" pitchFamily="34" charset="0"/>
                  <a:cs typeface="Calibri" panose="020F0502020204030204" pitchFamily="34" charset="0"/>
                  <a:sym typeface="Calibri" panose="020F0502020204030204" pitchFamily="34" charset="0"/>
                </a:rPr>
                <a:t>c</a:t>
              </a:r>
            </a:p>
          </p:txBody>
        </p:sp>
        <p:sp>
          <p:nvSpPr>
            <p:cNvPr id="7183" name="Shape 170"/>
            <p:cNvSpPr>
              <a:spLocks noChangeArrowheads="1"/>
            </p:cNvSpPr>
            <p:nvPr/>
          </p:nvSpPr>
          <p:spPr bwMode="auto">
            <a:xfrm>
              <a:off x="2782" y="790"/>
              <a:ext cx="623"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rPr>
                <a:t>liquid</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hape 255"/>
          <p:cNvSpPr>
            <a:spLocks noChangeArrowheads="1"/>
          </p:cNvSpPr>
          <p:nvPr/>
        </p:nvSpPr>
        <p:spPr bwMode="auto">
          <a:xfrm>
            <a:off x="1828800" y="3124200"/>
            <a:ext cx="4953000"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marL="166688" indent="-1666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FF"/>
              </a:buClr>
              <a:buFont typeface="Calibri" panose="020F0502020204030204" pitchFamily="34" charset="0"/>
              <a:buChar char="•"/>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grpSp>
        <p:nvGrpSpPr>
          <p:cNvPr id="8195" name="Group 5"/>
          <p:cNvGrpSpPr>
            <a:grpSpLocks/>
          </p:cNvGrpSpPr>
          <p:nvPr/>
        </p:nvGrpSpPr>
        <p:grpSpPr bwMode="auto">
          <a:xfrm>
            <a:off x="9169400" y="1852613"/>
            <a:ext cx="2516188" cy="1284287"/>
            <a:chOff x="9168816" y="2413583"/>
            <a:chExt cx="1778000" cy="723814"/>
          </a:xfrm>
        </p:grpSpPr>
        <p:grpSp>
          <p:nvGrpSpPr>
            <p:cNvPr id="8205" name="Shape 246"/>
            <p:cNvGrpSpPr>
              <a:grpSpLocks/>
            </p:cNvGrpSpPr>
            <p:nvPr/>
          </p:nvGrpSpPr>
          <p:grpSpPr bwMode="auto">
            <a:xfrm>
              <a:off x="9168816" y="2413583"/>
              <a:ext cx="1778000" cy="690558"/>
              <a:chOff x="3919" y="1930"/>
              <a:chExt cx="1120" cy="434"/>
            </a:xfrm>
          </p:grpSpPr>
          <p:sp>
            <p:nvSpPr>
              <p:cNvPr id="8207" name="Shape 247"/>
              <p:cNvSpPr>
                <a:spLocks noChangeArrowheads="1"/>
              </p:cNvSpPr>
              <p:nvPr/>
            </p:nvSpPr>
            <p:spPr bwMode="auto">
              <a:xfrm>
                <a:off x="4111" y="2037"/>
                <a:ext cx="832" cy="311"/>
              </a:xfrm>
              <a:prstGeom prst="ellipse">
                <a:avLst/>
              </a:prstGeom>
              <a:solidFill>
                <a:srgbClr val="509FF6"/>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grpSp>
            <p:nvGrpSpPr>
              <p:cNvPr id="8208" name="Shape 248"/>
              <p:cNvGrpSpPr>
                <a:grpSpLocks/>
              </p:cNvGrpSpPr>
              <p:nvPr/>
            </p:nvGrpSpPr>
            <p:grpSpPr bwMode="auto">
              <a:xfrm>
                <a:off x="3919" y="2035"/>
                <a:ext cx="388" cy="272"/>
                <a:chOff x="5763" y="2035"/>
                <a:chExt cx="388" cy="272"/>
              </a:xfrm>
            </p:grpSpPr>
            <p:sp>
              <p:nvSpPr>
                <p:cNvPr id="8211" name="Shape 249"/>
                <p:cNvSpPr>
                  <a:spLocks noChangeArrowheads="1"/>
                </p:cNvSpPr>
                <p:nvPr/>
              </p:nvSpPr>
              <p:spPr bwMode="auto">
                <a:xfrm>
                  <a:off x="5940" y="2095"/>
                  <a:ext cx="135" cy="155"/>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8212" name="Shape 250"/>
                <p:cNvSpPr>
                  <a:spLocks noChangeArrowheads="1"/>
                </p:cNvSpPr>
                <p:nvPr/>
              </p:nvSpPr>
              <p:spPr bwMode="auto">
                <a:xfrm rot="6845305">
                  <a:off x="5814" y="2120"/>
                  <a:ext cx="252" cy="10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8213" name="Shape 251"/>
                <p:cNvSpPr>
                  <a:spLocks noChangeArrowheads="1"/>
                </p:cNvSpPr>
                <p:nvPr/>
              </p:nvSpPr>
              <p:spPr bwMode="auto">
                <a:xfrm>
                  <a:off x="5763" y="2197"/>
                  <a:ext cx="388" cy="5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grpSp>
          <p:sp>
            <p:nvSpPr>
              <p:cNvPr id="8209" name="Shape 253"/>
              <p:cNvSpPr>
                <a:spLocks noChangeArrowheads="1"/>
              </p:cNvSpPr>
              <p:nvPr/>
            </p:nvSpPr>
            <p:spPr bwMode="auto">
              <a:xfrm>
                <a:off x="4015" y="2173"/>
                <a:ext cx="1024" cy="191"/>
              </a:xfrm>
              <a:prstGeom prst="rect">
                <a:avLst/>
              </a:prstGeom>
              <a:solidFill>
                <a:srgbClr val="0A14DC"/>
              </a:solidFill>
              <a:ln w="9525">
                <a:solidFill>
                  <a:schemeClr val="tx1"/>
                </a:solidFill>
                <a:miter lim="800000"/>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600">
                  <a:solidFill>
                    <a:srgbClr val="FFFFFF"/>
                  </a:solidFill>
                  <a:ea typeface="Calibri" panose="020F0502020204030204" pitchFamily="34" charset="0"/>
                  <a:cs typeface="Calibri" panose="020F0502020204030204" pitchFamily="34" charset="0"/>
                  <a:sym typeface="Calibri" panose="020F0502020204030204" pitchFamily="34" charset="0"/>
                </a:endParaRPr>
              </a:p>
            </p:txBody>
          </p:sp>
          <p:cxnSp>
            <p:nvCxnSpPr>
              <p:cNvPr id="8210" name="Shape 254"/>
              <p:cNvCxnSpPr>
                <a:cxnSpLocks noChangeShapeType="1"/>
              </p:cNvCxnSpPr>
              <p:nvPr/>
            </p:nvCxnSpPr>
            <p:spPr bwMode="auto">
              <a:xfrm rot="10800000" flipH="1">
                <a:off x="4136" y="1930"/>
                <a:ext cx="212" cy="238"/>
              </a:xfrm>
              <a:prstGeom prst="straightConnector1">
                <a:avLst/>
              </a:prstGeom>
              <a:noFill/>
              <a:ln w="28575">
                <a:solidFill>
                  <a:schemeClr val="tx1"/>
                </a:solidFill>
                <a:round/>
                <a:headEnd/>
                <a:tailEnd type="stealth" w="lg" len="lg"/>
              </a:ln>
              <a:extLst>
                <a:ext uri="{909E8E84-426E-40DD-AFC4-6F175D3DCCD1}">
                  <a14:hiddenFill xmlns:a14="http://schemas.microsoft.com/office/drawing/2010/main">
                    <a:noFill/>
                  </a14:hiddenFill>
                </a:ext>
              </a:extLst>
            </p:spPr>
          </p:cxnSp>
        </p:grpSp>
        <p:sp>
          <p:nvSpPr>
            <p:cNvPr id="8206" name="Shape 257"/>
            <p:cNvSpPr>
              <a:spLocks noChangeArrowheads="1"/>
            </p:cNvSpPr>
            <p:nvPr/>
          </p:nvSpPr>
          <p:spPr bwMode="auto">
            <a:xfrm>
              <a:off x="9556960" y="2800848"/>
              <a:ext cx="1104899" cy="336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FFFFFF"/>
                </a:buClr>
                <a:buSzPct val="25000"/>
                <a:buFontTx/>
                <a:buNone/>
              </a:pPr>
              <a:r>
                <a:rPr lang="en-US" altLang="en-US" sz="2000" b="1">
                  <a:solidFill>
                    <a:srgbClr val="FFFFFF"/>
                  </a:solidFill>
                  <a:ea typeface="Calibri" panose="020F0502020204030204" pitchFamily="34" charset="0"/>
                  <a:cs typeface="Calibri" panose="020F0502020204030204" pitchFamily="34" charset="0"/>
                  <a:sym typeface="Calibri" panose="020F0502020204030204" pitchFamily="34" charset="0"/>
                </a:rPr>
                <a:t>hydrophilic</a:t>
              </a:r>
            </a:p>
          </p:txBody>
        </p:sp>
      </p:grpSp>
      <p:sp>
        <p:nvSpPr>
          <p:cNvPr id="272" name="Shape 272"/>
          <p:cNvSpPr>
            <a:spLocks noChangeArrowheads="1"/>
          </p:cNvSpPr>
          <p:nvPr/>
        </p:nvSpPr>
        <p:spPr bwMode="auto">
          <a:xfrm>
            <a:off x="65088" y="358775"/>
            <a:ext cx="8626475"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marL="166688" indent="-1666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569913" indent="-111125">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9900CC"/>
              </a:buClr>
              <a:buFont typeface="Calibri" panose="020F0502020204030204" pitchFamily="34" charset="0"/>
              <a:buChar char="•"/>
            </a:pPr>
            <a:r>
              <a:rPr lang="en-US" altLang="en-US">
                <a:solidFill>
                  <a:srgbClr val="9900CC"/>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Superhydro</a:t>
            </a:r>
            <a:r>
              <a:rPr lang="en-US" altLang="en-US" b="1">
                <a:solidFill>
                  <a:srgbClr val="9900CC"/>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philic surface: </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Arial" panose="020B0604020202020204" pitchFamily="34" charset="0"/>
              </a:rPr>
              <a:t>“</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Super water-loving surface</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Arial" panose="020B0604020202020204" pitchFamily="34" charset="0"/>
              </a:rPr>
              <a:t>”</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a:t>
            </a:r>
          </a:p>
          <a:p>
            <a:pPr lvl="1" eaLnBrk="1" hangingPunct="1">
              <a:lnSpc>
                <a:spcPct val="100000"/>
              </a:lnSpc>
              <a:spcBef>
                <a:spcPts val="363"/>
              </a:spcBef>
              <a:buClr>
                <a:srgbClr val="000000"/>
              </a:buClr>
              <a:buFont typeface="Calibri" panose="020F0502020204030204" pitchFamily="34" charset="0"/>
              <a:buChar char="–"/>
            </a:pPr>
            <a:r>
              <a:rPr lang="en-US" altLang="en-US" sz="2800">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Surfaces with a contact angle </a:t>
            </a:r>
            <a:r>
              <a:rPr lang="en-US" altLang="en-US" sz="28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θ</a:t>
            </a:r>
            <a:r>
              <a:rPr lang="en-US" altLang="en-US" sz="2800" baseline="-250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c</a:t>
            </a:r>
            <a:r>
              <a:rPr lang="en-US" altLang="en-US" sz="28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&lt; 15°</a:t>
            </a:r>
          </a:p>
          <a:p>
            <a:pPr lvl="1" eaLnBrk="1" hangingPunct="1">
              <a:lnSpc>
                <a:spcPct val="100000"/>
              </a:lnSpc>
              <a:spcBef>
                <a:spcPts val="363"/>
              </a:spcBef>
              <a:buClr>
                <a:srgbClr val="000000"/>
              </a:buClr>
              <a:buFont typeface="Calibri" panose="020F0502020204030204" pitchFamily="34" charset="0"/>
              <a:buChar char="–"/>
            </a:pPr>
            <a:r>
              <a:rPr lang="en-US" altLang="en-US" sz="2800">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Water nearly completely spreads out on surface</a:t>
            </a:r>
          </a:p>
          <a:p>
            <a:pPr lvl="1" eaLnBrk="1" hangingPunct="1">
              <a:lnSpc>
                <a:spcPct val="100000"/>
              </a:lnSpc>
              <a:spcBef>
                <a:spcPts val="363"/>
              </a:spcBef>
              <a:buClr>
                <a:srgbClr val="000000"/>
              </a:buClr>
              <a:buFontTx/>
              <a:buNone/>
            </a:pPr>
            <a:endParaRPr lang="en-US" altLang="en-US" sz="2800">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endParaRPr>
          </a:p>
          <a:p>
            <a:pPr eaLnBrk="1" hangingPunct="1">
              <a:lnSpc>
                <a:spcPct val="100000"/>
              </a:lnSpc>
              <a:spcBef>
                <a:spcPct val="0"/>
              </a:spcBef>
              <a:buClr>
                <a:srgbClr val="0000FF"/>
              </a:buClr>
              <a:buFont typeface="Calibri" panose="020F0502020204030204" pitchFamily="34" charset="0"/>
              <a:buChar char="•"/>
            </a:pPr>
            <a:r>
              <a:rPr lang="en-US" altLang="en-US">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Hydro</a:t>
            </a:r>
            <a:r>
              <a:rPr lang="en-US" altLang="en-US" b="1">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philic surface: </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Arial" panose="020B0604020202020204" pitchFamily="34" charset="0"/>
              </a:rPr>
              <a:t>“</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Water-loving surface</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Arial" panose="020B0604020202020204" pitchFamily="34" charset="0"/>
              </a:rPr>
              <a:t>”</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a:t>
            </a:r>
          </a:p>
          <a:p>
            <a:pPr lvl="1" eaLnBrk="1" hangingPunct="1">
              <a:lnSpc>
                <a:spcPct val="100000"/>
              </a:lnSpc>
              <a:spcBef>
                <a:spcPts val="363"/>
              </a:spcBef>
              <a:buClr>
                <a:srgbClr val="000000"/>
              </a:buClr>
              <a:buFont typeface="Calibri" panose="020F0502020204030204" pitchFamily="34" charset="0"/>
              <a:buChar char="–"/>
            </a:pPr>
            <a:r>
              <a:rPr lang="en-US" altLang="en-US" sz="2800">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Surfaces with a contact angle </a:t>
            </a:r>
            <a:r>
              <a:rPr lang="en-US" altLang="en-US" sz="28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θ</a:t>
            </a:r>
            <a:r>
              <a:rPr lang="en-US" altLang="en-US" sz="2800" baseline="-250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c</a:t>
            </a:r>
            <a:r>
              <a:rPr lang="en-US" altLang="en-US" sz="28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&lt; 90°</a:t>
            </a:r>
          </a:p>
          <a:p>
            <a:pPr lvl="1" eaLnBrk="1" hangingPunct="1">
              <a:lnSpc>
                <a:spcPct val="100000"/>
              </a:lnSpc>
              <a:spcBef>
                <a:spcPts val="363"/>
              </a:spcBef>
              <a:buClr>
                <a:srgbClr val="000000"/>
              </a:buClr>
              <a:buFont typeface="Calibri" panose="020F0502020204030204" pitchFamily="34" charset="0"/>
              <a:buChar char="–"/>
            </a:pPr>
            <a:r>
              <a:rPr lang="en-US" altLang="en-US" sz="2800">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Water spreads out on surface</a:t>
            </a:r>
          </a:p>
          <a:p>
            <a:pPr lvl="1" eaLnBrk="1" hangingPunct="1">
              <a:lnSpc>
                <a:spcPct val="100000"/>
              </a:lnSpc>
              <a:spcBef>
                <a:spcPts val="363"/>
              </a:spcBef>
              <a:buClr>
                <a:srgbClr val="000000"/>
              </a:buClr>
              <a:buFont typeface="Calibri" panose="020F0502020204030204" pitchFamily="34" charset="0"/>
              <a:buChar char="–"/>
            </a:pPr>
            <a:endParaRPr lang="en-US" altLang="en-US" sz="2800">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endParaRPr>
          </a:p>
        </p:txBody>
      </p:sp>
      <p:grpSp>
        <p:nvGrpSpPr>
          <p:cNvPr id="8197" name="Group 4"/>
          <p:cNvGrpSpPr>
            <a:grpSpLocks/>
          </p:cNvGrpSpPr>
          <p:nvPr/>
        </p:nvGrpSpPr>
        <p:grpSpPr bwMode="auto">
          <a:xfrm>
            <a:off x="8691563" y="455613"/>
            <a:ext cx="2732087" cy="1065212"/>
            <a:chOff x="8010216" y="1905001"/>
            <a:chExt cx="2113383" cy="753027"/>
          </a:xfrm>
        </p:grpSpPr>
        <p:cxnSp>
          <p:nvCxnSpPr>
            <p:cNvPr id="8198" name="Shape 271"/>
            <p:cNvCxnSpPr>
              <a:cxnSpLocks noChangeShapeType="1"/>
            </p:cNvCxnSpPr>
            <p:nvPr/>
          </p:nvCxnSpPr>
          <p:spPr bwMode="auto">
            <a:xfrm flipH="1">
              <a:off x="9193213" y="2143125"/>
              <a:ext cx="9524" cy="196850"/>
            </a:xfrm>
            <a:prstGeom prst="straightConnector1">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cxnSp>
        <p:grpSp>
          <p:nvGrpSpPr>
            <p:cNvPr id="8199" name="Group 3"/>
            <p:cNvGrpSpPr>
              <a:grpSpLocks/>
            </p:cNvGrpSpPr>
            <p:nvPr/>
          </p:nvGrpSpPr>
          <p:grpSpPr bwMode="auto">
            <a:xfrm>
              <a:off x="8010216" y="1905001"/>
              <a:ext cx="2113383" cy="753027"/>
              <a:chOff x="8010216" y="1905001"/>
              <a:chExt cx="2113383" cy="753027"/>
            </a:xfrm>
          </p:grpSpPr>
          <p:sp>
            <p:nvSpPr>
              <p:cNvPr id="8201" name="Shape 259"/>
              <p:cNvSpPr>
                <a:spLocks noChangeArrowheads="1"/>
              </p:cNvSpPr>
              <p:nvPr/>
            </p:nvSpPr>
            <p:spPr bwMode="auto">
              <a:xfrm>
                <a:off x="8534400" y="2368550"/>
                <a:ext cx="1295400" cy="85724"/>
              </a:xfrm>
              <a:prstGeom prst="ellipse">
                <a:avLst/>
              </a:prstGeom>
              <a:solidFill>
                <a:srgbClr val="509FF6"/>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8202" name="Shape 269"/>
              <p:cNvSpPr>
                <a:spLocks noChangeArrowheads="1"/>
              </p:cNvSpPr>
              <p:nvPr/>
            </p:nvSpPr>
            <p:spPr bwMode="auto">
              <a:xfrm>
                <a:off x="8010216" y="2405617"/>
                <a:ext cx="2113383" cy="252411"/>
              </a:xfrm>
              <a:prstGeom prst="rect">
                <a:avLst/>
              </a:prstGeom>
              <a:solidFill>
                <a:srgbClr val="9900CC"/>
              </a:solidFill>
              <a:ln w="9525">
                <a:solidFill>
                  <a:schemeClr val="tx1"/>
                </a:solidFill>
                <a:miter lim="800000"/>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FFFFFF"/>
                  </a:buClr>
                  <a:buSzPct val="25000"/>
                  <a:buFontTx/>
                  <a:buNone/>
                </a:pPr>
                <a:r>
                  <a:rPr lang="en-US" altLang="en-US" sz="2000" b="1">
                    <a:solidFill>
                      <a:srgbClr val="FFFFFF"/>
                    </a:solidFill>
                    <a:ea typeface="Calibri" panose="020F0502020204030204" pitchFamily="34" charset="0"/>
                    <a:cs typeface="Calibri" panose="020F0502020204030204" pitchFamily="34" charset="0"/>
                    <a:sym typeface="Calibri" panose="020F0502020204030204" pitchFamily="34" charset="0"/>
                  </a:rPr>
                  <a:t>superhydrophilic</a:t>
                </a:r>
              </a:p>
            </p:txBody>
          </p:sp>
          <p:sp>
            <p:nvSpPr>
              <p:cNvPr id="8203" name="Shape 270"/>
              <p:cNvSpPr txBox="1">
                <a:spLocks noChangeArrowheads="1"/>
              </p:cNvSpPr>
              <p:nvPr/>
            </p:nvSpPr>
            <p:spPr bwMode="auto">
              <a:xfrm>
                <a:off x="8469313" y="1905001"/>
                <a:ext cx="1387474" cy="304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1400" b="1">
                    <a:solidFill>
                      <a:srgbClr val="000000"/>
                    </a:solidFill>
                    <a:ea typeface="Calibri" panose="020F0502020204030204" pitchFamily="34" charset="0"/>
                    <a:cs typeface="Calibri" panose="020F0502020204030204" pitchFamily="34" charset="0"/>
                    <a:sym typeface="Calibri" panose="020F0502020204030204" pitchFamily="34" charset="0"/>
                  </a:rPr>
                  <a:t>Thin water layer</a:t>
                </a:r>
              </a:p>
            </p:txBody>
          </p:sp>
          <p:cxnSp>
            <p:nvCxnSpPr>
              <p:cNvPr id="8204" name="Shape 274"/>
              <p:cNvCxnSpPr>
                <a:cxnSpLocks noChangeShapeType="1"/>
              </p:cNvCxnSpPr>
              <p:nvPr/>
            </p:nvCxnSpPr>
            <p:spPr bwMode="auto">
              <a:xfrm rot="11312202" flipH="1">
                <a:off x="8534400" y="2290763"/>
                <a:ext cx="457199" cy="150811"/>
              </a:xfrm>
              <a:prstGeom prst="straightConnector1">
                <a:avLst/>
              </a:prstGeom>
              <a:noFill/>
              <a:ln w="28575">
                <a:solidFill>
                  <a:schemeClr val="tx1"/>
                </a:solidFill>
                <a:round/>
                <a:headEnd/>
                <a:tailEnd type="stealth" w="lg" len="lg"/>
              </a:ln>
              <a:extLst>
                <a:ext uri="{909E8E84-426E-40DD-AFC4-6F175D3DCCD1}">
                  <a14:hiddenFill xmlns:a14="http://schemas.microsoft.com/office/drawing/2010/main">
                    <a:noFill/>
                  </a14:hiddenFill>
                </a:ext>
              </a:extLst>
            </p:spPr>
          </p:cxnSp>
        </p:grpSp>
        <p:sp>
          <p:nvSpPr>
            <p:cNvPr id="8200" name="Shape 275"/>
            <p:cNvSpPr>
              <a:spLocks/>
            </p:cNvSpPr>
            <p:nvPr/>
          </p:nvSpPr>
          <p:spPr bwMode="auto">
            <a:xfrm>
              <a:off x="8797925" y="2360613"/>
              <a:ext cx="34924" cy="71436"/>
            </a:xfrm>
            <a:custGeom>
              <a:avLst/>
              <a:gdLst>
                <a:gd name="T0" fmla="*/ 0 w 120000"/>
                <a:gd name="T1" fmla="*/ 0 h 120000"/>
                <a:gd name="T2" fmla="*/ 23812 w 120000"/>
                <a:gd name="T3" fmla="*/ 36512 h 120000"/>
                <a:gd name="T4" fmla="*/ 34924 w 120000"/>
                <a:gd name="T5" fmla="*/ 71436 h 120000"/>
                <a:gd name="T6" fmla="*/ 0 60000 65536"/>
                <a:gd name="T7" fmla="*/ 0 60000 65536"/>
                <a:gd name="T8" fmla="*/ 0 60000 65536"/>
                <a:gd name="T9" fmla="*/ 0 w 120000"/>
                <a:gd name="T10" fmla="*/ 0 h 120000"/>
                <a:gd name="T11" fmla="*/ 120000 w 120000"/>
                <a:gd name="T12" fmla="*/ 120000 h 120000"/>
              </a:gdLst>
              <a:ahLst/>
              <a:cxnLst>
                <a:cxn ang="T6">
                  <a:pos x="T0" y="T1"/>
                </a:cxn>
                <a:cxn ang="T7">
                  <a:pos x="T2" y="T3"/>
                </a:cxn>
                <a:cxn ang="T8">
                  <a:pos x="T4" y="T5"/>
                </a:cxn>
              </a:cxnLst>
              <a:rect l="T9" t="T10" r="T11" b="T12"/>
              <a:pathLst>
                <a:path w="120000" h="120000" extrusionOk="0">
                  <a:moveTo>
                    <a:pt x="0" y="0"/>
                  </a:moveTo>
                  <a:cubicBezTo>
                    <a:pt x="27272" y="21333"/>
                    <a:pt x="60000" y="40000"/>
                    <a:pt x="81818" y="61333"/>
                  </a:cubicBezTo>
                  <a:cubicBezTo>
                    <a:pt x="98181" y="80000"/>
                    <a:pt x="120000" y="120000"/>
                    <a:pt x="120000" y="120000"/>
                  </a:cubicBezTo>
                </a:path>
              </a:pathLst>
            </a:custGeom>
            <a:noFill/>
            <a:ln w="28575" cap="flat" cmpd="sng">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91425" tIns="45700" rIns="91425" bIns="45700"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hape 256"/>
          <p:cNvSpPr>
            <a:spLocks noChangeArrowheads="1"/>
          </p:cNvSpPr>
          <p:nvPr/>
        </p:nvSpPr>
        <p:spPr bwMode="auto">
          <a:xfrm>
            <a:off x="73025" y="0"/>
            <a:ext cx="8769350"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marL="166688" indent="-1666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FF6600"/>
              </a:buClr>
              <a:buFont typeface="Calibri" panose="020F0502020204030204" pitchFamily="34" charset="0"/>
              <a:buChar char="•"/>
            </a:pPr>
            <a:r>
              <a:rPr lang="en-US" altLang="en-US">
                <a:solidFill>
                  <a:srgbClr val="FF66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Hydro</a:t>
            </a:r>
            <a:r>
              <a:rPr lang="en-US" altLang="en-US" b="1">
                <a:solidFill>
                  <a:srgbClr val="FF66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phobic surface</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Arial" panose="020B0604020202020204" pitchFamily="34" charset="0"/>
              </a:rPr>
              <a:t>“</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Water-fearing surface</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Arial" panose="020B0604020202020204" pitchFamily="34" charset="0"/>
              </a:rPr>
              <a:t>”</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a:t>
            </a:r>
          </a:p>
          <a:p>
            <a:pPr lvl="1" eaLnBrk="1" hangingPunct="1">
              <a:lnSpc>
                <a:spcPct val="100000"/>
              </a:lnSpc>
              <a:spcBef>
                <a:spcPts val="363"/>
              </a:spcBef>
              <a:buClr>
                <a:srgbClr val="000000"/>
              </a:buClr>
              <a:buFont typeface="Calibri" panose="020F0502020204030204" pitchFamily="34" charset="0"/>
              <a:buChar char="–"/>
            </a:pPr>
            <a:r>
              <a:rPr lang="en-US" altLang="en-US" sz="2800">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Surfaces with a contact angle </a:t>
            </a:r>
            <a:r>
              <a:rPr lang="en-US" altLang="en-US" sz="28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θ</a:t>
            </a:r>
            <a:r>
              <a:rPr lang="en-US" altLang="en-US" sz="2800" baseline="-250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c</a:t>
            </a:r>
            <a:r>
              <a:rPr lang="en-US" altLang="en-US" sz="28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&gt; 90°</a:t>
            </a:r>
          </a:p>
          <a:p>
            <a:pPr eaLnBrk="1" hangingPunct="1">
              <a:lnSpc>
                <a:spcPct val="100000"/>
              </a:lnSpc>
              <a:spcBef>
                <a:spcPct val="0"/>
              </a:spcBef>
              <a:buClr>
                <a:srgbClr val="008000"/>
              </a:buClr>
              <a:buFont typeface="Calibri" panose="020F0502020204030204" pitchFamily="34" charset="0"/>
              <a:buChar char="•"/>
            </a:pPr>
            <a:endParaRPr lang="en-US" altLang="en-US" b="1">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endParaRPr>
          </a:p>
          <a:p>
            <a:pPr eaLnBrk="1" hangingPunct="1">
              <a:lnSpc>
                <a:spcPct val="100000"/>
              </a:lnSpc>
              <a:spcBef>
                <a:spcPct val="0"/>
              </a:spcBef>
              <a:buClr>
                <a:srgbClr val="008000"/>
              </a:buClr>
              <a:buFont typeface="Calibri" panose="020F0502020204030204" pitchFamily="34" charset="0"/>
              <a:buChar char="•"/>
            </a:pPr>
            <a:r>
              <a:rPr lang="en-US" altLang="en-US">
                <a:solidFill>
                  <a:srgbClr val="008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Superhydro</a:t>
            </a:r>
            <a:r>
              <a:rPr lang="en-US" altLang="en-US" b="1">
                <a:solidFill>
                  <a:srgbClr val="008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phobic surface</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Arial" panose="020B0604020202020204" pitchFamily="34" charset="0"/>
              </a:rPr>
              <a:t>“</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Super water-fearing surface</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Arial" panose="020B0604020202020204" pitchFamily="34" charset="0"/>
              </a:rPr>
              <a:t>”</a:t>
            </a:r>
            <a:r>
              <a:rPr lang="en-US" altLang="en-US">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a:t>
            </a:r>
          </a:p>
          <a:p>
            <a:pPr lvl="1" eaLnBrk="1" hangingPunct="1">
              <a:lnSpc>
                <a:spcPct val="100000"/>
              </a:lnSpc>
              <a:spcBef>
                <a:spcPts val="363"/>
              </a:spcBef>
              <a:buClr>
                <a:srgbClr val="000000"/>
              </a:buClr>
              <a:buFont typeface="Calibri" panose="020F0502020204030204" pitchFamily="34" charset="0"/>
              <a:buChar char="–"/>
            </a:pPr>
            <a:r>
              <a:rPr lang="en-US" altLang="en-US" sz="2800">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Surfaces with a contact angle </a:t>
            </a:r>
            <a:r>
              <a:rPr lang="en-US" altLang="en-US" sz="28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θ</a:t>
            </a:r>
            <a:r>
              <a:rPr lang="en-US" altLang="en-US" sz="2800" baseline="-250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c</a:t>
            </a:r>
            <a:r>
              <a:rPr lang="en-US" altLang="en-US" sz="2800">
                <a:solidFill>
                  <a:srgbClr val="0000FF"/>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 &gt; 150° </a:t>
            </a:r>
            <a:r>
              <a:rPr lang="en-US" altLang="en-US" sz="2800">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rPr>
              <a:t>and low roll off angle</a:t>
            </a:r>
          </a:p>
          <a:p>
            <a:pPr lvl="1" eaLnBrk="1" hangingPunct="1">
              <a:lnSpc>
                <a:spcPct val="100000"/>
              </a:lnSpc>
              <a:spcBef>
                <a:spcPts val="363"/>
              </a:spcBef>
              <a:buClr>
                <a:srgbClr val="000000"/>
              </a:buClr>
              <a:buFontTx/>
              <a:buNone/>
            </a:pPr>
            <a:endParaRPr lang="en-US" altLang="en-US" sz="2800">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endParaRPr>
          </a:p>
          <a:p>
            <a:pPr lvl="1" eaLnBrk="1" hangingPunct="1">
              <a:lnSpc>
                <a:spcPct val="100000"/>
              </a:lnSpc>
              <a:spcBef>
                <a:spcPts val="363"/>
              </a:spcBef>
              <a:buClr>
                <a:srgbClr val="000000"/>
              </a:buClr>
              <a:buFontTx/>
              <a:buNone/>
            </a:pPr>
            <a:endParaRPr lang="en-US" altLang="en-US" sz="2800">
              <a:solidFill>
                <a:srgbClr val="000000"/>
              </a:solidFill>
              <a:latin typeface="Arial" panose="020B0604020202020204" pitchFamily="34" charset="0"/>
              <a:ea typeface="Calibri" panose="020F0502020204030204" pitchFamily="34" charset="0"/>
              <a:cs typeface="Arial" panose="020B0604020202020204" pitchFamily="34" charset="0"/>
              <a:sym typeface="Calibri" panose="020F0502020204030204" pitchFamily="34" charset="0"/>
            </a:endParaRPr>
          </a:p>
        </p:txBody>
      </p:sp>
      <p:grpSp>
        <p:nvGrpSpPr>
          <p:cNvPr id="10243" name="Group 3"/>
          <p:cNvGrpSpPr>
            <a:grpSpLocks/>
          </p:cNvGrpSpPr>
          <p:nvPr/>
        </p:nvGrpSpPr>
        <p:grpSpPr bwMode="auto">
          <a:xfrm>
            <a:off x="8842375" y="398463"/>
            <a:ext cx="2690813" cy="1528762"/>
            <a:chOff x="8958858" y="4358243"/>
            <a:chExt cx="1627186" cy="984250"/>
          </a:xfrm>
        </p:grpSpPr>
        <p:grpSp>
          <p:nvGrpSpPr>
            <p:cNvPr id="10252" name="Shape 235"/>
            <p:cNvGrpSpPr>
              <a:grpSpLocks/>
            </p:cNvGrpSpPr>
            <p:nvPr/>
          </p:nvGrpSpPr>
          <p:grpSpPr bwMode="auto">
            <a:xfrm>
              <a:off x="8958858" y="4358243"/>
              <a:ext cx="1627186" cy="941388"/>
              <a:chOff x="4015" y="2774"/>
              <a:chExt cx="1024" cy="593"/>
            </a:xfrm>
          </p:grpSpPr>
          <p:grpSp>
            <p:nvGrpSpPr>
              <p:cNvPr id="10254" name="Shape 236"/>
              <p:cNvGrpSpPr>
                <a:grpSpLocks/>
              </p:cNvGrpSpPr>
              <p:nvPr/>
            </p:nvGrpSpPr>
            <p:grpSpPr bwMode="auto">
              <a:xfrm>
                <a:off x="4170" y="2774"/>
                <a:ext cx="735" cy="593"/>
                <a:chOff x="5904" y="2820"/>
                <a:chExt cx="735" cy="593"/>
              </a:xfrm>
            </p:grpSpPr>
            <p:sp>
              <p:nvSpPr>
                <p:cNvPr id="10261" name="Shape 237"/>
                <p:cNvSpPr>
                  <a:spLocks noChangeArrowheads="1"/>
                </p:cNvSpPr>
                <p:nvPr/>
              </p:nvSpPr>
              <p:spPr bwMode="auto">
                <a:xfrm>
                  <a:off x="6004" y="2820"/>
                  <a:ext cx="534" cy="534"/>
                </a:xfrm>
                <a:prstGeom prst="ellipse">
                  <a:avLst/>
                </a:prstGeom>
                <a:solidFill>
                  <a:srgbClr val="509FF6"/>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800">
                    <a:solidFill>
                      <a:srgbClr val="509FF6"/>
                    </a:solidFill>
                    <a:ea typeface="Calibri" panose="020F0502020204030204" pitchFamily="34" charset="0"/>
                    <a:cs typeface="Calibri" panose="020F0502020204030204" pitchFamily="34" charset="0"/>
                    <a:sym typeface="Calibri" panose="020F0502020204030204" pitchFamily="34" charset="0"/>
                  </a:endParaRPr>
                </a:p>
              </p:txBody>
            </p:sp>
            <p:sp>
              <p:nvSpPr>
                <p:cNvPr id="10262" name="Shape 238"/>
                <p:cNvSpPr>
                  <a:spLocks noChangeArrowheads="1"/>
                </p:cNvSpPr>
                <p:nvPr/>
              </p:nvSpPr>
              <p:spPr bwMode="auto">
                <a:xfrm>
                  <a:off x="5904" y="3213"/>
                  <a:ext cx="735" cy="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grpSp>
          <p:grpSp>
            <p:nvGrpSpPr>
              <p:cNvPr id="10255" name="Shape 239"/>
              <p:cNvGrpSpPr>
                <a:grpSpLocks/>
              </p:cNvGrpSpPr>
              <p:nvPr/>
            </p:nvGrpSpPr>
            <p:grpSpPr bwMode="auto">
              <a:xfrm>
                <a:off x="4075" y="3035"/>
                <a:ext cx="388" cy="255"/>
                <a:chOff x="4075" y="2926"/>
                <a:chExt cx="388" cy="255"/>
              </a:xfrm>
            </p:grpSpPr>
            <p:sp>
              <p:nvSpPr>
                <p:cNvPr id="10258" name="Shape 240"/>
                <p:cNvSpPr>
                  <a:spLocks noChangeArrowheads="1"/>
                </p:cNvSpPr>
                <p:nvPr/>
              </p:nvSpPr>
              <p:spPr bwMode="auto">
                <a:xfrm>
                  <a:off x="4252" y="2955"/>
                  <a:ext cx="135" cy="155"/>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10259" name="Shape 241"/>
                <p:cNvSpPr>
                  <a:spLocks noChangeArrowheads="1"/>
                </p:cNvSpPr>
                <p:nvPr/>
              </p:nvSpPr>
              <p:spPr bwMode="auto">
                <a:xfrm rot="2863199">
                  <a:off x="4131" y="3004"/>
                  <a:ext cx="252" cy="10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10260" name="Shape 242"/>
                <p:cNvSpPr>
                  <a:spLocks noChangeArrowheads="1"/>
                </p:cNvSpPr>
                <p:nvPr/>
              </p:nvSpPr>
              <p:spPr bwMode="auto">
                <a:xfrm>
                  <a:off x="4075" y="3057"/>
                  <a:ext cx="388" cy="5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grpSp>
          <p:sp>
            <p:nvSpPr>
              <p:cNvPr id="10256" name="Shape 244"/>
              <p:cNvSpPr>
                <a:spLocks noChangeArrowheads="1"/>
              </p:cNvSpPr>
              <p:nvPr/>
            </p:nvSpPr>
            <p:spPr bwMode="auto">
              <a:xfrm>
                <a:off x="4015" y="3165"/>
                <a:ext cx="1024" cy="191"/>
              </a:xfrm>
              <a:prstGeom prst="rect">
                <a:avLst/>
              </a:prstGeom>
              <a:solidFill>
                <a:srgbClr val="FF6600"/>
              </a:solidFill>
              <a:ln w="9525">
                <a:solidFill>
                  <a:schemeClr val="tx1"/>
                </a:solidFill>
                <a:miter lim="800000"/>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600">
                  <a:solidFill>
                    <a:srgbClr val="FFFFFF"/>
                  </a:solidFill>
                  <a:ea typeface="Calibri" panose="020F0502020204030204" pitchFamily="34" charset="0"/>
                  <a:cs typeface="Calibri" panose="020F0502020204030204" pitchFamily="34" charset="0"/>
                  <a:sym typeface="Calibri" panose="020F0502020204030204" pitchFamily="34" charset="0"/>
                </a:endParaRPr>
              </a:p>
            </p:txBody>
          </p:sp>
          <p:cxnSp>
            <p:nvCxnSpPr>
              <p:cNvPr id="10257" name="Shape 245"/>
              <p:cNvCxnSpPr>
                <a:cxnSpLocks noChangeShapeType="1"/>
              </p:cNvCxnSpPr>
              <p:nvPr/>
            </p:nvCxnSpPr>
            <p:spPr bwMode="auto">
              <a:xfrm rot="10800000">
                <a:off x="4139" y="2837"/>
                <a:ext cx="176" cy="331"/>
              </a:xfrm>
              <a:prstGeom prst="straightConnector1">
                <a:avLst/>
              </a:prstGeom>
              <a:noFill/>
              <a:ln w="28575">
                <a:solidFill>
                  <a:schemeClr val="tx1"/>
                </a:solidFill>
                <a:round/>
                <a:headEnd/>
                <a:tailEnd type="stealth" w="lg" len="lg"/>
              </a:ln>
              <a:extLst>
                <a:ext uri="{909E8E84-426E-40DD-AFC4-6F175D3DCCD1}">
                  <a14:hiddenFill xmlns:a14="http://schemas.microsoft.com/office/drawing/2010/main">
                    <a:noFill/>
                  </a14:hiddenFill>
                </a:ext>
              </a:extLst>
            </p:spPr>
          </p:cxnSp>
        </p:grpSp>
        <p:sp>
          <p:nvSpPr>
            <p:cNvPr id="10253" name="Shape 258"/>
            <p:cNvSpPr>
              <a:spLocks noChangeArrowheads="1"/>
            </p:cNvSpPr>
            <p:nvPr/>
          </p:nvSpPr>
          <p:spPr bwMode="auto">
            <a:xfrm>
              <a:off x="9335463" y="5005944"/>
              <a:ext cx="1227137" cy="336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FFFFFF"/>
                </a:buClr>
                <a:buSzPct val="25000"/>
                <a:buFontTx/>
                <a:buNone/>
              </a:pPr>
              <a:r>
                <a:rPr lang="en-US" altLang="en-US" sz="2000" b="1">
                  <a:solidFill>
                    <a:srgbClr val="FFFFFF"/>
                  </a:solidFill>
                  <a:ea typeface="Calibri" panose="020F0502020204030204" pitchFamily="34" charset="0"/>
                  <a:cs typeface="Calibri" panose="020F0502020204030204" pitchFamily="34" charset="0"/>
                  <a:sym typeface="Calibri" panose="020F0502020204030204" pitchFamily="34" charset="0"/>
                </a:rPr>
                <a:t>hydrophobic</a:t>
              </a:r>
            </a:p>
          </p:txBody>
        </p:sp>
      </p:grpSp>
      <p:grpSp>
        <p:nvGrpSpPr>
          <p:cNvPr id="17" name="Shape 260"/>
          <p:cNvGrpSpPr>
            <a:grpSpLocks/>
          </p:cNvGrpSpPr>
          <p:nvPr/>
        </p:nvGrpSpPr>
        <p:grpSpPr bwMode="auto">
          <a:xfrm>
            <a:off x="8655050" y="2419350"/>
            <a:ext cx="2728913" cy="1725613"/>
            <a:chOff x="3999" y="3495"/>
            <a:chExt cx="1039" cy="700"/>
          </a:xfrm>
        </p:grpSpPr>
        <p:sp>
          <p:nvSpPr>
            <p:cNvPr id="10245" name="Shape 261"/>
            <p:cNvSpPr>
              <a:spLocks noChangeArrowheads="1"/>
            </p:cNvSpPr>
            <p:nvPr/>
          </p:nvSpPr>
          <p:spPr bwMode="auto">
            <a:xfrm>
              <a:off x="4266" y="3495"/>
              <a:ext cx="520" cy="520"/>
            </a:xfrm>
            <a:prstGeom prst="ellipse">
              <a:avLst/>
            </a:prstGeom>
            <a:solidFill>
              <a:srgbClr val="509FF6"/>
            </a:solidFill>
            <a:ln>
              <a:noFill/>
            </a:ln>
            <a:extLst>
              <a:ext uri="{91240B29-F687-4F45-9708-019B960494DF}">
                <a14:hiddenLine xmlns:a14="http://schemas.microsoft.com/office/drawing/2010/main" w="9525">
                  <a:solidFill>
                    <a:srgbClr val="000000"/>
                  </a:solidFill>
                  <a:round/>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800">
                <a:solidFill>
                  <a:srgbClr val="509FF6"/>
                </a:solidFill>
                <a:ea typeface="Calibri" panose="020F0502020204030204" pitchFamily="34" charset="0"/>
                <a:cs typeface="Calibri" panose="020F0502020204030204" pitchFamily="34" charset="0"/>
                <a:sym typeface="Calibri" panose="020F0502020204030204" pitchFamily="34" charset="0"/>
              </a:endParaRPr>
            </a:p>
          </p:txBody>
        </p:sp>
        <p:grpSp>
          <p:nvGrpSpPr>
            <p:cNvPr id="10246" name="Shape 262"/>
            <p:cNvGrpSpPr>
              <a:grpSpLocks/>
            </p:cNvGrpSpPr>
            <p:nvPr/>
          </p:nvGrpSpPr>
          <p:grpSpPr bwMode="auto">
            <a:xfrm>
              <a:off x="4173" y="3902"/>
              <a:ext cx="388" cy="255"/>
              <a:chOff x="6177" y="3902"/>
              <a:chExt cx="388" cy="255"/>
            </a:xfrm>
          </p:grpSpPr>
          <p:sp>
            <p:nvSpPr>
              <p:cNvPr id="10249" name="Shape 263"/>
              <p:cNvSpPr>
                <a:spLocks noChangeArrowheads="1"/>
              </p:cNvSpPr>
              <p:nvPr/>
            </p:nvSpPr>
            <p:spPr bwMode="auto">
              <a:xfrm>
                <a:off x="6354" y="3908"/>
                <a:ext cx="135" cy="155"/>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10250" name="Shape 264"/>
              <p:cNvSpPr>
                <a:spLocks noChangeArrowheads="1"/>
              </p:cNvSpPr>
              <p:nvPr/>
            </p:nvSpPr>
            <p:spPr bwMode="auto">
              <a:xfrm rot="2863199">
                <a:off x="6213" y="3979"/>
                <a:ext cx="252" cy="10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10251" name="Shape 265"/>
              <p:cNvSpPr>
                <a:spLocks noChangeArrowheads="1"/>
              </p:cNvSpPr>
              <p:nvPr/>
            </p:nvSpPr>
            <p:spPr bwMode="auto">
              <a:xfrm>
                <a:off x="6177" y="4009"/>
                <a:ext cx="388" cy="5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grpSp>
        <p:sp>
          <p:nvSpPr>
            <p:cNvPr id="10247" name="Shape 267"/>
            <p:cNvSpPr>
              <a:spLocks noChangeArrowheads="1"/>
            </p:cNvSpPr>
            <p:nvPr/>
          </p:nvSpPr>
          <p:spPr bwMode="auto">
            <a:xfrm>
              <a:off x="4015" y="4004"/>
              <a:ext cx="1023" cy="191"/>
            </a:xfrm>
            <a:prstGeom prst="rect">
              <a:avLst/>
            </a:prstGeom>
            <a:solidFill>
              <a:srgbClr val="006600"/>
            </a:solidFill>
            <a:ln w="9525">
              <a:solidFill>
                <a:schemeClr val="tx1"/>
              </a:solidFill>
              <a:miter lim="800000"/>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FFFFFF"/>
                </a:buClr>
                <a:buSzPct val="25000"/>
                <a:buFontTx/>
                <a:buNone/>
              </a:pPr>
              <a:r>
                <a:rPr lang="en-US" altLang="en-US" sz="2000" b="1">
                  <a:solidFill>
                    <a:srgbClr val="FFFFFF"/>
                  </a:solidFill>
                  <a:ea typeface="Calibri" panose="020F0502020204030204" pitchFamily="34" charset="0"/>
                  <a:cs typeface="Calibri" panose="020F0502020204030204" pitchFamily="34" charset="0"/>
                  <a:sym typeface="Calibri" panose="020F0502020204030204" pitchFamily="34" charset="0"/>
                </a:rPr>
                <a:t>superhydrophobic</a:t>
              </a:r>
            </a:p>
          </p:txBody>
        </p:sp>
        <p:cxnSp>
          <p:nvCxnSpPr>
            <p:cNvPr id="10248" name="Shape 268"/>
            <p:cNvCxnSpPr>
              <a:cxnSpLocks noChangeShapeType="1"/>
            </p:cNvCxnSpPr>
            <p:nvPr/>
          </p:nvCxnSpPr>
          <p:spPr bwMode="auto">
            <a:xfrm rot="10800000">
              <a:off x="3999" y="3904"/>
              <a:ext cx="432" cy="95"/>
            </a:xfrm>
            <a:prstGeom prst="straightConnector1">
              <a:avLst/>
            </a:prstGeom>
            <a:noFill/>
            <a:ln w="28575">
              <a:solidFill>
                <a:schemeClr val="tx1"/>
              </a:solidFill>
              <a:round/>
              <a:headEnd/>
              <a:tailEnd type="stealth" w="lg" len="lg"/>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hape 175"/>
          <p:cNvSpPr>
            <a:spLocks noGrp="1" noChangeArrowheads="1"/>
          </p:cNvSpPr>
          <p:nvPr>
            <p:ph type="title"/>
          </p:nvPr>
        </p:nvSpPr>
        <p:spPr>
          <a:xfrm>
            <a:off x="565150" y="9525"/>
            <a:ext cx="10814050" cy="639763"/>
          </a:xfrm>
        </p:spPr>
        <p:txBody>
          <a:bodyPr lIns="91425" tIns="45700" rIns="91425" bIns="45700"/>
          <a:lstStyle/>
          <a:p>
            <a:pPr algn="ctr" eaLnBrk="1" hangingPunct="1">
              <a:buSzPct val="25000"/>
            </a:pPr>
            <a:r>
              <a:rPr lang="en-US" altLang="en-US" sz="4000" b="1" smtClean="0">
                <a:solidFill>
                  <a:srgbClr val="0000FF"/>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Surface Classifications by Contact Angle</a:t>
            </a:r>
          </a:p>
        </p:txBody>
      </p:sp>
      <p:grpSp>
        <p:nvGrpSpPr>
          <p:cNvPr id="11267" name="Group 1"/>
          <p:cNvGrpSpPr>
            <a:grpSpLocks/>
          </p:cNvGrpSpPr>
          <p:nvPr/>
        </p:nvGrpSpPr>
        <p:grpSpPr bwMode="auto">
          <a:xfrm>
            <a:off x="588963" y="858838"/>
            <a:ext cx="4760912" cy="2065337"/>
            <a:chOff x="7564304" y="626274"/>
            <a:chExt cx="4319350" cy="1705760"/>
          </a:xfrm>
        </p:grpSpPr>
        <p:sp>
          <p:nvSpPr>
            <p:cNvPr id="11280" name="Shape 176"/>
            <p:cNvSpPr>
              <a:spLocks noChangeArrowheads="1"/>
            </p:cNvSpPr>
            <p:nvPr/>
          </p:nvSpPr>
          <p:spPr bwMode="auto">
            <a:xfrm>
              <a:off x="7564304" y="626274"/>
              <a:ext cx="310069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b="1">
                  <a:solidFill>
                    <a:srgbClr val="FF0000"/>
                  </a:solidFill>
                  <a:ea typeface="Calibri" panose="020F0502020204030204" pitchFamily="34" charset="0"/>
                  <a:cs typeface="Calibri" panose="020F0502020204030204" pitchFamily="34" charset="0"/>
                  <a:sym typeface="Calibri" panose="020F0502020204030204" pitchFamily="34" charset="0"/>
                </a:rPr>
                <a:t>θ</a:t>
              </a:r>
              <a:r>
                <a:rPr lang="en-US" altLang="en-US" b="1" baseline="-25000">
                  <a:solidFill>
                    <a:srgbClr val="FF0000"/>
                  </a:solidFill>
                  <a:ea typeface="Calibri" panose="020F0502020204030204" pitchFamily="34" charset="0"/>
                  <a:cs typeface="Calibri" panose="020F0502020204030204" pitchFamily="34" charset="0"/>
                  <a:sym typeface="Calibri" panose="020F0502020204030204" pitchFamily="34" charset="0"/>
                </a:rPr>
                <a:t>c </a:t>
              </a:r>
              <a:r>
                <a:rPr lang="en-US" altLang="en-US" b="1">
                  <a:solidFill>
                    <a:srgbClr val="FF0000"/>
                  </a:solidFill>
                  <a:ea typeface="Calibri" panose="020F0502020204030204" pitchFamily="34" charset="0"/>
                  <a:cs typeface="Calibri" panose="020F0502020204030204" pitchFamily="34" charset="0"/>
                  <a:sym typeface="Calibri" panose="020F0502020204030204" pitchFamily="34" charset="0"/>
                </a:rPr>
                <a:t>= Contact angle</a:t>
              </a:r>
            </a:p>
          </p:txBody>
        </p:sp>
        <p:grpSp>
          <p:nvGrpSpPr>
            <p:cNvPr id="11281" name="Shape 177"/>
            <p:cNvGrpSpPr>
              <a:grpSpLocks/>
            </p:cNvGrpSpPr>
            <p:nvPr/>
          </p:nvGrpSpPr>
          <p:grpSpPr bwMode="auto">
            <a:xfrm>
              <a:off x="9450017" y="1036635"/>
              <a:ext cx="2433637" cy="1295399"/>
              <a:chOff x="1875" y="576"/>
              <a:chExt cx="2156" cy="1195"/>
            </a:xfrm>
          </p:grpSpPr>
          <p:sp>
            <p:nvSpPr>
              <p:cNvPr id="11282" name="Shape 178"/>
              <p:cNvSpPr>
                <a:spLocks noChangeArrowheads="1"/>
              </p:cNvSpPr>
              <p:nvPr/>
            </p:nvSpPr>
            <p:spPr bwMode="auto">
              <a:xfrm>
                <a:off x="2404" y="576"/>
                <a:ext cx="1120" cy="1081"/>
              </a:xfrm>
              <a:prstGeom prst="ellipse">
                <a:avLst/>
              </a:prstGeom>
              <a:solidFill>
                <a:srgbClr val="509FF6"/>
              </a:solidFill>
              <a:ln w="9525">
                <a:solidFill>
                  <a:schemeClr val="tx1"/>
                </a:solidFill>
                <a:round/>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grpSp>
            <p:nvGrpSpPr>
              <p:cNvPr id="11283" name="Shape 179"/>
              <p:cNvGrpSpPr>
                <a:grpSpLocks/>
              </p:cNvGrpSpPr>
              <p:nvPr/>
            </p:nvGrpSpPr>
            <p:grpSpPr bwMode="auto">
              <a:xfrm>
                <a:off x="1875" y="983"/>
                <a:ext cx="860" cy="589"/>
                <a:chOff x="1984" y="3252"/>
                <a:chExt cx="1104" cy="654"/>
              </a:xfrm>
            </p:grpSpPr>
            <p:sp>
              <p:nvSpPr>
                <p:cNvPr id="11292" name="Shape 180"/>
                <p:cNvSpPr>
                  <a:spLocks noChangeArrowheads="1"/>
                </p:cNvSpPr>
                <p:nvPr/>
              </p:nvSpPr>
              <p:spPr bwMode="auto">
                <a:xfrm>
                  <a:off x="2487" y="3338"/>
                  <a:ext cx="383" cy="381"/>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11293" name="Shape 181"/>
                <p:cNvSpPr>
                  <a:spLocks noChangeArrowheads="1"/>
                </p:cNvSpPr>
                <p:nvPr/>
              </p:nvSpPr>
              <p:spPr bwMode="auto">
                <a:xfrm rot="2863199">
                  <a:off x="2195" y="3435"/>
                  <a:ext cx="621" cy="28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11294" name="Shape 182"/>
                <p:cNvSpPr>
                  <a:spLocks noChangeArrowheads="1"/>
                </p:cNvSpPr>
                <p:nvPr/>
              </p:nvSpPr>
              <p:spPr bwMode="auto">
                <a:xfrm>
                  <a:off x="1984" y="3568"/>
                  <a:ext cx="1104" cy="1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grpSp>
          <p:sp>
            <p:nvSpPr>
              <p:cNvPr id="11284" name="Shape 183"/>
              <p:cNvSpPr>
                <a:spLocks noChangeArrowheads="1"/>
              </p:cNvSpPr>
              <p:nvPr/>
            </p:nvSpPr>
            <p:spPr bwMode="auto">
              <a:xfrm>
                <a:off x="2048" y="1252"/>
                <a:ext cx="1831" cy="5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11285" name="Shape 184"/>
              <p:cNvSpPr>
                <a:spLocks noChangeArrowheads="1"/>
              </p:cNvSpPr>
              <p:nvPr/>
            </p:nvSpPr>
            <p:spPr bwMode="auto">
              <a:xfrm>
                <a:off x="1900" y="1252"/>
                <a:ext cx="2131" cy="215"/>
              </a:xfrm>
              <a:prstGeom prst="rect">
                <a:avLst/>
              </a:prstGeom>
              <a:solidFill>
                <a:schemeClr val="bg2">
                  <a:alpha val="49803"/>
                </a:schemeClr>
              </a:solidFill>
              <a:ln w="12700">
                <a:solidFill>
                  <a:schemeClr val="tx1"/>
                </a:solidFill>
                <a:miter lim="800000"/>
                <a:headEnd/>
                <a:tailEnd/>
              </a:ln>
            </p:spPr>
            <p:txBody>
              <a:bodyPr lIns="91425" tIns="45700" rIns="91425" bIns="457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Clr>
                    <a:srgbClr val="000000"/>
                  </a:buClr>
                  <a:buSzPct val="25000"/>
                  <a:buFontTx/>
                  <a:buNone/>
                </a:pPr>
                <a:r>
                  <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rPr>
                  <a:t>Surface</a:t>
                </a:r>
              </a:p>
            </p:txBody>
          </p:sp>
          <p:cxnSp>
            <p:nvCxnSpPr>
              <p:cNvPr id="11286" name="Shape 185"/>
              <p:cNvCxnSpPr>
                <a:cxnSpLocks noChangeShapeType="1"/>
              </p:cNvCxnSpPr>
              <p:nvPr/>
            </p:nvCxnSpPr>
            <p:spPr bwMode="auto">
              <a:xfrm>
                <a:off x="1900" y="1252"/>
                <a:ext cx="2131" cy="0"/>
              </a:xfrm>
              <a:prstGeom prst="straightConnector1">
                <a:avLst/>
              </a:prstGeom>
              <a:noFill/>
              <a:ln w="28575">
                <a:solidFill>
                  <a:schemeClr val="tx1"/>
                </a:solidFill>
                <a:prstDash val="dash"/>
                <a:round/>
                <a:headEnd type="stealth" w="lg" len="lg"/>
                <a:tailEnd type="stealth" w="lg" len="lg"/>
              </a:ln>
              <a:extLst>
                <a:ext uri="{909E8E84-426E-40DD-AFC4-6F175D3DCCD1}">
                  <a14:hiddenFill xmlns:a14="http://schemas.microsoft.com/office/drawing/2010/main">
                    <a:noFill/>
                  </a14:hiddenFill>
                </a:ext>
              </a:extLst>
            </p:spPr>
          </p:cxnSp>
          <p:cxnSp>
            <p:nvCxnSpPr>
              <p:cNvPr id="11287" name="Shape 186"/>
              <p:cNvCxnSpPr>
                <a:cxnSpLocks noChangeShapeType="1"/>
              </p:cNvCxnSpPr>
              <p:nvPr/>
            </p:nvCxnSpPr>
            <p:spPr bwMode="auto">
              <a:xfrm rot="10800000">
                <a:off x="1974" y="689"/>
                <a:ext cx="448" cy="562"/>
              </a:xfrm>
              <a:prstGeom prst="straightConnector1">
                <a:avLst/>
              </a:prstGeom>
              <a:noFill/>
              <a:ln w="28575">
                <a:solidFill>
                  <a:schemeClr val="tx1"/>
                </a:solidFill>
                <a:prstDash val="dash"/>
                <a:round/>
                <a:headEnd/>
                <a:tailEnd type="stealth" w="lg" len="lg"/>
              </a:ln>
              <a:extLst>
                <a:ext uri="{909E8E84-426E-40DD-AFC4-6F175D3DCCD1}">
                  <a14:hiddenFill xmlns:a14="http://schemas.microsoft.com/office/drawing/2010/main">
                    <a:noFill/>
                  </a14:hiddenFill>
                </a:ext>
              </a:extLst>
            </p:spPr>
          </p:cxnSp>
          <p:sp>
            <p:nvSpPr>
              <p:cNvPr id="11288" name="Shape 187"/>
              <p:cNvSpPr txBox="1">
                <a:spLocks noChangeArrowheads="1"/>
              </p:cNvSpPr>
              <p:nvPr/>
            </p:nvSpPr>
            <p:spPr bwMode="auto">
              <a:xfrm>
                <a:off x="3631" y="790"/>
                <a:ext cx="377"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rPr>
                  <a:t>air</a:t>
                </a:r>
              </a:p>
            </p:txBody>
          </p:sp>
          <p:sp>
            <p:nvSpPr>
              <p:cNvPr id="11289" name="Shape 188"/>
              <p:cNvSpPr txBox="1">
                <a:spLocks noChangeArrowheads="1"/>
              </p:cNvSpPr>
              <p:nvPr/>
            </p:nvSpPr>
            <p:spPr bwMode="auto">
              <a:xfrm>
                <a:off x="3686" y="761"/>
                <a:ext cx="163" cy="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FontTx/>
                  <a:buNone/>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11290" name="Shape 189"/>
              <p:cNvSpPr txBox="1">
                <a:spLocks noChangeArrowheads="1"/>
              </p:cNvSpPr>
              <p:nvPr/>
            </p:nvSpPr>
            <p:spPr bwMode="auto">
              <a:xfrm>
                <a:off x="2476" y="931"/>
                <a:ext cx="333"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rPr>
                  <a:t>θ</a:t>
                </a:r>
                <a:r>
                  <a:rPr lang="en-US" altLang="en-US" sz="1800" baseline="-25000">
                    <a:solidFill>
                      <a:srgbClr val="000000"/>
                    </a:solidFill>
                    <a:ea typeface="Calibri" panose="020F0502020204030204" pitchFamily="34" charset="0"/>
                    <a:cs typeface="Calibri" panose="020F0502020204030204" pitchFamily="34" charset="0"/>
                    <a:sym typeface="Calibri" panose="020F0502020204030204" pitchFamily="34" charset="0"/>
                  </a:rPr>
                  <a:t>c</a:t>
                </a:r>
              </a:p>
            </p:txBody>
          </p:sp>
          <p:sp>
            <p:nvSpPr>
              <p:cNvPr id="11291" name="Shape 190"/>
              <p:cNvSpPr>
                <a:spLocks noChangeArrowheads="1"/>
              </p:cNvSpPr>
              <p:nvPr/>
            </p:nvSpPr>
            <p:spPr bwMode="auto">
              <a:xfrm>
                <a:off x="2782" y="790"/>
                <a:ext cx="623" cy="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000000"/>
                  </a:buClr>
                  <a:buSzPct val="25000"/>
                  <a:buFontTx/>
                  <a:buNone/>
                </a:pPr>
                <a:r>
                  <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rPr>
                  <a:t>liquid</a:t>
                </a:r>
              </a:p>
            </p:txBody>
          </p:sp>
        </p:grpSp>
      </p:grpSp>
      <p:sp>
        <p:nvSpPr>
          <p:cNvPr id="212" name="Shape 212"/>
          <p:cNvSpPr>
            <a:spLocks noChangeArrowheads="1"/>
          </p:cNvSpPr>
          <p:nvPr/>
        </p:nvSpPr>
        <p:spPr bwMode="auto">
          <a:xfrm>
            <a:off x="2209800" y="4210050"/>
            <a:ext cx="5334000"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marL="166688" indent="-1666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FF6600"/>
              </a:buClr>
              <a:buFont typeface="Calibri" panose="020F0502020204030204" pitchFamily="34" charset="0"/>
              <a:buChar char="•"/>
            </a:pPr>
            <a:endParaRPr lang="en-US" altLang="en-US" sz="1800">
              <a:solidFill>
                <a:srgbClr val="000000"/>
              </a:solidFill>
              <a:ea typeface="Calibri" panose="020F0502020204030204" pitchFamily="34" charset="0"/>
              <a:cs typeface="Calibri" panose="020F0502020204030204" pitchFamily="34" charset="0"/>
              <a:sym typeface="Calibri" panose="020F0502020204030204" pitchFamily="34" charset="0"/>
            </a:endParaRPr>
          </a:p>
        </p:txBody>
      </p:sp>
      <p:sp>
        <p:nvSpPr>
          <p:cNvPr id="214" name="Shape 214"/>
          <p:cNvSpPr>
            <a:spLocks noChangeArrowheads="1"/>
          </p:cNvSpPr>
          <p:nvPr/>
        </p:nvSpPr>
        <p:spPr bwMode="auto">
          <a:xfrm>
            <a:off x="8512175" y="4806950"/>
            <a:ext cx="1227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Clr>
                <a:srgbClr val="FFFFFF"/>
              </a:buClr>
              <a:buSzPct val="25000"/>
              <a:buFontTx/>
              <a:buNone/>
            </a:pPr>
            <a:r>
              <a:rPr lang="en-US" altLang="en-US" sz="1600">
                <a:solidFill>
                  <a:srgbClr val="FFFFFF"/>
                </a:solidFill>
                <a:ea typeface="Calibri" panose="020F0502020204030204" pitchFamily="34" charset="0"/>
                <a:cs typeface="Calibri" panose="020F0502020204030204" pitchFamily="34" charset="0"/>
                <a:sym typeface="Calibri" panose="020F0502020204030204" pitchFamily="34" charset="0"/>
              </a:rPr>
              <a:t>hydrophobic</a:t>
            </a:r>
          </a:p>
        </p:txBody>
      </p:sp>
      <p:pic>
        <p:nvPicPr>
          <p:cNvPr id="11270" name="Picture 4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6175" y="623888"/>
            <a:ext cx="4765675" cy="286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mc:Choice xmlns:p14="http://schemas.microsoft.com/office/powerpoint/2010/main" Requires="p14">
          <p:contentPart p14:bwMode="auto" r:id="rId4">
            <p14:nvContentPartPr>
              <p14:cNvPr id="5" name="Ink 4">
                <a:extLst>
                  <a:ext uri="{FF2B5EF4-FFF2-40B4-BE49-F238E27FC236}">
                    <a16:creationId xmlns:a16="http://schemas.microsoft.com/office/drawing/2014/main" xmlns="" id="{28363757-9F03-44B4-8B5A-E238E203BDA1}"/>
                  </a:ext>
                </a:extLst>
              </p14:cNvPr>
              <p14:cNvContentPartPr/>
              <p14:nvPr/>
            </p14:nvContentPartPr>
            <p14:xfrm>
              <a:off x="9086328" y="3179232"/>
              <a:ext cx="952992" cy="195840"/>
            </p14:xfrm>
          </p:contentPart>
        </mc:Choice>
        <mc:Fallback>
          <p:pic>
            <p:nvPicPr>
              <p:cNvPr id="5" name="Ink 4">
                <a:extLst>
                  <a:ext uri="{FF2B5EF4-FFF2-40B4-BE49-F238E27FC236}">
                    <a16:creationId xmlns:a16="http://schemas.microsoft.com/office/drawing/2014/main" xmlns:p14="http://schemas.microsoft.com/office/powerpoint/2010/main" xmlns="" id="{28363757-9F03-44B4-8B5A-E238E203BDA1}"/>
                  </a:ext>
                </a:extLst>
              </p:cNvPr>
              <p:cNvPicPr/>
              <p:nvPr/>
            </p:nvPicPr>
            <p:blipFill>
              <a:blip r:embed="rId5"/>
              <a:stretch>
                <a:fillRect/>
              </a:stretch>
            </p:blipFill>
            <p:spPr>
              <a:xfrm>
                <a:off x="9043125" y="3092832"/>
                <a:ext cx="1039399" cy="3686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k 5">
                <a:extLst>
                  <a:ext uri="{FF2B5EF4-FFF2-40B4-BE49-F238E27FC236}">
                    <a16:creationId xmlns:a16="http://schemas.microsoft.com/office/drawing/2014/main" xmlns="" id="{A4F66A3F-721B-4B85-9E0D-0B933E1B64CF}"/>
                  </a:ext>
                </a:extLst>
              </p14:cNvPr>
              <p14:cNvContentPartPr/>
              <p14:nvPr/>
            </p14:nvContentPartPr>
            <p14:xfrm>
              <a:off x="7909560" y="2093760"/>
              <a:ext cx="288" cy="288"/>
            </p14:xfrm>
          </p:contentPart>
        </mc:Choice>
        <mc:Fallback>
          <p:pic>
            <p:nvPicPr>
              <p:cNvPr id="6" name="Ink 5">
                <a:extLst>
                  <a:ext uri="{FF2B5EF4-FFF2-40B4-BE49-F238E27FC236}">
                    <a16:creationId xmlns:a16="http://schemas.microsoft.com/office/drawing/2014/main" xmlns:p14="http://schemas.microsoft.com/office/powerpoint/2010/main" xmlns="" id="{A4F66A3F-721B-4B85-9E0D-0B933E1B64CF}"/>
                  </a:ext>
                </a:extLst>
              </p:cNvPr>
              <p:cNvPicPr/>
              <p:nvPr/>
            </p:nvPicPr>
            <p:blipFill>
              <a:blip r:embed="rId7"/>
              <a:stretch>
                <a:fillRect/>
              </a:stretch>
            </p:blipFill>
            <p:spPr>
              <a:xfrm>
                <a:off x="7875000" y="2024640"/>
                <a:ext cx="69408" cy="138528"/>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k 6">
                <a:extLst>
                  <a:ext uri="{FF2B5EF4-FFF2-40B4-BE49-F238E27FC236}">
                    <a16:creationId xmlns:a16="http://schemas.microsoft.com/office/drawing/2014/main" xmlns="" id="{647CD0AC-0A05-4BB7-B548-5B33FC1731E6}"/>
                  </a:ext>
                </a:extLst>
              </p14:cNvPr>
              <p14:cNvContentPartPr/>
              <p14:nvPr/>
            </p14:nvContentPartPr>
            <p14:xfrm>
              <a:off x="8028216" y="2121408"/>
              <a:ext cx="288" cy="288"/>
            </p14:xfrm>
          </p:contentPart>
        </mc:Choice>
        <mc:Fallback>
          <p:pic>
            <p:nvPicPr>
              <p:cNvPr id="7" name="Ink 6">
                <a:extLst>
                  <a:ext uri="{FF2B5EF4-FFF2-40B4-BE49-F238E27FC236}">
                    <a16:creationId xmlns:a16="http://schemas.microsoft.com/office/drawing/2014/main" xmlns:p14="http://schemas.microsoft.com/office/powerpoint/2010/main" xmlns="" id="{647CD0AC-0A05-4BB7-B548-5B33FC1731E6}"/>
                  </a:ext>
                </a:extLst>
              </p:cNvPr>
              <p:cNvPicPr/>
              <p:nvPr/>
            </p:nvPicPr>
            <p:blipFill>
              <a:blip r:embed="rId7"/>
              <a:stretch>
                <a:fillRect/>
              </a:stretch>
            </p:blipFill>
            <p:spPr>
              <a:xfrm>
                <a:off x="7993656" y="2052288"/>
                <a:ext cx="69408" cy="138528"/>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8" name="Ink 7">
                <a:extLst>
                  <a:ext uri="{FF2B5EF4-FFF2-40B4-BE49-F238E27FC236}">
                    <a16:creationId xmlns:a16="http://schemas.microsoft.com/office/drawing/2014/main" xmlns="" id="{87EC8513-C062-4204-9828-E21D20CA3A0F}"/>
                  </a:ext>
                </a:extLst>
              </p14:cNvPr>
              <p14:cNvContentPartPr/>
              <p14:nvPr/>
            </p14:nvContentPartPr>
            <p14:xfrm>
              <a:off x="7973496" y="2148768"/>
              <a:ext cx="288" cy="288"/>
            </p14:xfrm>
          </p:contentPart>
        </mc:Choice>
        <mc:Fallback>
          <p:pic>
            <p:nvPicPr>
              <p:cNvPr id="8" name="Ink 7">
                <a:extLst>
                  <a:ext uri="{FF2B5EF4-FFF2-40B4-BE49-F238E27FC236}">
                    <a16:creationId xmlns:a16="http://schemas.microsoft.com/office/drawing/2014/main" xmlns:p14="http://schemas.microsoft.com/office/powerpoint/2010/main" xmlns="" id="{87EC8513-C062-4204-9828-E21D20CA3A0F}"/>
                  </a:ext>
                </a:extLst>
              </p:cNvPr>
              <p:cNvPicPr/>
              <p:nvPr/>
            </p:nvPicPr>
            <p:blipFill>
              <a:blip r:embed="rId7"/>
              <a:stretch>
                <a:fillRect/>
              </a:stretch>
            </p:blipFill>
            <p:spPr>
              <a:xfrm>
                <a:off x="7938936" y="2079648"/>
                <a:ext cx="69408" cy="138528"/>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9" name="Ink 8">
                <a:extLst>
                  <a:ext uri="{FF2B5EF4-FFF2-40B4-BE49-F238E27FC236}">
                    <a16:creationId xmlns:a16="http://schemas.microsoft.com/office/drawing/2014/main" xmlns="" id="{DEA6C795-5DB2-4A31-A8EF-E87F42FD6D12}"/>
                  </a:ext>
                </a:extLst>
              </p14:cNvPr>
              <p14:cNvContentPartPr/>
              <p14:nvPr/>
            </p14:nvContentPartPr>
            <p14:xfrm>
              <a:off x="7763256" y="2130336"/>
              <a:ext cx="288" cy="288"/>
            </p14:xfrm>
          </p:contentPart>
        </mc:Choice>
        <mc:Fallback>
          <p:pic>
            <p:nvPicPr>
              <p:cNvPr id="9" name="Ink 8">
                <a:extLst>
                  <a:ext uri="{FF2B5EF4-FFF2-40B4-BE49-F238E27FC236}">
                    <a16:creationId xmlns:a16="http://schemas.microsoft.com/office/drawing/2014/main" xmlns:p14="http://schemas.microsoft.com/office/powerpoint/2010/main" xmlns="" id="{DEA6C795-5DB2-4A31-A8EF-E87F42FD6D12}"/>
                  </a:ext>
                </a:extLst>
              </p:cNvPr>
              <p:cNvPicPr/>
              <p:nvPr/>
            </p:nvPicPr>
            <p:blipFill>
              <a:blip r:embed="rId7"/>
              <a:stretch>
                <a:fillRect/>
              </a:stretch>
            </p:blipFill>
            <p:spPr>
              <a:xfrm>
                <a:off x="7728696" y="2061216"/>
                <a:ext cx="69408" cy="138528"/>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0" name="Ink 9">
                <a:extLst>
                  <a:ext uri="{FF2B5EF4-FFF2-40B4-BE49-F238E27FC236}">
                    <a16:creationId xmlns:a16="http://schemas.microsoft.com/office/drawing/2014/main" xmlns="" id="{59A98278-C288-45E3-BEF3-DB4C6A2D1488}"/>
                  </a:ext>
                </a:extLst>
              </p14:cNvPr>
              <p14:cNvContentPartPr/>
              <p14:nvPr/>
            </p14:nvContentPartPr>
            <p14:xfrm>
              <a:off x="7699032" y="2130336"/>
              <a:ext cx="288" cy="288"/>
            </p14:xfrm>
          </p:contentPart>
        </mc:Choice>
        <mc:Fallback>
          <p:pic>
            <p:nvPicPr>
              <p:cNvPr id="10" name="Ink 9">
                <a:extLst>
                  <a:ext uri="{FF2B5EF4-FFF2-40B4-BE49-F238E27FC236}">
                    <a16:creationId xmlns:a16="http://schemas.microsoft.com/office/drawing/2014/main" xmlns:p14="http://schemas.microsoft.com/office/powerpoint/2010/main" xmlns="" id="{59A98278-C288-45E3-BEF3-DB4C6A2D1488}"/>
                  </a:ext>
                </a:extLst>
              </p:cNvPr>
              <p:cNvPicPr/>
              <p:nvPr/>
            </p:nvPicPr>
            <p:blipFill>
              <a:blip r:embed="rId7"/>
              <a:stretch>
                <a:fillRect/>
              </a:stretch>
            </p:blipFill>
            <p:spPr>
              <a:xfrm>
                <a:off x="7664472" y="2061216"/>
                <a:ext cx="69408" cy="138528"/>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1" name="Ink 10">
                <a:extLst>
                  <a:ext uri="{FF2B5EF4-FFF2-40B4-BE49-F238E27FC236}">
                    <a16:creationId xmlns:a16="http://schemas.microsoft.com/office/drawing/2014/main" xmlns="" id="{A7F413A2-D8E0-4BAE-8260-B8D6A0F519EA}"/>
                  </a:ext>
                </a:extLst>
              </p14:cNvPr>
              <p14:cNvContentPartPr/>
              <p14:nvPr/>
            </p14:nvContentPartPr>
            <p14:xfrm>
              <a:off x="7598520" y="2176128"/>
              <a:ext cx="288" cy="288"/>
            </p14:xfrm>
          </p:contentPart>
        </mc:Choice>
        <mc:Fallback>
          <p:pic>
            <p:nvPicPr>
              <p:cNvPr id="11" name="Ink 10">
                <a:extLst>
                  <a:ext uri="{FF2B5EF4-FFF2-40B4-BE49-F238E27FC236}">
                    <a16:creationId xmlns:a16="http://schemas.microsoft.com/office/drawing/2014/main" xmlns:p14="http://schemas.microsoft.com/office/powerpoint/2010/main" xmlns="" id="{A7F413A2-D8E0-4BAE-8260-B8D6A0F519EA}"/>
                  </a:ext>
                </a:extLst>
              </p:cNvPr>
              <p:cNvPicPr/>
              <p:nvPr/>
            </p:nvPicPr>
            <p:blipFill>
              <a:blip r:embed="rId7"/>
              <a:stretch>
                <a:fillRect/>
              </a:stretch>
            </p:blipFill>
            <p:spPr>
              <a:xfrm>
                <a:off x="7563960" y="2107008"/>
                <a:ext cx="69408" cy="138528"/>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2" name="Ink 11">
                <a:extLst>
                  <a:ext uri="{FF2B5EF4-FFF2-40B4-BE49-F238E27FC236}">
                    <a16:creationId xmlns:a16="http://schemas.microsoft.com/office/drawing/2014/main" xmlns="" id="{4C83FAB5-E406-43F1-81C6-EF61F5E5F532}"/>
                  </a:ext>
                </a:extLst>
              </p14:cNvPr>
              <p14:cNvContentPartPr/>
              <p14:nvPr/>
            </p14:nvContentPartPr>
            <p14:xfrm>
              <a:off x="7891128" y="2084832"/>
              <a:ext cx="288" cy="288"/>
            </p14:xfrm>
          </p:contentPart>
        </mc:Choice>
        <mc:Fallback>
          <p:pic>
            <p:nvPicPr>
              <p:cNvPr id="12" name="Ink 11">
                <a:extLst>
                  <a:ext uri="{FF2B5EF4-FFF2-40B4-BE49-F238E27FC236}">
                    <a16:creationId xmlns:a16="http://schemas.microsoft.com/office/drawing/2014/main" xmlns:p14="http://schemas.microsoft.com/office/powerpoint/2010/main" xmlns="" id="{4C83FAB5-E406-43F1-81C6-EF61F5E5F532}"/>
                  </a:ext>
                </a:extLst>
              </p:cNvPr>
              <p:cNvPicPr/>
              <p:nvPr/>
            </p:nvPicPr>
            <p:blipFill>
              <a:blip r:embed="rId7"/>
              <a:stretch>
                <a:fillRect/>
              </a:stretch>
            </p:blipFill>
            <p:spPr>
              <a:xfrm>
                <a:off x="7856568" y="2015712"/>
                <a:ext cx="69408" cy="138528"/>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3" name="Ink 12">
                <a:extLst>
                  <a:ext uri="{FF2B5EF4-FFF2-40B4-BE49-F238E27FC236}">
                    <a16:creationId xmlns:a16="http://schemas.microsoft.com/office/drawing/2014/main" xmlns="" id="{D77F6133-905B-477C-810C-9C877E0909A9}"/>
                  </a:ext>
                </a:extLst>
              </p14:cNvPr>
              <p14:cNvContentPartPr/>
              <p14:nvPr/>
            </p14:nvContentPartPr>
            <p14:xfrm>
              <a:off x="7863768" y="2029824"/>
              <a:ext cx="288" cy="288"/>
            </p14:xfrm>
          </p:contentPart>
        </mc:Choice>
        <mc:Fallback>
          <p:pic>
            <p:nvPicPr>
              <p:cNvPr id="13" name="Ink 12">
                <a:extLst>
                  <a:ext uri="{FF2B5EF4-FFF2-40B4-BE49-F238E27FC236}">
                    <a16:creationId xmlns:a16="http://schemas.microsoft.com/office/drawing/2014/main" xmlns:p14="http://schemas.microsoft.com/office/powerpoint/2010/main" xmlns="" id="{D77F6133-905B-477C-810C-9C877E0909A9}"/>
                  </a:ext>
                </a:extLst>
              </p:cNvPr>
              <p:cNvPicPr/>
              <p:nvPr/>
            </p:nvPicPr>
            <p:blipFill>
              <a:blip r:embed="rId7"/>
              <a:stretch>
                <a:fillRect/>
              </a:stretch>
            </p:blipFill>
            <p:spPr>
              <a:xfrm>
                <a:off x="7829208" y="1960704"/>
                <a:ext cx="69408" cy="138528"/>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16"/>
          <p:cNvGrpSpPr>
            <a:grpSpLocks noChangeAspect="1"/>
          </p:cNvGrpSpPr>
          <p:nvPr/>
        </p:nvGrpSpPr>
        <p:grpSpPr bwMode="auto">
          <a:xfrm>
            <a:off x="657225" y="655638"/>
            <a:ext cx="3327400" cy="1524000"/>
            <a:chOff x="330137" y="984253"/>
            <a:chExt cx="4561904" cy="2088129"/>
          </a:xfrm>
        </p:grpSpPr>
        <p:pic>
          <p:nvPicPr>
            <p:cNvPr id="1332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137" y="984253"/>
              <a:ext cx="4561904" cy="2088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ight Triangle 3">
              <a:extLst>
                <a:ext uri="{FF2B5EF4-FFF2-40B4-BE49-F238E27FC236}">
                  <a16:creationId xmlns:a16="http://schemas.microsoft.com/office/drawing/2014/main" xmlns="" id="{A4A6E723-66BF-418F-91C4-F82983327346}"/>
                </a:ext>
              </a:extLst>
            </p:cNvPr>
            <p:cNvSpPr/>
            <p:nvPr/>
          </p:nvSpPr>
          <p:spPr>
            <a:xfrm rot="16200000">
              <a:off x="1554839" y="1522181"/>
              <a:ext cx="1394262" cy="1349418"/>
            </a:xfrm>
            <a:prstGeom prst="rtTriangle">
              <a:avLst/>
            </a:prstGeom>
            <a:noFill/>
            <a:ln w="38100" cap="rnd"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chor="ctr"/>
            <a:lstStyle/>
            <a:p>
              <a:pPr algn="ctr" eaLnBrk="1" fontAlgn="auto" hangingPunct="1">
                <a:spcBef>
                  <a:spcPts val="0"/>
                </a:spcBef>
                <a:spcAft>
                  <a:spcPts val="0"/>
                </a:spcAft>
                <a:defRPr/>
              </a:pPr>
              <a:endParaRPr lang="en-US" dirty="0"/>
            </a:p>
          </p:txBody>
        </p:sp>
      </p:grpSp>
      <p:sp>
        <p:nvSpPr>
          <p:cNvPr id="13315" name="TextBox 7"/>
          <p:cNvSpPr txBox="1">
            <a:spLocks noChangeArrowheads="1"/>
          </p:cNvSpPr>
          <p:nvPr/>
        </p:nvSpPr>
        <p:spPr bwMode="auto">
          <a:xfrm>
            <a:off x="549275" y="71438"/>
            <a:ext cx="33480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3200">
                <a:latin typeface="Arial" panose="020B0604020202020204" pitchFamily="34" charset="0"/>
                <a:cs typeface="Arial" panose="020B0604020202020204" pitchFamily="34" charset="0"/>
              </a:rPr>
              <a:t>1. Find the vertex</a:t>
            </a:r>
          </a:p>
        </p:txBody>
      </p:sp>
      <p:grpSp>
        <p:nvGrpSpPr>
          <p:cNvPr id="13316" name="Group 13"/>
          <p:cNvGrpSpPr>
            <a:grpSpLocks/>
          </p:cNvGrpSpPr>
          <p:nvPr/>
        </p:nvGrpSpPr>
        <p:grpSpPr bwMode="auto">
          <a:xfrm>
            <a:off x="5643563" y="141288"/>
            <a:ext cx="5962650" cy="4076700"/>
            <a:chOff x="5359527" y="-218694"/>
            <a:chExt cx="5962650" cy="4076700"/>
          </a:xfrm>
        </p:grpSpPr>
        <p:pic>
          <p:nvPicPr>
            <p:cNvPr id="13321"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59527" y="-218694"/>
              <a:ext cx="5962650" cy="407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ight Triangle 10">
              <a:extLst>
                <a:ext uri="{FF2B5EF4-FFF2-40B4-BE49-F238E27FC236}">
                  <a16:creationId xmlns:a16="http://schemas.microsoft.com/office/drawing/2014/main" xmlns="" id="{19AE4A24-87EE-48B8-BEEB-26D7FDBD5DC9}"/>
                </a:ext>
              </a:extLst>
            </p:cNvPr>
            <p:cNvSpPr/>
            <p:nvPr/>
          </p:nvSpPr>
          <p:spPr>
            <a:xfrm rot="16200000">
              <a:off x="8083677" y="1821243"/>
              <a:ext cx="1435100" cy="1377950"/>
            </a:xfrm>
            <a:prstGeom prst="rtTriangle">
              <a:avLst/>
            </a:prstGeom>
            <a:noFill/>
            <a:ln w="19050" cap="rnd"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chor="ctr"/>
            <a:lstStyle/>
            <a:p>
              <a:pPr algn="ctr" eaLnBrk="1" fontAlgn="auto" hangingPunct="1">
                <a:spcBef>
                  <a:spcPts val="0"/>
                </a:spcBef>
                <a:spcAft>
                  <a:spcPts val="0"/>
                </a:spcAft>
                <a:defRPr/>
              </a:pPr>
              <a:endParaRPr lang="en-US" dirty="0"/>
            </a:p>
          </p:txBody>
        </p:sp>
      </p:grpSp>
      <p:sp>
        <p:nvSpPr>
          <p:cNvPr id="12293" name="TextBox 11">
            <a:extLst>
              <a:ext uri="{FF2B5EF4-FFF2-40B4-BE49-F238E27FC236}">
                <a16:creationId xmlns:a16="http://schemas.microsoft.com/office/drawing/2014/main" xmlns="" id="{3C3CBB8D-3092-4D26-8DE8-AD29620390B8}"/>
              </a:ext>
            </a:extLst>
          </p:cNvPr>
          <p:cNvSpPr txBox="1">
            <a:spLocks noChangeArrowheads="1"/>
          </p:cNvSpPr>
          <p:nvPr/>
        </p:nvSpPr>
        <p:spPr bwMode="auto">
          <a:xfrm>
            <a:off x="5513388" y="71438"/>
            <a:ext cx="64198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600" dirty="0">
                <a:latin typeface="Arial" panose="020B0604020202020204" pitchFamily="34" charset="0"/>
                <a:cs typeface="Arial" panose="020B0604020202020204" pitchFamily="34" charset="0"/>
              </a:rPr>
              <a:t>2. Use a </a:t>
            </a:r>
            <a:r>
              <a:rPr lang="en-US" altLang="en-US" sz="3600" b="1" dirty="0">
                <a:solidFill>
                  <a:schemeClr val="accent6">
                    <a:lumMod val="60000"/>
                    <a:lumOff val="40000"/>
                  </a:schemeClr>
                </a:solidFill>
                <a:latin typeface="Arial" panose="020B0604020202020204" pitchFamily="34" charset="0"/>
                <a:cs typeface="Arial" panose="020B0604020202020204" pitchFamily="34" charset="0"/>
              </a:rPr>
              <a:t>protractor</a:t>
            </a:r>
            <a:r>
              <a:rPr lang="en-US" altLang="en-US" sz="3600" dirty="0">
                <a:latin typeface="Arial" panose="020B0604020202020204" pitchFamily="34" charset="0"/>
                <a:cs typeface="Arial" panose="020B0604020202020204" pitchFamily="34" charset="0"/>
              </a:rPr>
              <a:t> to find </a:t>
            </a:r>
            <a:r>
              <a:rPr lang="en-US" altLang="en-US" sz="3600" b="1" i="1" dirty="0">
                <a:solidFill>
                  <a:srgbClr val="00CC00"/>
                </a:solidFill>
                <a:latin typeface="Arial" panose="020B0604020202020204" pitchFamily="34" charset="0"/>
                <a:cs typeface="Arial" panose="020B0604020202020204" pitchFamily="34" charset="0"/>
              </a:rPr>
              <a:t>θ</a:t>
            </a:r>
            <a:r>
              <a:rPr lang="en-US" altLang="en-US" sz="3600" b="1" i="1" baseline="-25000" dirty="0">
                <a:solidFill>
                  <a:srgbClr val="00CC00"/>
                </a:solidFill>
                <a:latin typeface="Arial" panose="020B0604020202020204" pitchFamily="34" charset="0"/>
                <a:cs typeface="Arial" panose="020B0604020202020204" pitchFamily="34" charset="0"/>
              </a:rPr>
              <a:t>1</a:t>
            </a:r>
            <a:endParaRPr lang="en-US" altLang="en-US" sz="3600" dirty="0">
              <a:latin typeface="Arial" panose="020B0604020202020204" pitchFamily="34" charset="0"/>
              <a:cs typeface="Arial" panose="020B0604020202020204" pitchFamily="34" charset="0"/>
            </a:endParaRPr>
          </a:p>
          <a:p>
            <a:pPr eaLnBrk="1" hangingPunct="1">
              <a:defRPr/>
            </a:pPr>
            <a:endParaRPr lang="en-US" altLang="en-US" dirty="0"/>
          </a:p>
        </p:txBody>
      </p:sp>
      <p:pic>
        <p:nvPicPr>
          <p:cNvPr id="13318"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688" y="2179638"/>
            <a:ext cx="4767262" cy="286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a:extLst>
              <a:ext uri="{FF2B5EF4-FFF2-40B4-BE49-F238E27FC236}">
                <a16:creationId xmlns:a16="http://schemas.microsoft.com/office/drawing/2014/main" xmlns="" id="{15933A18-E1CD-4DFE-A2E4-5C8F02289F03}"/>
              </a:ext>
            </a:extLst>
          </p:cNvPr>
          <p:cNvSpPr txBox="1"/>
          <p:nvPr/>
        </p:nvSpPr>
        <p:spPr>
          <a:xfrm>
            <a:off x="6427909" y="4217850"/>
            <a:ext cx="4892686" cy="584775"/>
          </a:xfrm>
          <a:prstGeom prst="rect">
            <a:avLst/>
          </a:prstGeom>
          <a:noFill/>
        </p:spPr>
        <p:txBody>
          <a:bodyPr wrap="none">
            <a:spAutoFit/>
          </a:bodyPr>
          <a:lstStyle/>
          <a:p>
            <a:pPr eaLnBrk="1" fontAlgn="auto" hangingPunct="1">
              <a:spcBef>
                <a:spcPts val="0"/>
              </a:spcBef>
              <a:spcAft>
                <a:spcPts val="0"/>
              </a:spcAft>
              <a:defRPr/>
            </a:pPr>
            <a:r>
              <a:rPr lang="en-US" sz="3200" dirty="0">
                <a:latin typeface="Arial" panose="020B0604020202020204" pitchFamily="34" charset="0"/>
                <a:cs typeface="Arial" panose="020B0604020202020204" pitchFamily="34" charset="0"/>
              </a:rPr>
              <a:t>3. Calculate </a:t>
            </a:r>
            <a:r>
              <a:rPr lang="en-US" sz="3200" b="1" i="1" dirty="0">
                <a:highlight>
                  <a:srgbClr val="FFFF00"/>
                </a:highlight>
                <a:latin typeface="Arial" panose="020B0604020202020204" pitchFamily="34" charset="0"/>
                <a:cs typeface="Arial" panose="020B0604020202020204" pitchFamily="34" charset="0"/>
              </a:rPr>
              <a:t>θ (contact θ)</a:t>
            </a:r>
            <a:endParaRPr lang="en-US" sz="3200" dirty="0">
              <a:highlight>
                <a:srgbClr val="FFFF00"/>
              </a:highlight>
              <a:latin typeface="Arial" panose="020B0604020202020204" pitchFamily="34" charset="0"/>
              <a:cs typeface="Arial" panose="020B0604020202020204" pitchFamily="34" charset="0"/>
            </a:endParaRPr>
          </a:p>
        </p:txBody>
      </p:sp>
      <mc:AlternateContent xmlns:mc="http://schemas.openxmlformats.org/markup-compatibility/2006">
        <mc:Choice xmlns:p14="http://schemas.microsoft.com/office/powerpoint/2010/main" Requires="p14">
          <p:contentPart p14:bwMode="auto" r:id="rId6">
            <p14:nvContentPartPr>
              <p14:cNvPr id="19" name="Ink 18">
                <a:extLst>
                  <a:ext uri="{FF2B5EF4-FFF2-40B4-BE49-F238E27FC236}">
                    <a16:creationId xmlns:a16="http://schemas.microsoft.com/office/drawing/2014/main" xmlns="" id="{200E9F99-424C-42D5-91A0-7AFD76D40892}"/>
                  </a:ext>
                </a:extLst>
              </p14:cNvPr>
              <p14:cNvContentPartPr/>
              <p14:nvPr/>
            </p14:nvContentPartPr>
            <p14:xfrm>
              <a:off x="3090456" y="4901040"/>
              <a:ext cx="877248" cy="19008"/>
            </p14:xfrm>
          </p:contentPart>
        </mc:Choice>
        <mc:Fallback>
          <p:pic>
            <p:nvPicPr>
              <p:cNvPr id="19" name="Ink 18">
                <a:extLst>
                  <a:ext uri="{FF2B5EF4-FFF2-40B4-BE49-F238E27FC236}">
                    <a16:creationId xmlns:a16="http://schemas.microsoft.com/office/drawing/2014/main" xmlns:p14="http://schemas.microsoft.com/office/powerpoint/2010/main" xmlns="" id="{200E9F99-424C-42D5-91A0-7AFD76D40892}"/>
                  </a:ext>
                </a:extLst>
              </p:cNvPr>
              <p:cNvPicPr/>
              <p:nvPr/>
            </p:nvPicPr>
            <p:blipFill>
              <a:blip r:embed="rId7"/>
              <a:stretch>
                <a:fillRect/>
              </a:stretch>
            </p:blipFill>
            <p:spPr>
              <a:xfrm>
                <a:off x="3047260" y="4814966"/>
                <a:ext cx="963641" cy="191156"/>
              </a:xfrm>
              <a:prstGeom prst="rect">
                <a:avLst/>
              </a:prstGeom>
            </p:spPr>
          </p:pic>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0" y="92075"/>
            <a:ext cx="664845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pPr>
            <a:r>
              <a:rPr lang="en-US" altLang="en-US">
                <a:latin typeface="Arial" panose="020B0604020202020204" pitchFamily="34" charset="0"/>
                <a:cs typeface="Arial" panose="020B0604020202020204" pitchFamily="34" charset="0"/>
              </a:rPr>
              <a:t>Place the sample at the edge of a table or book.  </a:t>
            </a:r>
          </a:p>
          <a:p>
            <a:pPr eaLnBrk="1" hangingPunct="1">
              <a:lnSpc>
                <a:spcPct val="100000"/>
              </a:lnSpc>
              <a:spcBef>
                <a:spcPct val="0"/>
              </a:spcBef>
            </a:pPr>
            <a:r>
              <a:rPr lang="en-US" altLang="en-US">
                <a:latin typeface="Arial" panose="020B0604020202020204" pitchFamily="34" charset="0"/>
                <a:cs typeface="Arial" panose="020B0604020202020204" pitchFamily="34" charset="0"/>
              </a:rPr>
              <a:t>Place your camera lens “eye level” so you can get a profile picture.</a:t>
            </a:r>
          </a:p>
          <a:p>
            <a:pPr eaLnBrk="1" hangingPunct="1">
              <a:lnSpc>
                <a:spcPct val="100000"/>
              </a:lnSpc>
              <a:spcBef>
                <a:spcPct val="0"/>
              </a:spcBef>
            </a:pPr>
            <a:r>
              <a:rPr lang="en-US" altLang="en-US">
                <a:latin typeface="Arial" panose="020B0604020202020204" pitchFamily="34" charset="0"/>
                <a:cs typeface="Arial" panose="020B0604020202020204" pitchFamily="34" charset="0"/>
              </a:rPr>
              <a:t>If your camera has a “macro” setting, use it.  Try to get </a:t>
            </a:r>
            <a:r>
              <a:rPr lang="en-US" altLang="en-US" b="1">
                <a:latin typeface="Arial" panose="020B0604020202020204" pitchFamily="34" charset="0"/>
                <a:cs typeface="Arial" panose="020B0604020202020204" pitchFamily="34" charset="0"/>
              </a:rPr>
              <a:t>as close as possible.  Way </a:t>
            </a:r>
            <a:r>
              <a:rPr lang="en-US" altLang="en-US">
                <a:latin typeface="Arial" panose="020B0604020202020204" pitchFamily="34" charset="0"/>
                <a:cs typeface="Arial" panose="020B0604020202020204" pitchFamily="34" charset="0"/>
              </a:rPr>
              <a:t>closer than shown here!</a:t>
            </a:r>
          </a:p>
          <a:p>
            <a:pPr eaLnBrk="1" hangingPunct="1">
              <a:lnSpc>
                <a:spcPct val="100000"/>
              </a:lnSpc>
              <a:spcBef>
                <a:spcPct val="0"/>
              </a:spcBef>
            </a:pPr>
            <a:r>
              <a:rPr lang="en-US" altLang="en-US">
                <a:latin typeface="Arial" panose="020B0604020202020204" pitchFamily="34" charset="0"/>
                <a:cs typeface="Arial" panose="020B0604020202020204" pitchFamily="34" charset="0"/>
              </a:rPr>
              <a:t>Don’t wait too long, or your drop will start to spread.</a:t>
            </a:r>
          </a:p>
          <a:p>
            <a:pPr eaLnBrk="1" hangingPunct="1">
              <a:lnSpc>
                <a:spcPct val="100000"/>
              </a:lnSpc>
              <a:spcBef>
                <a:spcPct val="0"/>
              </a:spcBef>
            </a:pPr>
            <a:r>
              <a:rPr lang="en-US" altLang="en-US">
                <a:latin typeface="Arial" panose="020B0604020202020204" pitchFamily="34" charset="0"/>
                <a:cs typeface="Arial" panose="020B0604020202020204" pitchFamily="34" charset="0"/>
              </a:rPr>
              <a:t>Zoom in on the picture and measure off of your phone.</a:t>
            </a:r>
          </a:p>
        </p:txBody>
      </p:sp>
      <p:pic>
        <p:nvPicPr>
          <p:cNvPr id="1536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8450" y="0"/>
            <a:ext cx="5543550" cy="374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326</Words>
  <Application>Microsoft Office PowerPoint</Application>
  <PresentationFormat>Widescreen</PresentationFormat>
  <Paragraphs>56</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Arial</vt:lpstr>
      <vt:lpstr>Calibri Light</vt:lpstr>
      <vt:lpstr>Office Theme</vt:lpstr>
      <vt:lpstr>Pre-Lab Discussion</vt:lpstr>
      <vt:lpstr>PowerPoint Presentation</vt:lpstr>
      <vt:lpstr>PowerPoint Presentation</vt:lpstr>
      <vt:lpstr>PowerPoint Presentation</vt:lpstr>
      <vt:lpstr>PowerPoint Presentation</vt:lpstr>
      <vt:lpstr>Surface Classifications by Contact Angle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Pre-Lab Discussion</dc:title>
  <dc:creator>tumlin.jen@gmail.com</dc:creator>
  <cp:lastModifiedBy>Miller,Jason E</cp:lastModifiedBy>
  <cp:revision>15</cp:revision>
  <dcterms:created xsi:type="dcterms:W3CDTF">2017-08-01T17:37:24Z</dcterms:created>
  <dcterms:modified xsi:type="dcterms:W3CDTF">2018-01-23T15:39:17Z</dcterms:modified>
</cp:coreProperties>
</file>