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70" r:id="rId4"/>
    <p:sldId id="271" r:id="rId5"/>
    <p:sldId id="273" r:id="rId6"/>
    <p:sldId id="274" r:id="rId7"/>
    <p:sldId id="275" r:id="rId8"/>
    <p:sldId id="276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9C8D5A"/>
    <a:srgbClr val="000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87823" autoAdjust="0"/>
  </p:normalViewPr>
  <p:slideViewPr>
    <p:cSldViewPr snapToGrid="0" snapToObjects="1">
      <p:cViewPr varScale="1">
        <p:scale>
          <a:sx n="60" d="100"/>
          <a:sy n="60" d="100"/>
        </p:scale>
        <p:origin x="103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48E73-9982-9B45-974F-12EEC2946B2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A60EE-E913-354F-9C2F-D1B35C4E6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C2E8F-8E95-4978-9578-B604980555E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4EE0E-5725-4CEA-8120-E9A0E7953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49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dirty="0"/>
              <a:t>--The original wording was “students can take up to 9 graduate credit hours (overlap hours)</a:t>
            </a:r>
          </a:p>
          <a:p>
            <a:r>
              <a:rPr lang="en-US" dirty="0"/>
              <a:t>--Per the grad school, want students to have completed 9-credit hours towards MS program before BS is awarded.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4EE0E-5725-4CEA-8120-E9A0E79533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3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r>
              <a:rPr lang="en-US" altLang="en-US" dirty="0"/>
              <a:t>--1 canned letter that Rich and Sujay sign.  Student still need 3 LOR’s when applying to the grad school.</a:t>
            </a:r>
          </a:p>
          <a:p>
            <a:r>
              <a:rPr lang="en-US" altLang="en-US" dirty="0"/>
              <a:t>--Good academic standing means no probational/disciplinary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4EE0E-5725-4CEA-8120-E9A0E7953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98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Notes:</a:t>
            </a:r>
          </a:p>
          <a:p>
            <a:r>
              <a:rPr lang="en-US" altLang="en-US" dirty="0"/>
              <a:t>So as not to lose any undergraduate financial aid, students should apply to grad school at end of senior year.</a:t>
            </a:r>
          </a:p>
          <a:p>
            <a:r>
              <a:rPr lang="en-US" altLang="en-US" dirty="0"/>
              <a:t>Student needs a 3.30 to get into ADP, but needs at least a 2.75 to start the grad program.</a:t>
            </a:r>
          </a:p>
          <a:p>
            <a:r>
              <a:rPr lang="en-US" altLang="en-US" dirty="0"/>
              <a:t>Good academic standing means no probational/disciplinary issues.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4EE0E-5725-4CEA-8120-E9A0E79533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5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4EE0E-5725-4CEA-8120-E9A0E7953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4EE0E-5725-4CEA-8120-E9A0E79533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967" y="311151"/>
            <a:ext cx="3016251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986" y="311151"/>
            <a:ext cx="8849783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8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8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984" y="1812925"/>
            <a:ext cx="5933016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2" y="1812925"/>
            <a:ext cx="5933017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6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2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7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17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5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4CD3-B2C3-D44E-AB73-D4BF4A678D51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5AEED-60AD-1E4E-8ECF-2166D8FEE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45714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45714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45714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45714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45714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2C5EF33-030C-2542-AF4B-78FB7F2B0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6615" y="957328"/>
            <a:ext cx="8765617" cy="170037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200" b="1" dirty="0">
                <a:solidFill>
                  <a:srgbClr val="9C8D5A"/>
                </a:solidFill>
                <a:latin typeface="Georgia"/>
                <a:cs typeface="Georgia"/>
              </a:rPr>
              <a:t>Department of Statistics</a:t>
            </a:r>
            <a:br>
              <a:rPr lang="en-US" sz="4200" b="1" dirty="0">
                <a:solidFill>
                  <a:srgbClr val="9C8D5A"/>
                </a:solidFill>
                <a:latin typeface="Georgia"/>
                <a:cs typeface="Georgia"/>
              </a:rPr>
            </a:br>
            <a:br>
              <a:rPr lang="en-US" sz="4200" b="1" dirty="0">
                <a:solidFill>
                  <a:srgbClr val="9C8D5A"/>
                </a:solidFill>
                <a:latin typeface="Georgia"/>
                <a:cs typeface="Georgia"/>
              </a:rPr>
            </a:br>
            <a:r>
              <a:rPr lang="en-US" sz="4200" b="1" dirty="0">
                <a:solidFill>
                  <a:srgbClr val="9C8D5A"/>
                </a:solidFill>
                <a:latin typeface="Georgia"/>
                <a:cs typeface="Georgia"/>
              </a:rPr>
              <a:t>Accelerated 5-year BS/MS Degree</a:t>
            </a:r>
            <a:br>
              <a:rPr lang="en-US" sz="4200" b="1" dirty="0">
                <a:latin typeface="Georgia"/>
                <a:cs typeface="Georgia"/>
              </a:rPr>
            </a:br>
            <a:endParaRPr lang="en-US" sz="26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308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93" y="939800"/>
            <a:ext cx="10293416" cy="762001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3200" b="1" dirty="0"/>
              <a:t>Accelerated 5-year BS/MS Degree </a:t>
            </a:r>
            <a:endParaRPr lang="en-US" sz="3200" b="1" dirty="0">
              <a:solidFill>
                <a:srgbClr val="00002F"/>
              </a:solidFill>
              <a:latin typeface="Georgia"/>
              <a:cs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94" y="1921933"/>
            <a:ext cx="4040188" cy="51646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9C8D5A"/>
                </a:solidFill>
                <a:latin typeface="Georgia"/>
                <a:cs typeface="Georgia"/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66193" y="2556933"/>
            <a:ext cx="7922355" cy="3569230"/>
          </a:xfrm>
        </p:spPr>
        <p:txBody>
          <a:bodyPr>
            <a:normAutofit/>
          </a:bodyPr>
          <a:lstStyle/>
          <a:p>
            <a:r>
              <a:rPr lang="en-US" altLang="en-US" dirty="0"/>
              <a:t>Academically strong students may work to accelerate the time to completion for both the BS/MS degrees in the Department of Statistics through the Accelerated Degree Pathway (ADP).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This pathway allows students to take up to 9 graduate course hours that can count toward both the undergraduate and graduate degrees.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633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93" y="823425"/>
            <a:ext cx="10293416" cy="762001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3200" b="1" dirty="0"/>
              <a:t>Accelerated 5-year BS/MS Degree </a:t>
            </a:r>
            <a:endParaRPr lang="en-US" sz="3200" b="1" dirty="0">
              <a:solidFill>
                <a:srgbClr val="00002F"/>
              </a:solidFill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57647" y="1714037"/>
            <a:ext cx="10501962" cy="429178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Undergraduate Programs</a:t>
            </a:r>
          </a:p>
          <a:p>
            <a:r>
              <a:rPr lang="en-US" altLang="en-US" sz="2500" dirty="0"/>
              <a:t>BS Options:  Statistics (120 credit hours), Data Science (120 credit hours), Actuarial Science (120 credit hours)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Graduate Program</a:t>
            </a:r>
          </a:p>
          <a:p>
            <a:r>
              <a:rPr lang="en-US" altLang="en-US" sz="2500" dirty="0"/>
              <a:t>MS degree in Statistics (30 credit hours)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BS/MS Accelerated Degree Pathway:  120 + 30 = </a:t>
            </a:r>
            <a:r>
              <a:rPr lang="en-US" sz="2800" b="1" u="sng" dirty="0">
                <a:solidFill>
                  <a:srgbClr val="9C8D5A"/>
                </a:solidFill>
                <a:latin typeface="Georgia"/>
                <a:cs typeface="Georgia"/>
              </a:rPr>
              <a:t>141 Credit Hours</a:t>
            </a:r>
          </a:p>
          <a:p>
            <a:r>
              <a:rPr lang="en-US" altLang="en-US" sz="2500" dirty="0"/>
              <a:t>The ADP pathway allows students to take </a:t>
            </a:r>
            <a:r>
              <a:rPr lang="en-US" altLang="en-US" sz="2500" b="1" dirty="0"/>
              <a:t> 9 graduate credit hours (overlap hours)</a:t>
            </a:r>
            <a:r>
              <a:rPr lang="en-US" altLang="en-US" sz="2500" dirty="0"/>
              <a:t> that count toward the completion of the undergraduate and graduate degrees.  </a:t>
            </a:r>
          </a:p>
          <a:p>
            <a:r>
              <a:rPr lang="en-US" altLang="en-US" sz="2500" dirty="0"/>
              <a:t>Faculty will work with students to identify those exceptionally well-prepared students  meeting eligibility requirements and work with them to identify the overlap coursework.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96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93" y="939800"/>
            <a:ext cx="10293416" cy="762001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3200" b="1" dirty="0"/>
              <a:t>Accelerated 5-year BS/MS Degree </a:t>
            </a:r>
            <a:endParaRPr lang="en-US" sz="3200" b="1" dirty="0">
              <a:solidFill>
                <a:srgbClr val="00002F"/>
              </a:solidFill>
              <a:latin typeface="Georgia"/>
              <a:cs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194" y="1921933"/>
            <a:ext cx="7922354" cy="516466"/>
          </a:xfrm>
        </p:spPr>
        <p:txBody>
          <a:bodyPr anchor="b">
            <a:noAutofit/>
          </a:bodyPr>
          <a:lstStyle/>
          <a:p>
            <a:r>
              <a:rPr lang="en-US" dirty="0">
                <a:solidFill>
                  <a:srgbClr val="9C8D5A"/>
                </a:solidFill>
                <a:latin typeface="Georgia"/>
                <a:cs typeface="Georgia"/>
              </a:rPr>
              <a:t>Benefits of the Accelerated Degree Pathway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66193" y="2556933"/>
            <a:ext cx="9423480" cy="3569230"/>
          </a:xfrm>
        </p:spPr>
        <p:txBody>
          <a:bodyPr>
            <a:normAutofit/>
          </a:bodyPr>
          <a:lstStyle/>
          <a:p>
            <a:r>
              <a:rPr lang="en-US" altLang="en-US" dirty="0"/>
              <a:t>Students will receive both BS and MS degrees in 5 years.</a:t>
            </a:r>
          </a:p>
          <a:p>
            <a:endParaRPr lang="en-US" altLang="en-US" dirty="0"/>
          </a:p>
          <a:p>
            <a:r>
              <a:rPr lang="en-US" altLang="en-US" dirty="0"/>
              <a:t>Students enter workforce 1 year earlier and with a graduate degree.</a:t>
            </a:r>
          </a:p>
          <a:p>
            <a:endParaRPr lang="en-US" altLang="en-US" dirty="0"/>
          </a:p>
          <a:p>
            <a:r>
              <a:rPr lang="en-US" altLang="en-US" dirty="0"/>
              <a:t>Students realize significant financial savings by taking graduate course hours while an undergraduate, at the undergraduate price.</a:t>
            </a:r>
          </a:p>
        </p:txBody>
      </p:sp>
    </p:spTree>
    <p:extLst>
      <p:ext uri="{BB962C8B-B14F-4D97-AF65-F5344CB8AC3E}">
        <p14:creationId xmlns:p14="http://schemas.microsoft.com/office/powerpoint/2010/main" val="417677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93" y="823425"/>
            <a:ext cx="10293416" cy="762001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3200" b="1" dirty="0"/>
              <a:t>Accelerated 5-year BS/MS Degree </a:t>
            </a:r>
            <a:endParaRPr lang="en-US" sz="3200" b="1" dirty="0">
              <a:solidFill>
                <a:srgbClr val="00002F"/>
              </a:solidFill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66193" y="1547784"/>
            <a:ext cx="10293416" cy="4856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Junior Year</a:t>
            </a:r>
          </a:p>
          <a:p>
            <a:pPr marL="9525" indent="0">
              <a:buNone/>
              <a:defRPr/>
            </a:pPr>
            <a:r>
              <a:rPr lang="en-US" sz="1300" dirty="0"/>
              <a:t>       </a:t>
            </a:r>
          </a:p>
          <a:p>
            <a:pPr marL="352425" indent="-342900">
              <a:defRPr/>
            </a:pPr>
            <a:r>
              <a:rPr lang="en-US" sz="1800" dirty="0"/>
              <a:t>To be eligible for the ADP program, students </a:t>
            </a:r>
            <a:r>
              <a:rPr lang="en-US" sz="1800" u="sng" dirty="0"/>
              <a:t>must have a 3.30 cumulative GPA </a:t>
            </a:r>
            <a:r>
              <a:rPr lang="en-US" sz="1800" dirty="0"/>
              <a:t>and remain in good academic standing.</a:t>
            </a:r>
          </a:p>
          <a:p>
            <a:pPr marL="9525" indent="0">
              <a:buNone/>
              <a:defRPr/>
            </a:pPr>
            <a:r>
              <a:rPr lang="en-US" sz="1800" dirty="0"/>
              <a:t>     </a:t>
            </a:r>
          </a:p>
          <a:p>
            <a:pPr marL="352425" indent="-342900">
              <a:defRPr/>
            </a:pPr>
            <a:r>
              <a:rPr lang="en-US" sz="1800" dirty="0"/>
              <a:t>Students should apply to the Accelerated Degree Pathway by early Spring semester to accommodate program’s selection process.</a:t>
            </a:r>
          </a:p>
          <a:p>
            <a:pPr marL="9525" indent="0">
              <a:buNone/>
              <a:defRPr/>
            </a:pPr>
            <a:r>
              <a:rPr lang="en-US" sz="1800" dirty="0"/>
              <a:t>     </a:t>
            </a:r>
          </a:p>
          <a:p>
            <a:pPr marL="352425" indent="-342900">
              <a:defRPr/>
            </a:pPr>
            <a:r>
              <a:rPr lang="en-US" sz="1800" dirty="0"/>
              <a:t>To apply, the following is the ADP Application material:</a:t>
            </a:r>
          </a:p>
          <a:p>
            <a:pPr marL="1085850" lvl="1" indent="-342900">
              <a:defRPr/>
            </a:pPr>
            <a:r>
              <a:rPr lang="en-US" sz="1800" dirty="0"/>
              <a:t>Accelerated Degree Pathway Student Application Form</a:t>
            </a:r>
          </a:p>
          <a:p>
            <a:pPr marL="1085850" lvl="1" indent="-342900">
              <a:defRPr/>
            </a:pPr>
            <a:r>
              <a:rPr lang="en-US" sz="1800" dirty="0"/>
              <a:t>Letter of intent</a:t>
            </a:r>
          </a:p>
          <a:p>
            <a:pPr marL="1085850" lvl="1" indent="-342900">
              <a:defRPr/>
            </a:pPr>
            <a:r>
              <a:rPr lang="en-US" sz="1800" dirty="0"/>
              <a:t>Faculty letter of recommendation</a:t>
            </a:r>
          </a:p>
          <a:p>
            <a:pPr marL="742950" lvl="1" indent="0">
              <a:buNone/>
              <a:defRPr/>
            </a:pPr>
            <a:r>
              <a:rPr lang="en-US" sz="1800" dirty="0"/>
              <a:t>   </a:t>
            </a:r>
          </a:p>
          <a:p>
            <a:pPr>
              <a:defRPr/>
            </a:pPr>
            <a:r>
              <a:rPr lang="en-US" sz="1800" dirty="0"/>
              <a:t>Students must have permission to participate in program by end of Spring semester.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66193" y="980902"/>
            <a:ext cx="10293416" cy="54237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Senior Year</a:t>
            </a:r>
          </a:p>
          <a:p>
            <a:pPr marL="9525" indent="0">
              <a:buNone/>
              <a:defRPr/>
            </a:pPr>
            <a:r>
              <a:rPr lang="en-US" sz="1300" dirty="0"/>
              <a:t>       </a:t>
            </a:r>
          </a:p>
          <a:p>
            <a:pPr marL="352425" indent="-342900">
              <a:defRPr/>
            </a:pPr>
            <a:r>
              <a:rPr lang="en-US" sz="2000" dirty="0"/>
              <a:t>Students must apply to the Graduate School at the end of their Senior Year</a:t>
            </a:r>
            <a:endParaRPr lang="en-US" sz="2000" dirty="0">
              <a:solidFill>
                <a:srgbClr val="FF0000"/>
              </a:solidFill>
            </a:endParaRPr>
          </a:p>
          <a:p>
            <a:pPr marL="1085850" lvl="1" indent="-342900">
              <a:defRPr/>
            </a:pPr>
            <a:r>
              <a:rPr lang="en-US" dirty="0"/>
              <a:t>To gain admission into the Graduate School, the following are the eligibility requirements to gain admission:  Undergraduate GPA of at least a 2.75.</a:t>
            </a:r>
            <a:endParaRPr lang="en-US" dirty="0">
              <a:solidFill>
                <a:srgbClr val="FF0000"/>
              </a:solidFill>
            </a:endParaRPr>
          </a:p>
          <a:p>
            <a:pPr marL="1085850" lvl="1" indent="-342900">
              <a:defRPr/>
            </a:pPr>
            <a:r>
              <a:rPr lang="en-US" dirty="0"/>
              <a:t>Complete all graduate school application materials:  Personal statement, transcripts, resume and LOR’s.</a:t>
            </a:r>
          </a:p>
          <a:p>
            <a:pPr marL="1085850" lvl="1" indent="-342900">
              <a:defRPr/>
            </a:pPr>
            <a:r>
              <a:rPr lang="en-US" dirty="0"/>
              <a:t>If accepted in the graduate program, students will have provisional admission pending undergraduate degree completion. </a:t>
            </a:r>
          </a:p>
          <a:p>
            <a:pPr marL="180975" indent="-171450">
              <a:defRPr/>
            </a:pPr>
            <a:endParaRPr lang="en-US" sz="2000" dirty="0"/>
          </a:p>
          <a:p>
            <a:pPr marL="352425" indent="-342900">
              <a:defRPr/>
            </a:pPr>
            <a:r>
              <a:rPr lang="en-US" sz="2000" dirty="0"/>
              <a:t>Students must remain in good academic standing in their undergraduate program.</a:t>
            </a:r>
          </a:p>
          <a:p>
            <a:pPr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52425" indent="-342900">
              <a:defRPr/>
            </a:pPr>
            <a:r>
              <a:rPr lang="en-US" sz="2000" dirty="0"/>
              <a:t>During senior year, students must complete 9 graduate credit hours (overlap hours) that count toward the completion of the undergraduate and graduate degrees.</a:t>
            </a:r>
          </a:p>
          <a:p>
            <a:pPr marL="1085850" lvl="1" indent="-342900">
              <a:defRPr/>
            </a:pPr>
            <a:r>
              <a:rPr lang="en-US" dirty="0"/>
              <a:t>These 9 overlap hours are charged at the undergraduate tuition rate of the college.</a:t>
            </a:r>
          </a:p>
          <a:p>
            <a:pPr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9250" indent="-339725">
              <a:defRPr/>
            </a:pPr>
            <a:r>
              <a:rPr lang="en-US" sz="2000" dirty="0"/>
              <a:t>At the end of Senior Year, students will complete their undergraduate degree and graduate with a Bachelor’s of Science Degree.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414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93" y="823425"/>
            <a:ext cx="10293416" cy="762001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3200" b="1" dirty="0"/>
              <a:t>Accelerated 5-year BS/MS Degree </a:t>
            </a:r>
            <a:endParaRPr lang="en-US" sz="3200" b="1" dirty="0">
              <a:solidFill>
                <a:srgbClr val="00002F"/>
              </a:solidFill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66193" y="1740288"/>
            <a:ext cx="10293416" cy="4856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5</a:t>
            </a:r>
            <a:r>
              <a:rPr lang="en-US" sz="2800" b="1" baseline="30000" dirty="0">
                <a:solidFill>
                  <a:srgbClr val="9C8D5A"/>
                </a:solidFill>
                <a:latin typeface="Georgia"/>
                <a:cs typeface="Georgia"/>
              </a:rPr>
              <a:t>th</a:t>
            </a: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 Year -  Graduate School Year</a:t>
            </a:r>
          </a:p>
          <a:p>
            <a:pPr marL="9525" indent="0">
              <a:buNone/>
              <a:defRPr/>
            </a:pPr>
            <a:r>
              <a:rPr lang="en-US" sz="1300" dirty="0"/>
              <a:t>       </a:t>
            </a:r>
          </a:p>
          <a:p>
            <a:pPr marL="352425" indent="-342900">
              <a:defRPr/>
            </a:pPr>
            <a:r>
              <a:rPr lang="en-US" sz="2200" dirty="0"/>
              <a:t>Students complete graduate degree coursework during their 5</a:t>
            </a:r>
            <a:r>
              <a:rPr lang="en-US" sz="2200" baseline="30000" dirty="0"/>
              <a:t>th</a:t>
            </a:r>
            <a:r>
              <a:rPr lang="en-US" sz="2200" dirty="0"/>
              <a:t> year.</a:t>
            </a:r>
          </a:p>
          <a:p>
            <a:pPr marL="180975" indent="-171450">
              <a:defRPr/>
            </a:pPr>
            <a:endParaRPr lang="en-US" sz="2200" dirty="0"/>
          </a:p>
          <a:p>
            <a:pPr marL="352425" indent="-342900">
              <a:defRPr/>
            </a:pPr>
            <a:r>
              <a:rPr lang="en-US" sz="2200" dirty="0"/>
              <a:t>Students must remain in good academic standing in their graduate program</a:t>
            </a:r>
          </a:p>
          <a:p>
            <a:pPr marL="1085850" lvl="1" indent="-342900">
              <a:defRPr/>
            </a:pPr>
            <a:r>
              <a:rPr lang="en-US" sz="2200" dirty="0"/>
              <a:t>Students must maintain a cumulative GPA of 3.0</a:t>
            </a:r>
          </a:p>
          <a:p>
            <a:pPr marL="1085850" lvl="1" indent="-342900">
              <a:defRPr/>
            </a:pPr>
            <a:r>
              <a:rPr lang="en-US" sz="2200" dirty="0"/>
              <a:t>No more that 6 hours of ‘C’ grades (C+, C, C-) may be used toward the graduate degree.  This includes courses 500-level completed while an undergraduate student. </a:t>
            </a:r>
          </a:p>
          <a:p>
            <a:pPr lvl="1" indent="0">
              <a:buFont typeface="Wingdings" panose="05000000000000000000" pitchFamily="2" charset="2"/>
              <a:buNone/>
              <a:defRPr/>
            </a:pPr>
            <a:endParaRPr lang="en-US" sz="2200" dirty="0"/>
          </a:p>
          <a:p>
            <a:pPr marL="349250" indent="-339725">
              <a:defRPr/>
            </a:pPr>
            <a:r>
              <a:rPr lang="en-US" sz="2200" dirty="0"/>
              <a:t>At the end of 5</a:t>
            </a:r>
            <a:r>
              <a:rPr lang="en-US" sz="2200" baseline="30000" dirty="0"/>
              <a:t>th</a:t>
            </a:r>
            <a:r>
              <a:rPr lang="en-US" sz="2200" dirty="0"/>
              <a:t> Year, students will complete their Master’s Degree in Statistics.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8631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FE03DA-DCB1-9D41-98EE-0AB64C9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079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193" y="823425"/>
            <a:ext cx="10293416" cy="762001"/>
          </a:xfrm>
        </p:spPr>
        <p:txBody>
          <a:bodyPr anchor="b">
            <a:normAutofit/>
          </a:bodyPr>
          <a:lstStyle/>
          <a:p>
            <a:pPr algn="l"/>
            <a:r>
              <a:rPr lang="en-US" altLang="en-US" sz="3200" b="1" dirty="0"/>
              <a:t>Accelerated 5-year BS/MS Degree </a:t>
            </a:r>
            <a:endParaRPr lang="en-US" sz="3200" b="1" dirty="0">
              <a:solidFill>
                <a:srgbClr val="00002F"/>
              </a:solidFill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66193" y="1697409"/>
            <a:ext cx="10293416" cy="4071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9C8D5A"/>
                </a:solidFill>
                <a:latin typeface="Georgia"/>
                <a:cs typeface="Georgia"/>
              </a:rPr>
              <a:t>Undergraduate and Graduate Advising Questions</a:t>
            </a:r>
          </a:p>
          <a:p>
            <a:pPr marL="0" indent="0">
              <a:buNone/>
            </a:pPr>
            <a:endParaRPr lang="en-US" dirty="0">
              <a:solidFill>
                <a:srgbClr val="9C8D5A"/>
              </a:solidFill>
              <a:latin typeface="Georgia"/>
              <a:cs typeface="Georgia"/>
            </a:endParaRPr>
          </a:p>
          <a:p>
            <a:pPr marL="9525" indent="0">
              <a:buNone/>
              <a:defRPr/>
            </a:pPr>
            <a:r>
              <a:rPr lang="en-US" dirty="0"/>
              <a:t>Undergraduate Advisor:</a:t>
            </a:r>
          </a:p>
          <a:p>
            <a:pPr marL="9525" indent="0">
              <a:buNone/>
              <a:defRPr/>
            </a:pPr>
            <a:r>
              <a:rPr lang="en-US" dirty="0"/>
              <a:t>Dr. Rich Einsporn</a:t>
            </a:r>
          </a:p>
          <a:p>
            <a:pPr marL="9525" indent="0">
              <a:buNone/>
              <a:defRPr/>
            </a:pPr>
            <a:r>
              <a:rPr lang="en-US" dirty="0"/>
              <a:t>reinsporn@uakron.edu</a:t>
            </a:r>
          </a:p>
          <a:p>
            <a:pPr marL="9525" indent="0">
              <a:buNone/>
              <a:defRPr/>
            </a:pPr>
            <a:endParaRPr lang="en-US" dirty="0"/>
          </a:p>
          <a:p>
            <a:pPr marL="9525" indent="0">
              <a:buNone/>
              <a:defRPr/>
            </a:pPr>
            <a:r>
              <a:rPr lang="en-US" dirty="0"/>
              <a:t>Graduate Advisor:</a:t>
            </a:r>
          </a:p>
          <a:p>
            <a:pPr marL="9525" indent="0">
              <a:buNone/>
              <a:defRPr/>
            </a:pPr>
            <a:r>
              <a:rPr lang="en-US" dirty="0"/>
              <a:t>Dr. Sujay Datta</a:t>
            </a:r>
          </a:p>
          <a:p>
            <a:pPr marL="9525" indent="0">
              <a:buNone/>
              <a:defRPr/>
            </a:pPr>
            <a:r>
              <a:rPr lang="en-US" dirty="0"/>
              <a:t>sd85@uakron.edu</a:t>
            </a:r>
          </a:p>
          <a:p>
            <a:pPr lvl="1" indent="0">
              <a:buFont typeface="Wingdings" panose="05000000000000000000" pitchFamily="2" charset="2"/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573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32CE66-8BD8-0C44-9720-254FDA5EB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2302934"/>
            <a:ext cx="9144000" cy="79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200" b="1" dirty="0">
                <a:solidFill>
                  <a:srgbClr val="00002F"/>
                </a:solidFill>
                <a:latin typeface="Georgia"/>
                <a:cs typeface="Georgia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138535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743</Words>
  <Application>Microsoft Office PowerPoint</Application>
  <PresentationFormat>Widescreen</PresentationFormat>
  <Paragraphs>87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Wingdings</vt:lpstr>
      <vt:lpstr>Office Theme</vt:lpstr>
      <vt:lpstr>Department of Statistics  Accelerated 5-year BS/MS Degree </vt:lpstr>
      <vt:lpstr>Accelerated 5-year BS/MS Degree </vt:lpstr>
      <vt:lpstr>Accelerated 5-year BS/MS Degree </vt:lpstr>
      <vt:lpstr>Accelerated 5-year BS/MS Degree </vt:lpstr>
      <vt:lpstr>Accelerated 5-year BS/MS Degree </vt:lpstr>
      <vt:lpstr>PowerPoint Presentation</vt:lpstr>
      <vt:lpstr>Accelerated 5-year BS/MS Degree </vt:lpstr>
      <vt:lpstr>Accelerated 5-year BS/MS Degree </vt:lpstr>
      <vt:lpstr>PowerPoint Presentation</vt:lpstr>
    </vt:vector>
  </TitlesOfParts>
  <Company>University of Akron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Standard User</dc:creator>
  <cp:lastModifiedBy>Mark M Fridline</cp:lastModifiedBy>
  <cp:revision>30</cp:revision>
  <cp:lastPrinted>2015-06-05T13:13:34Z</cp:lastPrinted>
  <dcterms:created xsi:type="dcterms:W3CDTF">2015-06-03T17:53:09Z</dcterms:created>
  <dcterms:modified xsi:type="dcterms:W3CDTF">2020-10-16T16:52:37Z</dcterms:modified>
</cp:coreProperties>
</file>