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E9"/>
    <a:srgbClr val="041E42"/>
    <a:srgbClr val="A89968"/>
    <a:srgbClr val="004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2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5899FD-F8AE-E443-A2F6-2D3475A27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08" y="1122363"/>
            <a:ext cx="8197385" cy="2387600"/>
          </a:xfrm>
        </p:spPr>
        <p:txBody>
          <a:bodyPr lIns="0" tIns="0" rIns="0" bIns="0" anchor="b">
            <a:noAutofit/>
          </a:bodyPr>
          <a:lstStyle>
            <a:lvl1pPr algn="l">
              <a:defRPr sz="6000" cap="all" spc="75" baseline="0">
                <a:solidFill>
                  <a:srgbClr val="A8996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308" y="3602038"/>
            <a:ext cx="8197385" cy="1655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C8CD65-8B95-6F49-866F-118D605EBB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62608" y="5951623"/>
            <a:ext cx="1308085" cy="55879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/>
          <p:nvPr userDrawn="1"/>
        </p:nvCxnSpPr>
        <p:spPr>
          <a:xfrm>
            <a:off x="473308" y="5721180"/>
            <a:ext cx="8197385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A7FF35A2-5C5B-9443-A3D8-4D6A1DF24F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308" y="5951623"/>
            <a:ext cx="2195513" cy="558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B252F-CFCB-BE48-886C-D4E113BC4D1C}"/>
              </a:ext>
            </a:extLst>
          </p:cNvPr>
          <p:cNvSpPr txBox="1"/>
          <p:nvPr userDrawn="1"/>
        </p:nvSpPr>
        <p:spPr>
          <a:xfrm>
            <a:off x="4541801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January 10, 2022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2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3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022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A4A43D-6E1F-F544-9C17-7F03890F09FB}"/>
              </a:ext>
            </a:extLst>
          </p:cNvPr>
          <p:cNvSpPr/>
          <p:nvPr userDrawn="1"/>
        </p:nvSpPr>
        <p:spPr>
          <a:xfrm>
            <a:off x="1" y="0"/>
            <a:ext cx="3756990" cy="6858000"/>
          </a:xfrm>
          <a:prstGeom prst="rect">
            <a:avLst/>
          </a:prstGeom>
          <a:solidFill>
            <a:srgbClr val="FF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F82459-1B0A-ED4D-8E2A-B2F5E8F16413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3011B8-29CE-4540-9F7B-4E7EC2680332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6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A82D67-8B99-4A4E-AD2C-26851899850A}"/>
              </a:ext>
            </a:extLst>
          </p:cNvPr>
          <p:cNvSpPr/>
          <p:nvPr userDrawn="1"/>
        </p:nvSpPr>
        <p:spPr>
          <a:xfrm>
            <a:off x="1" y="0"/>
            <a:ext cx="3756990" cy="6858000"/>
          </a:xfrm>
          <a:prstGeom prst="rect">
            <a:avLst/>
          </a:prstGeom>
          <a:solidFill>
            <a:srgbClr val="FF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CE94EC-592F-F747-96CA-B134450792FF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6E49C1-5D36-9E45-8FA4-51BCF677C944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15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C75D5A-511F-7E45-B9F0-4EE36EB538E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13691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B79FE-A84B-D04F-851A-61661A8B5155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3D79D4-2FE0-604F-B7F6-3004266CD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755384-0657-2D4F-89DB-43B6F745932E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80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45AB82-9E26-4D48-B592-8CA72D5474F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6579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65798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581BA-CB62-8944-B758-D71BAA6C5BAD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3755BC2-15F9-8747-B3AA-AF9CE20F2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3CD532-F17B-E740-B51B-02F6182DD384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49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7223A9-D871-8142-A87A-BE156457A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96" t="5810" r="795" b="25539"/>
          <a:stretch/>
        </p:blipFill>
        <p:spPr>
          <a:xfrm rot="16200000">
            <a:off x="4127154" y="1841153"/>
            <a:ext cx="6858005" cy="3175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A87849-F4CC-D543-B821-90B0154A0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5968310" y="0"/>
            <a:ext cx="3175688" cy="157555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1978BA5-72BD-1949-A11D-E2C7D816DA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31873" y="248504"/>
            <a:ext cx="981075" cy="41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308" y="1817715"/>
            <a:ext cx="5226246" cy="164620"/>
          </a:xfrm>
        </p:spPr>
        <p:txBody>
          <a:bodyPr lIns="0" tIns="0" rIns="0" bIns="0" anchor="t" anchorCtr="0">
            <a:noAutofit/>
          </a:bodyPr>
          <a:lstStyle>
            <a:lvl1pPr algn="ctr">
              <a:defRPr sz="1050" b="1" cap="all" spc="7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308" y="2149831"/>
            <a:ext cx="5226246" cy="3028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5625"/>
              </a:lnSpc>
              <a:buNone/>
              <a:defRPr sz="5400">
                <a:solidFill>
                  <a:srgbClr val="A89968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headline goes here.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>
            <a:cxnSpLocks/>
          </p:cNvCxnSpPr>
          <p:nvPr userDrawn="1"/>
        </p:nvCxnSpPr>
        <p:spPr>
          <a:xfrm>
            <a:off x="473308" y="5721180"/>
            <a:ext cx="522624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E6F9784-A60F-3A47-B581-E2EB1E6FA3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779924" y="889189"/>
            <a:ext cx="632894" cy="6328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4235D-B38D-3B4F-A7D1-312883C95350}"/>
              </a:ext>
            </a:extLst>
          </p:cNvPr>
          <p:cNvCxnSpPr/>
          <p:nvPr userDrawn="1"/>
        </p:nvCxnSpPr>
        <p:spPr>
          <a:xfrm>
            <a:off x="3086431" y="-191069"/>
            <a:ext cx="0" cy="928523"/>
          </a:xfrm>
          <a:prstGeom prst="line">
            <a:avLst/>
          </a:prstGeom>
          <a:ln w="12700">
            <a:solidFill>
              <a:srgbClr val="A899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5EEBCC6-D9C3-A04C-84D6-E0EAC530D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775" y="5951623"/>
            <a:ext cx="2195513" cy="558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47D01F-1089-684D-8AC5-52A84883759B}"/>
              </a:ext>
            </a:extLst>
          </p:cNvPr>
          <p:cNvSpPr txBox="1"/>
          <p:nvPr userDrawn="1"/>
        </p:nvSpPr>
        <p:spPr>
          <a:xfrm>
            <a:off x="3025046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January 10, 2022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2DD08C5-12D6-314D-BB01-F838ADE6620E}"/>
              </a:ext>
            </a:extLst>
          </p:cNvPr>
          <p:cNvSpPr/>
          <p:nvPr userDrawn="1"/>
        </p:nvSpPr>
        <p:spPr>
          <a:xfrm>
            <a:off x="4943" y="0"/>
            <a:ext cx="9139057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6B1B761A-27A7-E640-AAA0-157C2096C6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68310" y="0"/>
            <a:ext cx="317569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1978BA5-72BD-1949-A11D-E2C7D816D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3308" y="5951622"/>
            <a:ext cx="1087135" cy="464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308" y="1817715"/>
            <a:ext cx="5226246" cy="164620"/>
          </a:xfrm>
        </p:spPr>
        <p:txBody>
          <a:bodyPr lIns="0" tIns="0" rIns="0" bIns="0" anchor="t" anchorCtr="0">
            <a:noAutofit/>
          </a:bodyPr>
          <a:lstStyle>
            <a:lvl1pPr algn="ctr">
              <a:defRPr sz="1050" b="1" cap="all" spc="7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308" y="2149831"/>
            <a:ext cx="5226246" cy="3028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5625"/>
              </a:lnSpc>
              <a:buNone/>
              <a:defRPr sz="5400">
                <a:solidFill>
                  <a:srgbClr val="A89968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headline goes here.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>
            <a:cxnSpLocks/>
          </p:cNvCxnSpPr>
          <p:nvPr userDrawn="1"/>
        </p:nvCxnSpPr>
        <p:spPr>
          <a:xfrm>
            <a:off x="473308" y="5721180"/>
            <a:ext cx="522624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E6F9784-A60F-3A47-B581-E2EB1E6FA3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9924" y="889189"/>
            <a:ext cx="632894" cy="6328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4235D-B38D-3B4F-A7D1-312883C95350}"/>
              </a:ext>
            </a:extLst>
          </p:cNvPr>
          <p:cNvCxnSpPr/>
          <p:nvPr userDrawn="1"/>
        </p:nvCxnSpPr>
        <p:spPr>
          <a:xfrm>
            <a:off x="3086431" y="-191069"/>
            <a:ext cx="0" cy="928523"/>
          </a:xfrm>
          <a:prstGeom prst="line">
            <a:avLst/>
          </a:prstGeom>
          <a:ln w="12700">
            <a:solidFill>
              <a:srgbClr val="A899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F47D01F-1089-684D-8AC5-52A84883759B}"/>
              </a:ext>
            </a:extLst>
          </p:cNvPr>
          <p:cNvSpPr txBox="1"/>
          <p:nvPr userDrawn="1"/>
        </p:nvSpPr>
        <p:spPr>
          <a:xfrm>
            <a:off x="3025046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 Department</a:t>
            </a:r>
          </a:p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January 10, 2022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6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A89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47EDA7E-9600-A445-BD08-18A82ABED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FC574-4858-E640-99C2-16CD9E1F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98" y="2953265"/>
            <a:ext cx="4964456" cy="1609210"/>
          </a:xfrm>
        </p:spPr>
        <p:txBody>
          <a:bodyPr lIns="0" tIns="0" rIns="0" bIns="0" anchor="t" anchorCtr="0">
            <a:noAutofit/>
          </a:bodyPr>
          <a:lstStyle>
            <a:lvl1pPr>
              <a:defRPr sz="4500" cap="all" spc="75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023AA-2197-0446-AB42-D28BA422DD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0298" y="4829176"/>
            <a:ext cx="4964456" cy="595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50">
                <a:solidFill>
                  <a:srgbClr val="041E42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Topic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FE8BA0-9E2C-CF44-BABD-55B346783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061" y="2250003"/>
            <a:ext cx="4542235" cy="4365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50" b="1" cap="all" spc="75" baseline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Title/Number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451DA1-6FA8-4E4D-A5F4-77545F145275}"/>
              </a:ext>
            </a:extLst>
          </p:cNvPr>
          <p:cNvCxnSpPr>
            <a:cxnSpLocks/>
          </p:cNvCxnSpPr>
          <p:nvPr userDrawn="1"/>
        </p:nvCxnSpPr>
        <p:spPr>
          <a:xfrm>
            <a:off x="495061" y="5523468"/>
            <a:ext cx="564732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2D5FF7-C44F-5149-AC5F-9B7A8D72CC3D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3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D97C0F9-3EF1-024C-88FF-B7B3D56B3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0A6A17-9EB7-1E40-85C0-F0570282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03" y="2953265"/>
            <a:ext cx="4964456" cy="1609210"/>
          </a:xfrm>
        </p:spPr>
        <p:txBody>
          <a:bodyPr lIns="0" tIns="0" rIns="0" bIns="0" anchor="t" anchorCtr="0">
            <a:noAutofit/>
          </a:bodyPr>
          <a:lstStyle>
            <a:lvl1pPr>
              <a:defRPr sz="5400" cap="all" spc="75" baseline="0">
                <a:solidFill>
                  <a:srgbClr val="041E4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8DFEB7-3679-3547-A29F-A715A56176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1503" y="5198586"/>
            <a:ext cx="4964456" cy="595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rgbClr val="004C9D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Topic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0E59F6F-70DD-D44B-B463-CE6EDC04F5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266" y="2250003"/>
            <a:ext cx="4542235" cy="4365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00" b="1" cap="all" spc="75" baseline="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Title/Number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C6FB1D-2182-9F4E-AC14-7D349148A75A}"/>
              </a:ext>
            </a:extLst>
          </p:cNvPr>
          <p:cNvCxnSpPr>
            <a:cxnSpLocks/>
          </p:cNvCxnSpPr>
          <p:nvPr userDrawn="1"/>
        </p:nvCxnSpPr>
        <p:spPr>
          <a:xfrm>
            <a:off x="496266" y="5892878"/>
            <a:ext cx="4771473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2E26DA4-655B-2946-B7D6-97ACB07E886D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1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388C09-1C04-D749-9B9A-1954A04E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7861679-0949-EB4A-ACE2-F1813F1B8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34191" y="5091566"/>
            <a:ext cx="475620" cy="59361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484226E-17CF-7548-AEF6-B1745AB3BC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12976" y="2213555"/>
            <a:ext cx="318050" cy="25788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39861B-5B4E-CD4A-8638-5C1B48F6D4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7157" y="2743843"/>
            <a:ext cx="4949686" cy="2082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rgbClr val="041E42"/>
                </a:solidFill>
                <a:latin typeface="Georgia" panose="02040502050405020303" pitchFamily="18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Type quote here.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set in culpa.”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DACFB-45AC-344D-87C8-0EC29BCC2475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EEDA355-16BA-4045-AB40-B2E42E52C7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0596CC-E67E-4D43-8335-B5EC617C230E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62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1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6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67BACB3-57D2-274D-AAA8-1235CE8B7DD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977466" y="2888628"/>
            <a:ext cx="2929471" cy="37730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DD9963-F0D9-1E47-870E-622FC055FF5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00E7E4-26A6-9D4E-8217-560389A19CAD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B9EB1D-AE07-7246-984D-F4D46B6F5165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645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041E42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84643F-A418-4A3E-8604-DB4099914B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Microsoft Multi-Factor Authentication (MFA) Enrollment Guide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898E7-0CC2-4D03-B852-E61073A19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Adult Focus</a:t>
            </a:r>
          </a:p>
          <a:p>
            <a:r>
              <a:rPr lang="en-US" dirty="0"/>
              <a:t>Scott Roberts</a:t>
            </a:r>
          </a:p>
          <a:p>
            <a:r>
              <a:rPr lang="en-US" dirty="0"/>
              <a:t>adultfocus@uakron.edu</a:t>
            </a:r>
          </a:p>
        </p:txBody>
      </p:sp>
    </p:spTree>
    <p:extLst>
      <p:ext uri="{BB962C8B-B14F-4D97-AF65-F5344CB8AC3E}">
        <p14:creationId xmlns:p14="http://schemas.microsoft.com/office/powerpoint/2010/main" val="5111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F280C-1216-452E-B9CE-4DDA09B6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600" dirty="0"/>
              <a:t>Step 1.  When your account has been enabled with MFA, you will be asked to provide more information to keep your account secure, click “Next”.</a:t>
            </a:r>
            <a:endParaRPr lang="en-US" sz="1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microsoftMFAGuide11">
            <a:extLst>
              <a:ext uri="{FF2B5EF4-FFF2-40B4-BE49-F238E27FC236}">
                <a16:creationId xmlns:a16="http://schemas.microsoft.com/office/drawing/2014/main" id="{F8452B41-27A8-4F54-942E-6011835B5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987" y="1227219"/>
            <a:ext cx="5085525" cy="44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24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F280C-1216-452E-B9CE-4DDA09B6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Step 2.  </a:t>
            </a:r>
            <a:br>
              <a:rPr lang="en-US" sz="2400" dirty="0"/>
            </a:br>
            <a:r>
              <a:rPr lang="en-US" sz="2400" dirty="0"/>
              <a:t>Select “I want to set up a different method”.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microsoftMFAGuide12">
            <a:extLst>
              <a:ext uri="{FF2B5EF4-FFF2-40B4-BE49-F238E27FC236}">
                <a16:creationId xmlns:a16="http://schemas.microsoft.com/office/drawing/2014/main" id="{05CE3711-6E1F-411F-ADF3-535DE8655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987" y="1914892"/>
            <a:ext cx="5085525" cy="30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8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35A68-D6A4-446E-B6E1-A4F8BD85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dirty="0"/>
              <a:t>Step 3.  </a:t>
            </a:r>
            <a:br>
              <a:rPr lang="en-US" sz="2700" dirty="0"/>
            </a:br>
            <a:r>
              <a:rPr lang="en-US" sz="2700" dirty="0"/>
              <a:t>From the dropdown box, select “Phone</a:t>
            </a:r>
            <a:r>
              <a:rPr lang="en-US" sz="2400" dirty="0"/>
              <a:t>”.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microsoftMFAGuide13">
            <a:extLst>
              <a:ext uri="{FF2B5EF4-FFF2-40B4-BE49-F238E27FC236}">
                <a16:creationId xmlns:a16="http://schemas.microsoft.com/office/drawing/2014/main" id="{DDA0B6C3-44C5-41FB-ACF5-63947A4AA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987" y="1616117"/>
            <a:ext cx="5085525" cy="362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6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CF99B-A3FF-43C2-B942-D7D575C2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Step 4.  </a:t>
            </a:r>
            <a:br>
              <a:rPr lang="en-US" sz="2000" dirty="0"/>
            </a:br>
            <a:r>
              <a:rPr lang="en-US" sz="2000" dirty="0"/>
              <a:t>Enter your phone number and select “Next” (you may also elect for a phone call).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microsoftMFAGuide14">
            <a:extLst>
              <a:ext uri="{FF2B5EF4-FFF2-40B4-BE49-F238E27FC236}">
                <a16:creationId xmlns:a16="http://schemas.microsoft.com/office/drawing/2014/main" id="{A356C025-1DB7-4446-BE7A-8E4A241B1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987" y="1736898"/>
            <a:ext cx="5085525" cy="338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3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D5B5A-5170-4EB2-A015-7849A104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Step 5. </a:t>
            </a:r>
            <a:br>
              <a:rPr lang="en-US" sz="2000" dirty="0"/>
            </a:br>
            <a:r>
              <a:rPr lang="en-US" sz="2000" dirty="0"/>
              <a:t> Enter the verification code sent to your device.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microsoftMFAGuide15">
            <a:extLst>
              <a:ext uri="{FF2B5EF4-FFF2-40B4-BE49-F238E27FC236}">
                <a16:creationId xmlns:a16="http://schemas.microsoft.com/office/drawing/2014/main" id="{A853FCD2-8917-4E3B-BDEA-8BACF6634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987" y="2118313"/>
            <a:ext cx="5085525" cy="26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9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285B0-57F3-40F1-A056-E24A11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Step 6.  </a:t>
            </a:r>
            <a:br>
              <a:rPr lang="en-US" sz="2000" dirty="0"/>
            </a:br>
            <a:r>
              <a:rPr lang="en-US" sz="2000" dirty="0"/>
              <a:t>Your enrollment is now complete.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microsoftMFAGuide16">
            <a:extLst>
              <a:ext uri="{FF2B5EF4-FFF2-40B4-BE49-F238E27FC236}">
                <a16:creationId xmlns:a16="http://schemas.microsoft.com/office/drawing/2014/main" id="{14DCAE36-1CD4-4FA5-B232-EC54D294F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987" y="2359876"/>
            <a:ext cx="5085525" cy="21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12126"/>
      </p:ext>
    </p:extLst>
  </p:cSld>
  <p:clrMapOvr>
    <a:masterClrMapping/>
  </p:clrMapOvr>
</p:sld>
</file>

<file path=ppt/theme/theme1.xml><?xml version="1.0" encoding="utf-8"?>
<a:theme xmlns:a="http://schemas.openxmlformats.org/drawingml/2006/main" name="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122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Impact</vt:lpstr>
      <vt:lpstr>Roo</vt:lpstr>
      <vt:lpstr>PowerPoint Presentation</vt:lpstr>
      <vt:lpstr>Step 1.  When your account has been enabled with MFA, you will be asked to provide more information to keep your account secure, click “Next”.</vt:lpstr>
      <vt:lpstr>Step 2.   Select “I want to set up a different method”.</vt:lpstr>
      <vt:lpstr>Step 3.   From the dropdown box, select “Phone”.</vt:lpstr>
      <vt:lpstr>Step 4.   Enter your phone number and select “Next” (you may also elect for a phone call).</vt:lpstr>
      <vt:lpstr>Step 5.   Enter the verification code sent to your device.</vt:lpstr>
      <vt:lpstr>Step 6.   Your enrollment is now complete.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 Roberts</dc:creator>
  <cp:lastModifiedBy>Scott S Roberts</cp:lastModifiedBy>
  <cp:revision>1</cp:revision>
  <dcterms:created xsi:type="dcterms:W3CDTF">2022-01-10T21:56:54Z</dcterms:created>
  <dcterms:modified xsi:type="dcterms:W3CDTF">2022-01-10T22:00:14Z</dcterms:modified>
</cp:coreProperties>
</file>